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57" r:id="rId5"/>
    <p:sldId id="347" r:id="rId6"/>
    <p:sldId id="261" r:id="rId7"/>
    <p:sldId id="259" r:id="rId8"/>
    <p:sldId id="317" r:id="rId9"/>
    <p:sldId id="287" r:id="rId10"/>
    <p:sldId id="288" r:id="rId11"/>
    <p:sldId id="344" r:id="rId12"/>
    <p:sldId id="305" r:id="rId13"/>
    <p:sldId id="341" r:id="rId14"/>
    <p:sldId id="328" r:id="rId15"/>
    <p:sldId id="325" r:id="rId16"/>
    <p:sldId id="308" r:id="rId17"/>
    <p:sldId id="335" r:id="rId18"/>
    <p:sldId id="337" r:id="rId19"/>
    <p:sldId id="334" r:id="rId20"/>
    <p:sldId id="309" r:id="rId21"/>
    <p:sldId id="336" r:id="rId22"/>
    <p:sldId id="322" r:id="rId23"/>
    <p:sldId id="312" r:id="rId24"/>
    <p:sldId id="310" r:id="rId25"/>
    <p:sldId id="314" r:id="rId26"/>
    <p:sldId id="343" r:id="rId27"/>
    <p:sldId id="315" r:id="rId28"/>
    <p:sldId id="338" r:id="rId29"/>
    <p:sldId id="307" r:id="rId30"/>
    <p:sldId id="340" r:id="rId31"/>
    <p:sldId id="321" r:id="rId32"/>
    <p:sldId id="339" r:id="rId33"/>
    <p:sldId id="326" r:id="rId34"/>
    <p:sldId id="323" r:id="rId35"/>
    <p:sldId id="327" r:id="rId36"/>
    <p:sldId id="345" r:id="rId37"/>
    <p:sldId id="34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4">
          <p15:clr>
            <a:srgbClr val="A4A3A4"/>
          </p15:clr>
        </p15:guide>
        <p15:guide id="2" orient="horz" pos="1293">
          <p15:clr>
            <a:srgbClr val="A4A3A4"/>
          </p15:clr>
        </p15:guide>
        <p15:guide id="3" orient="horz" pos="263">
          <p15:clr>
            <a:srgbClr val="A4A3A4"/>
          </p15:clr>
        </p15:guide>
        <p15:guide id="4" orient="horz" pos="1074">
          <p15:clr>
            <a:srgbClr val="A4A3A4"/>
          </p15:clr>
        </p15:guide>
        <p15:guide id="5" pos="955">
          <p15:clr>
            <a:srgbClr val="A4A3A4"/>
          </p15:clr>
        </p15:guide>
        <p15:guide id="6" pos="5474">
          <p15:clr>
            <a:srgbClr val="A4A3A4"/>
          </p15:clr>
        </p15:guide>
        <p15:guide id="7" pos="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DD5"/>
    <a:srgbClr val="F6997C"/>
    <a:srgbClr val="E1E880"/>
    <a:srgbClr val="3F5664"/>
    <a:srgbClr val="5A5A64"/>
    <a:srgbClr val="CED647"/>
    <a:srgbClr val="262626"/>
    <a:srgbClr val="C7E146"/>
    <a:srgbClr val="3957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4034"/>
        <p:guide orient="horz" pos="1293"/>
        <p:guide orient="horz" pos="263"/>
        <p:guide orient="horz" pos="1074"/>
        <p:guide pos="955"/>
        <p:guide pos="5474"/>
        <p:guide pos="2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DF96D-3D89-4922-BFE5-AB70D10B4B9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1C1F3B2D-EC06-4FD2-BF1A-AEEC0F09BD64}">
      <dgm:prSet phldrT="[Text]"/>
      <dgm:spPr/>
      <dgm:t>
        <a:bodyPr/>
        <a:lstStyle/>
        <a:p>
          <a:r>
            <a:rPr lang="en-GB" dirty="0"/>
            <a:t>NHS People Plan</a:t>
          </a:r>
        </a:p>
      </dgm:t>
    </dgm:pt>
    <dgm:pt modelId="{48D00D29-F180-4B5C-8D45-69F3B7C0B04A}" type="parTrans" cxnId="{310AD285-AD0A-4249-A9C9-C1A198469C5C}">
      <dgm:prSet/>
      <dgm:spPr/>
      <dgm:t>
        <a:bodyPr/>
        <a:lstStyle/>
        <a:p>
          <a:endParaRPr lang="en-GB"/>
        </a:p>
      </dgm:t>
    </dgm:pt>
    <dgm:pt modelId="{4539F3AC-E789-48E5-A073-8D819B7714EF}" type="sibTrans" cxnId="{310AD285-AD0A-4249-A9C9-C1A198469C5C}">
      <dgm:prSet/>
      <dgm:spPr/>
      <dgm:t>
        <a:bodyPr/>
        <a:lstStyle/>
        <a:p>
          <a:endParaRPr lang="en-GB"/>
        </a:p>
      </dgm:t>
    </dgm:pt>
    <dgm:pt modelId="{0C915B27-3D09-4412-92EC-7EBDB7F16E36}">
      <dgm:prSet phldrT="[Text]"/>
      <dgm:spPr/>
      <dgm:t>
        <a:bodyPr/>
        <a:lstStyle/>
        <a:p>
          <a:r>
            <a:rPr lang="en-GB" dirty="0"/>
            <a:t>GM Strategy</a:t>
          </a:r>
        </a:p>
      </dgm:t>
    </dgm:pt>
    <dgm:pt modelId="{0A7CBDD9-7849-4116-B262-2DAC06053FC7}" type="parTrans" cxnId="{44912413-2821-41F4-9B70-4C20A157EC51}">
      <dgm:prSet/>
      <dgm:spPr/>
      <dgm:t>
        <a:bodyPr/>
        <a:lstStyle/>
        <a:p>
          <a:endParaRPr lang="en-GB"/>
        </a:p>
      </dgm:t>
    </dgm:pt>
    <dgm:pt modelId="{10A735C5-B76F-4C44-AE7B-57137B172955}" type="sibTrans" cxnId="{44912413-2821-41F4-9B70-4C20A157EC51}">
      <dgm:prSet/>
      <dgm:spPr/>
      <dgm:t>
        <a:bodyPr/>
        <a:lstStyle/>
        <a:p>
          <a:endParaRPr lang="en-GB"/>
        </a:p>
      </dgm:t>
    </dgm:pt>
    <dgm:pt modelId="{EB4CABE5-B381-444C-8960-0468BAFDA6D8}">
      <dgm:prSet phldrT="[Text]"/>
      <dgm:spPr/>
      <dgm:t>
        <a:bodyPr/>
        <a:lstStyle/>
        <a:p>
          <a:r>
            <a:rPr lang="en-GB"/>
            <a:t>HEE Mandate</a:t>
          </a:r>
        </a:p>
      </dgm:t>
    </dgm:pt>
    <dgm:pt modelId="{29E63D07-19A3-4005-8C38-BD996C019E4E}" type="parTrans" cxnId="{75050FE8-9C36-45A1-9EAA-3D072B1C90AF}">
      <dgm:prSet/>
      <dgm:spPr/>
      <dgm:t>
        <a:bodyPr/>
        <a:lstStyle/>
        <a:p>
          <a:endParaRPr lang="en-GB"/>
        </a:p>
      </dgm:t>
    </dgm:pt>
    <dgm:pt modelId="{59E2A5E2-12EB-4A0F-A883-62F933D383EC}" type="sibTrans" cxnId="{75050FE8-9C36-45A1-9EAA-3D072B1C90AF}">
      <dgm:prSet/>
      <dgm:spPr/>
      <dgm:t>
        <a:bodyPr/>
        <a:lstStyle/>
        <a:p>
          <a:endParaRPr lang="en-GB"/>
        </a:p>
      </dgm:t>
    </dgm:pt>
    <dgm:pt modelId="{5D091216-8E8B-42CC-BA43-C85DAC39E4F2}">
      <dgm:prSet phldrT="[Text]"/>
      <dgm:spPr/>
      <dgm:t>
        <a:bodyPr/>
        <a:lstStyle/>
        <a:p>
          <a:r>
            <a:rPr lang="en-GB"/>
            <a:t>GM Health and Care Workforce Strategy</a:t>
          </a:r>
        </a:p>
      </dgm:t>
    </dgm:pt>
    <dgm:pt modelId="{5721E2C2-7B21-440E-BA04-30F306B3C8CD}" type="parTrans" cxnId="{5D947798-EB44-4EEE-A1CF-7F02A2C57208}">
      <dgm:prSet/>
      <dgm:spPr/>
      <dgm:t>
        <a:bodyPr/>
        <a:lstStyle/>
        <a:p>
          <a:endParaRPr lang="en-GB"/>
        </a:p>
      </dgm:t>
    </dgm:pt>
    <dgm:pt modelId="{F33DAB69-B8BC-4538-BC50-366ACC3A7739}" type="sibTrans" cxnId="{5D947798-EB44-4EEE-A1CF-7F02A2C57208}">
      <dgm:prSet/>
      <dgm:spPr/>
      <dgm:t>
        <a:bodyPr/>
        <a:lstStyle/>
        <a:p>
          <a:endParaRPr lang="en-GB"/>
        </a:p>
      </dgm:t>
    </dgm:pt>
    <dgm:pt modelId="{23EE2560-812B-458A-B0D8-99B00496A187}">
      <dgm:prSet/>
      <dgm:spPr/>
      <dgm:t>
        <a:bodyPr/>
        <a:lstStyle/>
        <a:p>
          <a:r>
            <a:rPr lang="en-GB" dirty="0"/>
            <a:t>COVID recovery</a:t>
          </a:r>
        </a:p>
      </dgm:t>
    </dgm:pt>
    <dgm:pt modelId="{B3B197D7-D9A6-4E72-821D-41232AB496CA}" type="parTrans" cxnId="{CEC14E94-DBF2-4C39-AF5D-0925BE83350D}">
      <dgm:prSet/>
      <dgm:spPr/>
      <dgm:t>
        <a:bodyPr/>
        <a:lstStyle/>
        <a:p>
          <a:endParaRPr lang="en-GB"/>
        </a:p>
      </dgm:t>
    </dgm:pt>
    <dgm:pt modelId="{3BA37E5D-9587-4ED4-A0CF-8F199DF5BA0A}" type="sibTrans" cxnId="{CEC14E94-DBF2-4C39-AF5D-0925BE83350D}">
      <dgm:prSet/>
      <dgm:spPr/>
      <dgm:t>
        <a:bodyPr/>
        <a:lstStyle/>
        <a:p>
          <a:endParaRPr lang="en-GB"/>
        </a:p>
      </dgm:t>
    </dgm:pt>
    <dgm:pt modelId="{92484523-09FA-415E-B046-7D2DB631E898}" type="pres">
      <dgm:prSet presAssocID="{269DF96D-3D89-4922-BFE5-AB70D10B4B9E}" presName="cycle" presStyleCnt="0">
        <dgm:presLayoutVars>
          <dgm:dir/>
          <dgm:resizeHandles val="exact"/>
        </dgm:presLayoutVars>
      </dgm:prSet>
      <dgm:spPr/>
    </dgm:pt>
    <dgm:pt modelId="{B6CAC598-0F88-4EB6-9B61-5E782D8A5B14}" type="pres">
      <dgm:prSet presAssocID="{1C1F3B2D-EC06-4FD2-BF1A-AEEC0F09BD64}" presName="node" presStyleLbl="node1" presStyleIdx="0" presStyleCnt="5" custRadScaleRad="109035" custRadScaleInc="-2762">
        <dgm:presLayoutVars>
          <dgm:bulletEnabled val="1"/>
        </dgm:presLayoutVars>
      </dgm:prSet>
      <dgm:spPr/>
    </dgm:pt>
    <dgm:pt modelId="{AD91C66F-DB11-4670-97D4-F9AD4FF3A62A}" type="pres">
      <dgm:prSet presAssocID="{4539F3AC-E789-48E5-A073-8D819B7714EF}" presName="sibTrans" presStyleLbl="sibTrans2D1" presStyleIdx="0" presStyleCnt="5" custAng="5670774" custLinFactNeighborX="-17614" custLinFactNeighborY="23001"/>
      <dgm:spPr/>
    </dgm:pt>
    <dgm:pt modelId="{CDA1A82B-7D0C-498B-A6FD-315AA2E6668C}" type="pres">
      <dgm:prSet presAssocID="{4539F3AC-E789-48E5-A073-8D819B7714EF}" presName="connectorText" presStyleLbl="sibTrans2D1" presStyleIdx="0" presStyleCnt="5"/>
      <dgm:spPr/>
    </dgm:pt>
    <dgm:pt modelId="{E4B5F3C0-94C5-4FE3-A75A-9F516005EDE1}" type="pres">
      <dgm:prSet presAssocID="{0C915B27-3D09-4412-92EC-7EBDB7F16E36}" presName="node" presStyleLbl="node1" presStyleIdx="1" presStyleCnt="5" custRadScaleRad="117352" custRadScaleInc="0">
        <dgm:presLayoutVars>
          <dgm:bulletEnabled val="1"/>
        </dgm:presLayoutVars>
      </dgm:prSet>
      <dgm:spPr/>
    </dgm:pt>
    <dgm:pt modelId="{CCB72935-38EB-495D-900D-7BDD43B744B1}" type="pres">
      <dgm:prSet presAssocID="{10A735C5-B76F-4C44-AE7B-57137B172955}" presName="sibTrans" presStyleLbl="sibTrans2D1" presStyleIdx="1" presStyleCnt="5" custAng="5600996" custLinFactNeighborX="-31106" custLinFactNeighborY="-224"/>
      <dgm:spPr/>
    </dgm:pt>
    <dgm:pt modelId="{0551AFF8-73D5-4206-B03B-1A5A4548B7F3}" type="pres">
      <dgm:prSet presAssocID="{10A735C5-B76F-4C44-AE7B-57137B172955}" presName="connectorText" presStyleLbl="sibTrans2D1" presStyleIdx="1" presStyleCnt="5"/>
      <dgm:spPr/>
    </dgm:pt>
    <dgm:pt modelId="{ED8DFE10-060F-4F77-9620-CE1E687DF104}" type="pres">
      <dgm:prSet presAssocID="{5D091216-8E8B-42CC-BA43-C85DAC39E4F2}" presName="node" presStyleLbl="node1" presStyleIdx="2" presStyleCnt="5" custRadScaleRad="113810" custRadScaleInc="0">
        <dgm:presLayoutVars>
          <dgm:bulletEnabled val="1"/>
        </dgm:presLayoutVars>
      </dgm:prSet>
      <dgm:spPr/>
    </dgm:pt>
    <dgm:pt modelId="{3A3E848D-B23A-4220-A05D-667B2A6ABB3F}" type="pres">
      <dgm:prSet presAssocID="{F33DAB69-B8BC-4538-BC50-366ACC3A7739}" presName="sibTrans" presStyleLbl="sibTrans2D1" presStyleIdx="2" presStyleCnt="5" custAng="5479498" custScaleX="95265" custLinFactNeighborX="1355" custLinFactNeighborY="-66579"/>
      <dgm:spPr/>
    </dgm:pt>
    <dgm:pt modelId="{469BB9D5-BE1D-446B-AA0D-BBFA25FB5B5F}" type="pres">
      <dgm:prSet presAssocID="{F33DAB69-B8BC-4538-BC50-366ACC3A7739}" presName="connectorText" presStyleLbl="sibTrans2D1" presStyleIdx="2" presStyleCnt="5"/>
      <dgm:spPr/>
    </dgm:pt>
    <dgm:pt modelId="{46DA5C5C-74CC-470B-87BB-5B050F9EF120}" type="pres">
      <dgm:prSet presAssocID="{EB4CABE5-B381-444C-8960-0468BAFDA6D8}" presName="node" presStyleLbl="node1" presStyleIdx="3" presStyleCnt="5" custRadScaleRad="99359" custRadScaleInc="5714">
        <dgm:presLayoutVars>
          <dgm:bulletEnabled val="1"/>
        </dgm:presLayoutVars>
      </dgm:prSet>
      <dgm:spPr/>
    </dgm:pt>
    <dgm:pt modelId="{621D0A52-1F17-4648-973F-83F756E34F23}" type="pres">
      <dgm:prSet presAssocID="{59E2A5E2-12EB-4A0F-A883-62F933D383EC}" presName="sibTrans" presStyleLbl="sibTrans2D1" presStyleIdx="3" presStyleCnt="5" custAng="5297575" custScaleX="119618" custLinFactNeighborX="29045" custLinFactNeighborY="-15786"/>
      <dgm:spPr/>
    </dgm:pt>
    <dgm:pt modelId="{48B9E4D0-BF76-4B1D-8E0A-DEEDBE536DEC}" type="pres">
      <dgm:prSet presAssocID="{59E2A5E2-12EB-4A0F-A883-62F933D383EC}" presName="connectorText" presStyleLbl="sibTrans2D1" presStyleIdx="3" presStyleCnt="5"/>
      <dgm:spPr/>
    </dgm:pt>
    <dgm:pt modelId="{E9DA82B5-FB72-4508-A951-10060D429898}" type="pres">
      <dgm:prSet presAssocID="{23EE2560-812B-458A-B0D8-99B00496A187}" presName="node" presStyleLbl="node1" presStyleIdx="4" presStyleCnt="5" custRadScaleRad="108660" custRadScaleInc="5213">
        <dgm:presLayoutVars>
          <dgm:bulletEnabled val="1"/>
        </dgm:presLayoutVars>
      </dgm:prSet>
      <dgm:spPr/>
    </dgm:pt>
    <dgm:pt modelId="{99953AB9-A222-4D34-B1C5-BA56027D5E85}" type="pres">
      <dgm:prSet presAssocID="{3BA37E5D-9587-4ED4-A0CF-8F199DF5BA0A}" presName="sibTrans" presStyleLbl="sibTrans2D1" presStyleIdx="4" presStyleCnt="5" custAng="5659860" custScaleX="121820"/>
      <dgm:spPr/>
    </dgm:pt>
    <dgm:pt modelId="{911BBFA2-892E-45BD-9386-67D7AE3E5B53}" type="pres">
      <dgm:prSet presAssocID="{3BA37E5D-9587-4ED4-A0CF-8F199DF5BA0A}" presName="connectorText" presStyleLbl="sibTrans2D1" presStyleIdx="4" presStyleCnt="5"/>
      <dgm:spPr/>
    </dgm:pt>
  </dgm:ptLst>
  <dgm:cxnLst>
    <dgm:cxn modelId="{44912413-2821-41F4-9B70-4C20A157EC51}" srcId="{269DF96D-3D89-4922-BFE5-AB70D10B4B9E}" destId="{0C915B27-3D09-4412-92EC-7EBDB7F16E36}" srcOrd="1" destOrd="0" parTransId="{0A7CBDD9-7849-4116-B262-2DAC06053FC7}" sibTransId="{10A735C5-B76F-4C44-AE7B-57137B172955}"/>
    <dgm:cxn modelId="{453FAE19-645A-447E-A804-EDB7D8FF05A0}" type="presOf" srcId="{F33DAB69-B8BC-4538-BC50-366ACC3A7739}" destId="{3A3E848D-B23A-4220-A05D-667B2A6ABB3F}" srcOrd="0" destOrd="0" presId="urn:microsoft.com/office/officeart/2005/8/layout/cycle2"/>
    <dgm:cxn modelId="{866AEB1D-C89C-4957-A5E8-83F5B2F06983}" type="presOf" srcId="{10A735C5-B76F-4C44-AE7B-57137B172955}" destId="{CCB72935-38EB-495D-900D-7BDD43B744B1}" srcOrd="0" destOrd="0" presId="urn:microsoft.com/office/officeart/2005/8/layout/cycle2"/>
    <dgm:cxn modelId="{5A6FD729-B7ED-4937-B876-9D247685839A}" type="presOf" srcId="{4539F3AC-E789-48E5-A073-8D819B7714EF}" destId="{AD91C66F-DB11-4670-97D4-F9AD4FF3A62A}" srcOrd="0" destOrd="0" presId="urn:microsoft.com/office/officeart/2005/8/layout/cycle2"/>
    <dgm:cxn modelId="{4893735E-B0F5-4E0C-A3E9-C7D807237313}" type="presOf" srcId="{23EE2560-812B-458A-B0D8-99B00496A187}" destId="{E9DA82B5-FB72-4508-A951-10060D429898}" srcOrd="0" destOrd="0" presId="urn:microsoft.com/office/officeart/2005/8/layout/cycle2"/>
    <dgm:cxn modelId="{DCF7206C-5BD8-448E-8F66-8FB9D80A09D0}" type="presOf" srcId="{10A735C5-B76F-4C44-AE7B-57137B172955}" destId="{0551AFF8-73D5-4206-B03B-1A5A4548B7F3}" srcOrd="1" destOrd="0" presId="urn:microsoft.com/office/officeart/2005/8/layout/cycle2"/>
    <dgm:cxn modelId="{AB0A3478-94F5-4B4C-86C6-50DDBB28D9BC}" type="presOf" srcId="{269DF96D-3D89-4922-BFE5-AB70D10B4B9E}" destId="{92484523-09FA-415E-B046-7D2DB631E898}" srcOrd="0" destOrd="0" presId="urn:microsoft.com/office/officeart/2005/8/layout/cycle2"/>
    <dgm:cxn modelId="{F117137C-A147-4F50-B579-CEB05118491E}" type="presOf" srcId="{4539F3AC-E789-48E5-A073-8D819B7714EF}" destId="{CDA1A82B-7D0C-498B-A6FD-315AA2E6668C}" srcOrd="1" destOrd="0" presId="urn:microsoft.com/office/officeart/2005/8/layout/cycle2"/>
    <dgm:cxn modelId="{310AD285-AD0A-4249-A9C9-C1A198469C5C}" srcId="{269DF96D-3D89-4922-BFE5-AB70D10B4B9E}" destId="{1C1F3B2D-EC06-4FD2-BF1A-AEEC0F09BD64}" srcOrd="0" destOrd="0" parTransId="{48D00D29-F180-4B5C-8D45-69F3B7C0B04A}" sibTransId="{4539F3AC-E789-48E5-A073-8D819B7714EF}"/>
    <dgm:cxn modelId="{CEC14E94-DBF2-4C39-AF5D-0925BE83350D}" srcId="{269DF96D-3D89-4922-BFE5-AB70D10B4B9E}" destId="{23EE2560-812B-458A-B0D8-99B00496A187}" srcOrd="4" destOrd="0" parTransId="{B3B197D7-D9A6-4E72-821D-41232AB496CA}" sibTransId="{3BA37E5D-9587-4ED4-A0CF-8F199DF5BA0A}"/>
    <dgm:cxn modelId="{88E32898-7EB1-4A35-B4F2-0B048AFB0983}" type="presOf" srcId="{F33DAB69-B8BC-4538-BC50-366ACC3A7739}" destId="{469BB9D5-BE1D-446B-AA0D-BBFA25FB5B5F}" srcOrd="1" destOrd="0" presId="urn:microsoft.com/office/officeart/2005/8/layout/cycle2"/>
    <dgm:cxn modelId="{5D947798-EB44-4EEE-A1CF-7F02A2C57208}" srcId="{269DF96D-3D89-4922-BFE5-AB70D10B4B9E}" destId="{5D091216-8E8B-42CC-BA43-C85DAC39E4F2}" srcOrd="2" destOrd="0" parTransId="{5721E2C2-7B21-440E-BA04-30F306B3C8CD}" sibTransId="{F33DAB69-B8BC-4538-BC50-366ACC3A7739}"/>
    <dgm:cxn modelId="{FA1F029A-741B-4B5A-810C-ED17076AB265}" type="presOf" srcId="{59E2A5E2-12EB-4A0F-A883-62F933D383EC}" destId="{48B9E4D0-BF76-4B1D-8E0A-DEEDBE536DEC}" srcOrd="1" destOrd="0" presId="urn:microsoft.com/office/officeart/2005/8/layout/cycle2"/>
    <dgm:cxn modelId="{7586DA9C-F056-4A40-BE99-B0658F37219C}" type="presOf" srcId="{3BA37E5D-9587-4ED4-A0CF-8F199DF5BA0A}" destId="{99953AB9-A222-4D34-B1C5-BA56027D5E85}" srcOrd="0" destOrd="0" presId="urn:microsoft.com/office/officeart/2005/8/layout/cycle2"/>
    <dgm:cxn modelId="{0D9803B2-3A0A-4239-A60A-15B24461AF5C}" type="presOf" srcId="{0C915B27-3D09-4412-92EC-7EBDB7F16E36}" destId="{E4B5F3C0-94C5-4FE3-A75A-9F516005EDE1}" srcOrd="0" destOrd="0" presId="urn:microsoft.com/office/officeart/2005/8/layout/cycle2"/>
    <dgm:cxn modelId="{233D64BD-8962-4AAC-8F9F-433212EB828D}" type="presOf" srcId="{EB4CABE5-B381-444C-8960-0468BAFDA6D8}" destId="{46DA5C5C-74CC-470B-87BB-5B050F9EF120}" srcOrd="0" destOrd="0" presId="urn:microsoft.com/office/officeart/2005/8/layout/cycle2"/>
    <dgm:cxn modelId="{B70B72E1-DC36-4FCE-88CD-1794FB170572}" type="presOf" srcId="{1C1F3B2D-EC06-4FD2-BF1A-AEEC0F09BD64}" destId="{B6CAC598-0F88-4EB6-9B61-5E782D8A5B14}" srcOrd="0" destOrd="0" presId="urn:microsoft.com/office/officeart/2005/8/layout/cycle2"/>
    <dgm:cxn modelId="{75050FE8-9C36-45A1-9EAA-3D072B1C90AF}" srcId="{269DF96D-3D89-4922-BFE5-AB70D10B4B9E}" destId="{EB4CABE5-B381-444C-8960-0468BAFDA6D8}" srcOrd="3" destOrd="0" parTransId="{29E63D07-19A3-4005-8C38-BD996C019E4E}" sibTransId="{59E2A5E2-12EB-4A0F-A883-62F933D383EC}"/>
    <dgm:cxn modelId="{7939F1EA-0205-4127-AF85-22F79351BE25}" type="presOf" srcId="{5D091216-8E8B-42CC-BA43-C85DAC39E4F2}" destId="{ED8DFE10-060F-4F77-9620-CE1E687DF104}" srcOrd="0" destOrd="0" presId="urn:microsoft.com/office/officeart/2005/8/layout/cycle2"/>
    <dgm:cxn modelId="{197A13EC-9CC3-4258-8B94-CCB976EAEEBE}" type="presOf" srcId="{3BA37E5D-9587-4ED4-A0CF-8F199DF5BA0A}" destId="{911BBFA2-892E-45BD-9386-67D7AE3E5B53}" srcOrd="1" destOrd="0" presId="urn:microsoft.com/office/officeart/2005/8/layout/cycle2"/>
    <dgm:cxn modelId="{A71820F4-98DC-4F81-8C0A-B05D6629E93D}" type="presOf" srcId="{59E2A5E2-12EB-4A0F-A883-62F933D383EC}" destId="{621D0A52-1F17-4648-973F-83F756E34F23}" srcOrd="0" destOrd="0" presId="urn:microsoft.com/office/officeart/2005/8/layout/cycle2"/>
    <dgm:cxn modelId="{2098F69D-7831-4DA0-852F-070A48AC645C}" type="presParOf" srcId="{92484523-09FA-415E-B046-7D2DB631E898}" destId="{B6CAC598-0F88-4EB6-9B61-5E782D8A5B14}" srcOrd="0" destOrd="0" presId="urn:microsoft.com/office/officeart/2005/8/layout/cycle2"/>
    <dgm:cxn modelId="{3C196ABD-0903-4F5A-A04A-4073E69B765E}" type="presParOf" srcId="{92484523-09FA-415E-B046-7D2DB631E898}" destId="{AD91C66F-DB11-4670-97D4-F9AD4FF3A62A}" srcOrd="1" destOrd="0" presId="urn:microsoft.com/office/officeart/2005/8/layout/cycle2"/>
    <dgm:cxn modelId="{068CEFCF-061C-4775-9D71-CDC2D4E794C4}" type="presParOf" srcId="{AD91C66F-DB11-4670-97D4-F9AD4FF3A62A}" destId="{CDA1A82B-7D0C-498B-A6FD-315AA2E6668C}" srcOrd="0" destOrd="0" presId="urn:microsoft.com/office/officeart/2005/8/layout/cycle2"/>
    <dgm:cxn modelId="{E515A2A7-1278-4F71-B87E-0E01B70BA6E9}" type="presParOf" srcId="{92484523-09FA-415E-B046-7D2DB631E898}" destId="{E4B5F3C0-94C5-4FE3-A75A-9F516005EDE1}" srcOrd="2" destOrd="0" presId="urn:microsoft.com/office/officeart/2005/8/layout/cycle2"/>
    <dgm:cxn modelId="{B72CB95D-B0E9-4512-8D2F-FDCE8AC83779}" type="presParOf" srcId="{92484523-09FA-415E-B046-7D2DB631E898}" destId="{CCB72935-38EB-495D-900D-7BDD43B744B1}" srcOrd="3" destOrd="0" presId="urn:microsoft.com/office/officeart/2005/8/layout/cycle2"/>
    <dgm:cxn modelId="{52A44C97-910E-4BDA-B75B-06615CD46E1C}" type="presParOf" srcId="{CCB72935-38EB-495D-900D-7BDD43B744B1}" destId="{0551AFF8-73D5-4206-B03B-1A5A4548B7F3}" srcOrd="0" destOrd="0" presId="urn:microsoft.com/office/officeart/2005/8/layout/cycle2"/>
    <dgm:cxn modelId="{56FF9BB9-364C-4986-854F-7479F3D0D48F}" type="presParOf" srcId="{92484523-09FA-415E-B046-7D2DB631E898}" destId="{ED8DFE10-060F-4F77-9620-CE1E687DF104}" srcOrd="4" destOrd="0" presId="urn:microsoft.com/office/officeart/2005/8/layout/cycle2"/>
    <dgm:cxn modelId="{8824FA79-6223-4B5D-AA90-393E065C0EE2}" type="presParOf" srcId="{92484523-09FA-415E-B046-7D2DB631E898}" destId="{3A3E848D-B23A-4220-A05D-667B2A6ABB3F}" srcOrd="5" destOrd="0" presId="urn:microsoft.com/office/officeart/2005/8/layout/cycle2"/>
    <dgm:cxn modelId="{1DB2A022-A72C-4DF6-AE3B-26FA9649793D}" type="presParOf" srcId="{3A3E848D-B23A-4220-A05D-667B2A6ABB3F}" destId="{469BB9D5-BE1D-446B-AA0D-BBFA25FB5B5F}" srcOrd="0" destOrd="0" presId="urn:microsoft.com/office/officeart/2005/8/layout/cycle2"/>
    <dgm:cxn modelId="{FD50C99B-8013-4F2F-810C-7F0A23635D9D}" type="presParOf" srcId="{92484523-09FA-415E-B046-7D2DB631E898}" destId="{46DA5C5C-74CC-470B-87BB-5B050F9EF120}" srcOrd="6" destOrd="0" presId="urn:microsoft.com/office/officeart/2005/8/layout/cycle2"/>
    <dgm:cxn modelId="{BBADBFB7-1508-4262-8FFC-83515F22484A}" type="presParOf" srcId="{92484523-09FA-415E-B046-7D2DB631E898}" destId="{621D0A52-1F17-4648-973F-83F756E34F23}" srcOrd="7" destOrd="0" presId="urn:microsoft.com/office/officeart/2005/8/layout/cycle2"/>
    <dgm:cxn modelId="{D24BB408-BB2E-4B08-A3F5-76735AF650D1}" type="presParOf" srcId="{621D0A52-1F17-4648-973F-83F756E34F23}" destId="{48B9E4D0-BF76-4B1D-8E0A-DEEDBE536DEC}" srcOrd="0" destOrd="0" presId="urn:microsoft.com/office/officeart/2005/8/layout/cycle2"/>
    <dgm:cxn modelId="{9A6BF86A-0C3D-440C-95E8-7CB6A5631E1B}" type="presParOf" srcId="{92484523-09FA-415E-B046-7D2DB631E898}" destId="{E9DA82B5-FB72-4508-A951-10060D429898}" srcOrd="8" destOrd="0" presId="urn:microsoft.com/office/officeart/2005/8/layout/cycle2"/>
    <dgm:cxn modelId="{4FECE134-E8BE-4E03-9E0C-90858B01C500}" type="presParOf" srcId="{92484523-09FA-415E-B046-7D2DB631E898}" destId="{99953AB9-A222-4D34-B1C5-BA56027D5E85}" srcOrd="9" destOrd="0" presId="urn:microsoft.com/office/officeart/2005/8/layout/cycle2"/>
    <dgm:cxn modelId="{2F261C98-31B0-422F-9D22-DEDEC32A7C0F}" type="presParOf" srcId="{99953AB9-A222-4D34-B1C5-BA56027D5E85}" destId="{911BBFA2-892E-45BD-9386-67D7AE3E5B5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AC598-0F88-4EB6-9B61-5E782D8A5B14}">
      <dsp:nvSpPr>
        <dsp:cNvPr id="0" name=""/>
        <dsp:cNvSpPr/>
      </dsp:nvSpPr>
      <dsp:spPr>
        <a:xfrm>
          <a:off x="1748419" y="0"/>
          <a:ext cx="1317045" cy="13170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NHS People Plan</a:t>
          </a:r>
        </a:p>
      </dsp:txBody>
      <dsp:txXfrm>
        <a:off x="1941296" y="192877"/>
        <a:ext cx="931291" cy="931291"/>
      </dsp:txXfrm>
    </dsp:sp>
    <dsp:sp modelId="{AD91C66F-DB11-4670-97D4-F9AD4FF3A62A}">
      <dsp:nvSpPr>
        <dsp:cNvPr id="0" name=""/>
        <dsp:cNvSpPr/>
      </dsp:nvSpPr>
      <dsp:spPr>
        <a:xfrm rot="7511124">
          <a:off x="3019772" y="1069860"/>
          <a:ext cx="418616" cy="444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3118747" y="1107440"/>
        <a:ext cx="293031" cy="266702"/>
      </dsp:txXfrm>
    </dsp:sp>
    <dsp:sp modelId="{E4B5F3C0-94C5-4FE3-A75A-9F516005EDE1}">
      <dsp:nvSpPr>
        <dsp:cNvPr id="0" name=""/>
        <dsp:cNvSpPr/>
      </dsp:nvSpPr>
      <dsp:spPr>
        <a:xfrm>
          <a:off x="3560546" y="1074786"/>
          <a:ext cx="1317045" cy="13170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GM Strategy</a:t>
          </a:r>
        </a:p>
      </dsp:txBody>
      <dsp:txXfrm>
        <a:off x="3753423" y="1267663"/>
        <a:ext cx="931291" cy="931291"/>
      </dsp:txXfrm>
    </dsp:sp>
    <dsp:sp modelId="{CCB72935-38EB-495D-900D-7BDD43B744B1}">
      <dsp:nvSpPr>
        <dsp:cNvPr id="0" name=""/>
        <dsp:cNvSpPr/>
      </dsp:nvSpPr>
      <dsp:spPr>
        <a:xfrm rot="12100778">
          <a:off x="3567753" y="2486341"/>
          <a:ext cx="404262" cy="444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3684743" y="2597642"/>
        <a:ext cx="282983" cy="266702"/>
      </dsp:txXfrm>
    </dsp:sp>
    <dsp:sp modelId="{ED8DFE10-060F-4F77-9620-CE1E687DF104}">
      <dsp:nvSpPr>
        <dsp:cNvPr id="0" name=""/>
        <dsp:cNvSpPr/>
      </dsp:nvSpPr>
      <dsp:spPr>
        <a:xfrm>
          <a:off x="2906480" y="3049066"/>
          <a:ext cx="1317045" cy="13170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GM Health and Care Workforce Strategy</a:t>
          </a:r>
        </a:p>
      </dsp:txBody>
      <dsp:txXfrm>
        <a:off x="3099357" y="3241943"/>
        <a:ext cx="931291" cy="931291"/>
      </dsp:txXfrm>
    </dsp:sp>
    <dsp:sp modelId="{3A3E848D-B23A-4220-A05D-667B2A6ABB3F}">
      <dsp:nvSpPr>
        <dsp:cNvPr id="0" name=""/>
        <dsp:cNvSpPr/>
      </dsp:nvSpPr>
      <dsp:spPr>
        <a:xfrm rot="16353849">
          <a:off x="2292707" y="3166332"/>
          <a:ext cx="424531" cy="444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2353538" y="3318848"/>
        <a:ext cx="297172" cy="266702"/>
      </dsp:txXfrm>
    </dsp:sp>
    <dsp:sp modelId="{46DA5C5C-74CC-470B-87BB-5B050F9EF120}">
      <dsp:nvSpPr>
        <dsp:cNvPr id="0" name=""/>
        <dsp:cNvSpPr/>
      </dsp:nvSpPr>
      <dsp:spPr>
        <a:xfrm>
          <a:off x="749124" y="3002400"/>
          <a:ext cx="1317045" cy="13170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HEE Mandate</a:t>
          </a:r>
        </a:p>
      </dsp:txBody>
      <dsp:txXfrm>
        <a:off x="942001" y="3195277"/>
        <a:ext cx="931291" cy="931291"/>
      </dsp:txXfrm>
    </dsp:sp>
    <dsp:sp modelId="{621D0A52-1F17-4648-973F-83F756E34F23}">
      <dsp:nvSpPr>
        <dsp:cNvPr id="0" name=""/>
        <dsp:cNvSpPr/>
      </dsp:nvSpPr>
      <dsp:spPr>
        <a:xfrm rot="20323591">
          <a:off x="945978" y="2409440"/>
          <a:ext cx="469685" cy="444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950521" y="2522531"/>
        <a:ext cx="336334" cy="266702"/>
      </dsp:txXfrm>
    </dsp:sp>
    <dsp:sp modelId="{E9DA82B5-FB72-4508-A951-10060D429898}">
      <dsp:nvSpPr>
        <dsp:cNvPr id="0" name=""/>
        <dsp:cNvSpPr/>
      </dsp:nvSpPr>
      <dsp:spPr>
        <a:xfrm>
          <a:off x="59935" y="1063333"/>
          <a:ext cx="1317045" cy="13170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COVID recovery</a:t>
          </a:r>
        </a:p>
      </dsp:txBody>
      <dsp:txXfrm>
        <a:off x="252812" y="1256210"/>
        <a:ext cx="931291" cy="931291"/>
      </dsp:txXfrm>
    </dsp:sp>
    <dsp:sp modelId="{99953AB9-A222-4D34-B1C5-BA56027D5E85}">
      <dsp:nvSpPr>
        <dsp:cNvPr id="0" name=""/>
        <dsp:cNvSpPr/>
      </dsp:nvSpPr>
      <dsp:spPr>
        <a:xfrm rot="3727804">
          <a:off x="1335097" y="973360"/>
          <a:ext cx="437982" cy="444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370083" y="1004183"/>
        <a:ext cx="306587" cy="26670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678AE-B960-482F-AE51-04070A30C411}" type="datetimeFigureOut">
              <a:rPr lang="en-GB" smtClean="0"/>
              <a:t>17/09/2020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60F54-6E60-4C8F-9826-D6113869442F}" type="slidenum">
              <a:rPr lang="en-GB" smtClean="0"/>
              <a:t>‹#›</a:t>
            </a:fld>
            <a:endParaRPr lang="en-GB"/>
          </a:p>
        </p:txBody>
      </p:sp>
    </p:spTree>
    <p:extLst>
      <p:ext uri="{BB962C8B-B14F-4D97-AF65-F5344CB8AC3E}">
        <p14:creationId xmlns:p14="http://schemas.microsoft.com/office/powerpoint/2010/main" val="228635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360F54-6E60-4C8F-9826-D6113869442F}" type="slidenum">
              <a:rPr lang="en-GB" smtClean="0"/>
              <a:t>2</a:t>
            </a:fld>
            <a:endParaRPr lang="en-GB"/>
          </a:p>
        </p:txBody>
      </p:sp>
    </p:spTree>
    <p:extLst>
      <p:ext uri="{BB962C8B-B14F-4D97-AF65-F5344CB8AC3E}">
        <p14:creationId xmlns:p14="http://schemas.microsoft.com/office/powerpoint/2010/main" val="32078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360F54-6E60-4C8F-9826-D6113869442F}" type="slidenum">
              <a:rPr lang="en-GB" smtClean="0"/>
              <a:t>12</a:t>
            </a:fld>
            <a:endParaRPr lang="en-GB"/>
          </a:p>
        </p:txBody>
      </p:sp>
    </p:spTree>
    <p:extLst>
      <p:ext uri="{BB962C8B-B14F-4D97-AF65-F5344CB8AC3E}">
        <p14:creationId xmlns:p14="http://schemas.microsoft.com/office/powerpoint/2010/main" val="2375037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13</a:t>
            </a:fld>
            <a:endParaRPr lang="en-GB"/>
          </a:p>
        </p:txBody>
      </p:sp>
    </p:spTree>
    <p:extLst>
      <p:ext uri="{BB962C8B-B14F-4D97-AF65-F5344CB8AC3E}">
        <p14:creationId xmlns:p14="http://schemas.microsoft.com/office/powerpoint/2010/main" val="3816391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14</a:t>
            </a:fld>
            <a:endParaRPr lang="en-GB"/>
          </a:p>
        </p:txBody>
      </p:sp>
    </p:spTree>
    <p:extLst>
      <p:ext uri="{BB962C8B-B14F-4D97-AF65-F5344CB8AC3E}">
        <p14:creationId xmlns:p14="http://schemas.microsoft.com/office/powerpoint/2010/main" val="416236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15</a:t>
            </a:fld>
            <a:endParaRPr lang="en-GB"/>
          </a:p>
        </p:txBody>
      </p:sp>
    </p:spTree>
    <p:extLst>
      <p:ext uri="{BB962C8B-B14F-4D97-AF65-F5344CB8AC3E}">
        <p14:creationId xmlns:p14="http://schemas.microsoft.com/office/powerpoint/2010/main" val="2002013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16</a:t>
            </a:fld>
            <a:endParaRPr lang="en-GB"/>
          </a:p>
        </p:txBody>
      </p:sp>
    </p:spTree>
    <p:extLst>
      <p:ext uri="{BB962C8B-B14F-4D97-AF65-F5344CB8AC3E}">
        <p14:creationId xmlns:p14="http://schemas.microsoft.com/office/powerpoint/2010/main" val="2268252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17</a:t>
            </a:fld>
            <a:endParaRPr lang="en-GB"/>
          </a:p>
        </p:txBody>
      </p:sp>
    </p:spTree>
    <p:extLst>
      <p:ext uri="{BB962C8B-B14F-4D97-AF65-F5344CB8AC3E}">
        <p14:creationId xmlns:p14="http://schemas.microsoft.com/office/powerpoint/2010/main" val="1586195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18</a:t>
            </a:fld>
            <a:endParaRPr lang="en-GB"/>
          </a:p>
        </p:txBody>
      </p:sp>
    </p:spTree>
    <p:extLst>
      <p:ext uri="{BB962C8B-B14F-4D97-AF65-F5344CB8AC3E}">
        <p14:creationId xmlns:p14="http://schemas.microsoft.com/office/powerpoint/2010/main" val="410431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19</a:t>
            </a:fld>
            <a:endParaRPr lang="en-GB"/>
          </a:p>
        </p:txBody>
      </p:sp>
    </p:spTree>
    <p:extLst>
      <p:ext uri="{BB962C8B-B14F-4D97-AF65-F5344CB8AC3E}">
        <p14:creationId xmlns:p14="http://schemas.microsoft.com/office/powerpoint/2010/main" val="3824911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20</a:t>
            </a:fld>
            <a:endParaRPr lang="en-GB"/>
          </a:p>
        </p:txBody>
      </p:sp>
    </p:spTree>
    <p:extLst>
      <p:ext uri="{BB962C8B-B14F-4D97-AF65-F5344CB8AC3E}">
        <p14:creationId xmlns:p14="http://schemas.microsoft.com/office/powerpoint/2010/main" val="2632760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21</a:t>
            </a:fld>
            <a:endParaRPr lang="en-GB"/>
          </a:p>
        </p:txBody>
      </p:sp>
    </p:spTree>
    <p:extLst>
      <p:ext uri="{BB962C8B-B14F-4D97-AF65-F5344CB8AC3E}">
        <p14:creationId xmlns:p14="http://schemas.microsoft.com/office/powerpoint/2010/main" val="367466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360F54-6E60-4C8F-9826-D6113869442F}" type="slidenum">
              <a:rPr lang="en-GB" smtClean="0"/>
              <a:t>4</a:t>
            </a:fld>
            <a:endParaRPr lang="en-GB"/>
          </a:p>
        </p:txBody>
      </p:sp>
    </p:spTree>
    <p:extLst>
      <p:ext uri="{BB962C8B-B14F-4D97-AF65-F5344CB8AC3E}">
        <p14:creationId xmlns:p14="http://schemas.microsoft.com/office/powerpoint/2010/main" val="1967900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22</a:t>
            </a:fld>
            <a:endParaRPr lang="en-GB"/>
          </a:p>
        </p:txBody>
      </p:sp>
    </p:spTree>
    <p:extLst>
      <p:ext uri="{BB962C8B-B14F-4D97-AF65-F5344CB8AC3E}">
        <p14:creationId xmlns:p14="http://schemas.microsoft.com/office/powerpoint/2010/main" val="2975121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23</a:t>
            </a:fld>
            <a:endParaRPr lang="en-GB"/>
          </a:p>
        </p:txBody>
      </p:sp>
    </p:spTree>
    <p:extLst>
      <p:ext uri="{BB962C8B-B14F-4D97-AF65-F5344CB8AC3E}">
        <p14:creationId xmlns:p14="http://schemas.microsoft.com/office/powerpoint/2010/main" val="3535061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24</a:t>
            </a:fld>
            <a:endParaRPr lang="en-GB"/>
          </a:p>
        </p:txBody>
      </p:sp>
    </p:spTree>
    <p:extLst>
      <p:ext uri="{BB962C8B-B14F-4D97-AF65-F5344CB8AC3E}">
        <p14:creationId xmlns:p14="http://schemas.microsoft.com/office/powerpoint/2010/main" val="3977486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25</a:t>
            </a:fld>
            <a:endParaRPr lang="en-GB"/>
          </a:p>
        </p:txBody>
      </p:sp>
    </p:spTree>
    <p:extLst>
      <p:ext uri="{BB962C8B-B14F-4D97-AF65-F5344CB8AC3E}">
        <p14:creationId xmlns:p14="http://schemas.microsoft.com/office/powerpoint/2010/main" val="3692883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26</a:t>
            </a:fld>
            <a:endParaRPr lang="en-GB"/>
          </a:p>
        </p:txBody>
      </p:sp>
    </p:spTree>
    <p:extLst>
      <p:ext uri="{BB962C8B-B14F-4D97-AF65-F5344CB8AC3E}">
        <p14:creationId xmlns:p14="http://schemas.microsoft.com/office/powerpoint/2010/main" val="3461249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27</a:t>
            </a:fld>
            <a:endParaRPr lang="en-GB"/>
          </a:p>
        </p:txBody>
      </p:sp>
    </p:spTree>
    <p:extLst>
      <p:ext uri="{BB962C8B-B14F-4D97-AF65-F5344CB8AC3E}">
        <p14:creationId xmlns:p14="http://schemas.microsoft.com/office/powerpoint/2010/main" val="2882898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28</a:t>
            </a:fld>
            <a:endParaRPr lang="en-GB"/>
          </a:p>
        </p:txBody>
      </p:sp>
    </p:spTree>
    <p:extLst>
      <p:ext uri="{BB962C8B-B14F-4D97-AF65-F5344CB8AC3E}">
        <p14:creationId xmlns:p14="http://schemas.microsoft.com/office/powerpoint/2010/main" val="1860379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29</a:t>
            </a:fld>
            <a:endParaRPr lang="en-GB"/>
          </a:p>
        </p:txBody>
      </p:sp>
    </p:spTree>
    <p:extLst>
      <p:ext uri="{BB962C8B-B14F-4D97-AF65-F5344CB8AC3E}">
        <p14:creationId xmlns:p14="http://schemas.microsoft.com/office/powerpoint/2010/main" val="2047688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30</a:t>
            </a:fld>
            <a:endParaRPr lang="en-GB"/>
          </a:p>
        </p:txBody>
      </p:sp>
    </p:spTree>
    <p:extLst>
      <p:ext uri="{BB962C8B-B14F-4D97-AF65-F5344CB8AC3E}">
        <p14:creationId xmlns:p14="http://schemas.microsoft.com/office/powerpoint/2010/main" val="286315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31</a:t>
            </a:fld>
            <a:endParaRPr lang="en-GB"/>
          </a:p>
        </p:txBody>
      </p:sp>
    </p:spTree>
    <p:extLst>
      <p:ext uri="{BB962C8B-B14F-4D97-AF65-F5344CB8AC3E}">
        <p14:creationId xmlns:p14="http://schemas.microsoft.com/office/powerpoint/2010/main" val="4145774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360F54-6E60-4C8F-9826-D6113869442F}" type="slidenum">
              <a:rPr lang="en-GB" smtClean="0"/>
              <a:t>5</a:t>
            </a:fld>
            <a:endParaRPr lang="en-GB"/>
          </a:p>
        </p:txBody>
      </p:sp>
    </p:spTree>
    <p:extLst>
      <p:ext uri="{BB962C8B-B14F-4D97-AF65-F5344CB8AC3E}">
        <p14:creationId xmlns:p14="http://schemas.microsoft.com/office/powerpoint/2010/main" val="570653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32</a:t>
            </a:fld>
            <a:endParaRPr lang="en-GB"/>
          </a:p>
        </p:txBody>
      </p:sp>
    </p:spTree>
    <p:extLst>
      <p:ext uri="{BB962C8B-B14F-4D97-AF65-F5344CB8AC3E}">
        <p14:creationId xmlns:p14="http://schemas.microsoft.com/office/powerpoint/2010/main" val="690337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33</a:t>
            </a:fld>
            <a:endParaRPr lang="en-GB"/>
          </a:p>
        </p:txBody>
      </p:sp>
    </p:spTree>
    <p:extLst>
      <p:ext uri="{BB962C8B-B14F-4D97-AF65-F5344CB8AC3E}">
        <p14:creationId xmlns:p14="http://schemas.microsoft.com/office/powerpoint/2010/main" val="766585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7D360F54-6E60-4C8F-9826-D6113869442F}" type="slidenum">
              <a:rPr lang="en-GB" smtClean="0"/>
              <a:t>34</a:t>
            </a:fld>
            <a:endParaRPr lang="en-GB"/>
          </a:p>
        </p:txBody>
      </p:sp>
    </p:spTree>
    <p:extLst>
      <p:ext uri="{BB962C8B-B14F-4D97-AF65-F5344CB8AC3E}">
        <p14:creationId xmlns:p14="http://schemas.microsoft.com/office/powerpoint/2010/main" val="262804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360F54-6E60-4C8F-9826-D6113869442F}" type="slidenum">
              <a:rPr lang="en-GB" smtClean="0"/>
              <a:t>6</a:t>
            </a:fld>
            <a:endParaRPr lang="en-GB"/>
          </a:p>
        </p:txBody>
      </p:sp>
    </p:spTree>
    <p:extLst>
      <p:ext uri="{BB962C8B-B14F-4D97-AF65-F5344CB8AC3E}">
        <p14:creationId xmlns:p14="http://schemas.microsoft.com/office/powerpoint/2010/main" val="108660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360F54-6E60-4C8F-9826-D6113869442F}" type="slidenum">
              <a:rPr lang="en-GB" smtClean="0"/>
              <a:t>7</a:t>
            </a:fld>
            <a:endParaRPr lang="en-GB"/>
          </a:p>
        </p:txBody>
      </p:sp>
    </p:spTree>
    <p:extLst>
      <p:ext uri="{BB962C8B-B14F-4D97-AF65-F5344CB8AC3E}">
        <p14:creationId xmlns:p14="http://schemas.microsoft.com/office/powerpoint/2010/main" val="320065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360F54-6E60-4C8F-9826-D6113869442F}" type="slidenum">
              <a:rPr lang="en-GB" smtClean="0"/>
              <a:t>8</a:t>
            </a:fld>
            <a:endParaRPr lang="en-GB"/>
          </a:p>
        </p:txBody>
      </p:sp>
    </p:spTree>
    <p:extLst>
      <p:ext uri="{BB962C8B-B14F-4D97-AF65-F5344CB8AC3E}">
        <p14:creationId xmlns:p14="http://schemas.microsoft.com/office/powerpoint/2010/main" val="318438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360F54-6E60-4C8F-9826-D6113869442F}" type="slidenum">
              <a:rPr lang="en-GB" smtClean="0"/>
              <a:t>9</a:t>
            </a:fld>
            <a:endParaRPr lang="en-GB"/>
          </a:p>
        </p:txBody>
      </p:sp>
    </p:spTree>
    <p:extLst>
      <p:ext uri="{BB962C8B-B14F-4D97-AF65-F5344CB8AC3E}">
        <p14:creationId xmlns:p14="http://schemas.microsoft.com/office/powerpoint/2010/main" val="164336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D360F54-6E60-4C8F-9826-D6113869442F}" type="slidenum">
              <a:rPr lang="en-GB" smtClean="0"/>
              <a:t>10</a:t>
            </a:fld>
            <a:endParaRPr lang="en-GB"/>
          </a:p>
        </p:txBody>
      </p:sp>
    </p:spTree>
    <p:extLst>
      <p:ext uri="{BB962C8B-B14F-4D97-AF65-F5344CB8AC3E}">
        <p14:creationId xmlns:p14="http://schemas.microsoft.com/office/powerpoint/2010/main" val="11428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360F54-6E60-4C8F-9826-D6113869442F}" type="slidenum">
              <a:rPr lang="en-GB" smtClean="0"/>
              <a:t>11</a:t>
            </a:fld>
            <a:endParaRPr lang="en-GB"/>
          </a:p>
        </p:txBody>
      </p:sp>
    </p:spTree>
    <p:extLst>
      <p:ext uri="{BB962C8B-B14F-4D97-AF65-F5344CB8AC3E}">
        <p14:creationId xmlns:p14="http://schemas.microsoft.com/office/powerpoint/2010/main" val="1642647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2528" y="2249193"/>
            <a:ext cx="3715196" cy="1470025"/>
          </a:xfrm>
        </p:spPr>
        <p:txBody>
          <a:bodyPr/>
          <a:lstStyle>
            <a:lvl1pPr algn="l">
              <a:lnSpc>
                <a:spcPts val="4880"/>
              </a:lnSpc>
              <a:defRPr baseline="0">
                <a:solidFill>
                  <a:schemeClr val="bg1"/>
                </a:solidFill>
              </a:defRPr>
            </a:lvl1pPr>
          </a:lstStyle>
          <a:p>
            <a:r>
              <a:rPr lang="en-GB"/>
              <a:t>THIS IS A</a:t>
            </a:r>
            <a:br>
              <a:rPr lang="en-GB"/>
            </a:br>
            <a:r>
              <a:rPr lang="en-GB"/>
              <a:t>TITLE SLIDE</a:t>
            </a:r>
            <a:endParaRPr lang="en-US"/>
          </a:p>
        </p:txBody>
      </p:sp>
      <p:sp>
        <p:nvSpPr>
          <p:cNvPr id="3" name="Subtitle 2"/>
          <p:cNvSpPr>
            <a:spLocks noGrp="1"/>
          </p:cNvSpPr>
          <p:nvPr>
            <p:ph type="subTitle" idx="1" hasCustomPrompt="1"/>
          </p:nvPr>
        </p:nvSpPr>
        <p:spPr>
          <a:xfrm>
            <a:off x="2712528" y="3602978"/>
            <a:ext cx="3715196" cy="468486"/>
          </a:xfrm>
        </p:spPr>
        <p:txBody>
          <a:bodyPr>
            <a:normAutofit/>
          </a:bodyPr>
          <a:lstStyle>
            <a:lvl1pPr marL="0" indent="0" algn="l">
              <a:buNone/>
              <a:defRPr sz="2400" b="1" i="0" baseline="0">
                <a:solidFill>
                  <a:srgbClr val="9FCDD5"/>
                </a:solidFill>
                <a:latin typeface="Alte Haas Grotes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THIS IS A SUBTITLE</a:t>
            </a:r>
            <a:endParaRPr lang="en-US"/>
          </a:p>
        </p:txBody>
      </p:sp>
      <p:pic>
        <p:nvPicPr>
          <p:cNvPr id="23" name="Picture 22" descr="Logo-GMCA-whit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28" y="5937955"/>
            <a:ext cx="1508254" cy="558054"/>
          </a:xfrm>
          <a:prstGeom prst="rect">
            <a:avLst/>
          </a:prstGeom>
        </p:spPr>
      </p:pic>
      <p:pic>
        <p:nvPicPr>
          <p:cNvPr id="25" name="Picture 24" descr="Logo-NHS-in-GM-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814" y="5844370"/>
            <a:ext cx="1951888" cy="722199"/>
          </a:xfrm>
          <a:prstGeom prst="rect">
            <a:avLst/>
          </a:prstGeom>
        </p:spPr>
      </p:pic>
      <p:pic>
        <p:nvPicPr>
          <p:cNvPr id="10" name="Picture 9"/>
          <p:cNvPicPr>
            <a:picLocks noChangeAspect="1"/>
          </p:cNvPicPr>
          <p:nvPr userDrawn="1"/>
        </p:nvPicPr>
        <p:blipFill>
          <a:blip r:embed="rId4"/>
          <a:stretch>
            <a:fillRect/>
          </a:stretch>
        </p:blipFill>
        <p:spPr>
          <a:xfrm rot="20880000">
            <a:off x="5965378" y="3446393"/>
            <a:ext cx="4279900" cy="3327400"/>
          </a:xfrm>
          <a:prstGeom prst="rect">
            <a:avLst/>
          </a:prstGeom>
        </p:spPr>
      </p:pic>
      <p:pic>
        <p:nvPicPr>
          <p:cNvPr id="9" name="Picture 8"/>
          <p:cNvPicPr/>
          <p:nvPr userDrawn="1"/>
        </p:nvPicPr>
        <p:blipFill>
          <a:blip r:embed="rId5" cstate="print">
            <a:extLst>
              <a:ext uri="{28A0092B-C50C-407E-A947-70E740481C1C}">
                <a14:useLocalDpi xmlns:a14="http://schemas.microsoft.com/office/drawing/2010/main" val="0"/>
              </a:ext>
            </a:extLst>
          </a:blip>
          <a:stretch>
            <a:fillRect/>
          </a:stretch>
        </p:blipFill>
        <p:spPr>
          <a:xfrm>
            <a:off x="221930" y="0"/>
            <a:ext cx="1618191" cy="1720718"/>
          </a:xfrm>
          <a:prstGeom prst="rect">
            <a:avLst/>
          </a:prstGeom>
        </p:spPr>
      </p:pic>
    </p:spTree>
    <p:extLst>
      <p:ext uri="{BB962C8B-B14F-4D97-AF65-F5344CB8AC3E}">
        <p14:creationId xmlns:p14="http://schemas.microsoft.com/office/powerpoint/2010/main" val="217693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1E880"/>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a:t>CONTENTs</a:t>
            </a:r>
            <a:endParaRPr lang="en-US"/>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542274"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a:solidFill>
                  <a:srgbClr val="3F5664"/>
                </a:solidFill>
              </a:rPr>
              <a:t>Greater Manchester Health</a:t>
            </a:r>
          </a:p>
          <a:p>
            <a:r>
              <a:rPr lang="en-US" sz="900" b="0" i="0" cap="none">
                <a:solidFill>
                  <a:srgbClr val="3F5664"/>
                </a:solidFill>
              </a:rPr>
              <a:t>and Social Care Partnership</a:t>
            </a:r>
          </a:p>
        </p:txBody>
      </p:sp>
      <p:sp>
        <p:nvSpPr>
          <p:cNvPr id="17"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a:t>THIS IS THE SECTION TITLE</a:t>
            </a:r>
            <a:endParaRPr lang="en-US"/>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a:t>FIRST POINT</a:t>
            </a:r>
          </a:p>
          <a:p>
            <a:pPr lvl="0"/>
            <a:r>
              <a:rPr lang="en-GB"/>
              <a:t>SECOND POINT</a:t>
            </a:r>
          </a:p>
          <a:p>
            <a:pPr lvl="0"/>
            <a:r>
              <a:rPr lang="en-GB"/>
              <a:t>THIRD POINT</a:t>
            </a:r>
          </a:p>
        </p:txBody>
      </p:sp>
    </p:spTree>
    <p:extLst>
      <p:ext uri="{BB962C8B-B14F-4D97-AF65-F5344CB8AC3E}">
        <p14:creationId xmlns:p14="http://schemas.microsoft.com/office/powerpoint/2010/main" val="232024761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a:t>CONTENTs</a:t>
            </a:r>
            <a:endParaRPr lang="en-US"/>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542274"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a:solidFill>
                  <a:srgbClr val="3F5664"/>
                </a:solidFill>
              </a:rPr>
              <a:t>Greater Manchester Health</a:t>
            </a:r>
          </a:p>
          <a:p>
            <a:r>
              <a:rPr lang="en-US" sz="900" b="0" i="0" cap="none">
                <a:solidFill>
                  <a:srgbClr val="3F5664"/>
                </a:solidFill>
              </a:rPr>
              <a:t>and Social Care Partnership</a:t>
            </a:r>
          </a:p>
        </p:txBody>
      </p:sp>
      <p:sp>
        <p:nvSpPr>
          <p:cNvPr id="17"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a:t>THIS IS THE SECTION TITLE</a:t>
            </a:r>
            <a:endParaRPr lang="en-US"/>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a:t>FIRST POINT</a:t>
            </a:r>
          </a:p>
          <a:p>
            <a:pPr lvl="0"/>
            <a:r>
              <a:rPr lang="en-GB"/>
              <a:t>SECOND POINT</a:t>
            </a:r>
          </a:p>
          <a:p>
            <a:pPr lvl="0"/>
            <a:r>
              <a:rPr lang="en-GB"/>
              <a:t>THIRD POINT</a:t>
            </a:r>
          </a:p>
        </p:txBody>
      </p:sp>
    </p:spTree>
    <p:extLst>
      <p:ext uri="{BB962C8B-B14F-4D97-AF65-F5344CB8AC3E}">
        <p14:creationId xmlns:p14="http://schemas.microsoft.com/office/powerpoint/2010/main" val="40542651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chemeClr val="bg1"/>
                </a:solidFill>
              </a:defRPr>
            </a:lvl1pPr>
          </a:lstStyle>
          <a:p>
            <a:r>
              <a:rPr lang="en-GB"/>
              <a:t>This Is THE</a:t>
            </a:r>
            <a:br>
              <a:rPr lang="en-GB"/>
            </a:br>
            <a:r>
              <a:rPr lang="en-GB"/>
              <a:t>Section Title</a:t>
            </a:r>
            <a:endParaRPr lang="en-US"/>
          </a:p>
        </p:txBody>
      </p:sp>
      <p:cxnSp>
        <p:nvCxnSpPr>
          <p:cNvPr id="11" name="Straight Connector 10"/>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22"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a:solidFill>
                  <a:schemeClr val="bg1"/>
                </a:solidFill>
              </a:rPr>
              <a:t>Greater Manchester Health</a:t>
            </a:r>
          </a:p>
          <a:p>
            <a:r>
              <a:rPr lang="en-US" sz="900" b="0" i="0" cap="none">
                <a:solidFill>
                  <a:schemeClr val="bg1"/>
                </a:solidFill>
              </a:rPr>
              <a:t>and Social Care Partnership</a:t>
            </a:r>
          </a:p>
        </p:txBody>
      </p:sp>
      <p:sp>
        <p:nvSpPr>
          <p:cNvPr id="55"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chemeClr val="bg1"/>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a:t>THIS IS THE SECTION TITLE</a:t>
            </a:r>
            <a:endParaRPr lang="en-US"/>
          </a:p>
        </p:txBody>
      </p:sp>
    </p:spTree>
    <p:extLst>
      <p:ext uri="{BB962C8B-B14F-4D97-AF65-F5344CB8AC3E}">
        <p14:creationId xmlns:p14="http://schemas.microsoft.com/office/powerpoint/2010/main" val="227132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694" y="831410"/>
            <a:ext cx="3718476" cy="586227"/>
          </a:xfrm>
        </p:spPr>
        <p:txBody>
          <a:bodyPr>
            <a:noAutofit/>
          </a:bodyPr>
          <a:lstStyle>
            <a:lvl1pPr algn="l">
              <a:defRPr sz="2400" baseline="0">
                <a:solidFill>
                  <a:srgbClr val="CED647"/>
                </a:solidFill>
              </a:defRPr>
            </a:lvl1pPr>
          </a:lstStyle>
          <a:p>
            <a:r>
              <a:rPr lang="en-GB"/>
              <a:t>This is THE Headline</a:t>
            </a:r>
            <a:endParaRPr lang="en-US"/>
          </a:p>
        </p:txBody>
      </p:sp>
      <p:sp>
        <p:nvSpPr>
          <p:cNvPr id="3" name="Content Placeholder 2"/>
          <p:cNvSpPr>
            <a:spLocks noGrp="1"/>
          </p:cNvSpPr>
          <p:nvPr>
            <p:ph idx="1" hasCustomPrompt="1"/>
          </p:nvPr>
        </p:nvSpPr>
        <p:spPr>
          <a:xfrm>
            <a:off x="447675" y="3667643"/>
            <a:ext cx="4049207" cy="2729982"/>
          </a:xfrm>
        </p:spPr>
        <p:txBody>
          <a:bodyPr>
            <a:normAutofit/>
          </a:bodyPr>
          <a:lstStyle>
            <a:lvl1pPr>
              <a:defRPr sz="1800" baseline="0">
                <a:solidFill>
                  <a:srgbClr val="262626"/>
                </a:solidFill>
                <a:latin typeface="Alte Haas Grotesk"/>
                <a:cs typeface="Alte Haas Grotesk"/>
              </a:defRPr>
            </a:lvl1pPr>
            <a:lvl2pPr>
              <a:defRPr sz="1800">
                <a:solidFill>
                  <a:srgbClr val="262626"/>
                </a:solidFill>
                <a:latin typeface="Alte Haas Grotesk"/>
                <a:cs typeface="Alte Haas Grotesk"/>
              </a:defRPr>
            </a:lvl2pPr>
            <a:lvl3pPr>
              <a:defRPr sz="1800">
                <a:solidFill>
                  <a:srgbClr val="262626"/>
                </a:solidFill>
                <a:latin typeface="Alte Haas Grotesk"/>
                <a:cs typeface="Alte Haas Grotesk"/>
              </a:defRPr>
            </a:lvl3pPr>
            <a:lvl4pPr>
              <a:defRPr sz="1800">
                <a:solidFill>
                  <a:srgbClr val="262626"/>
                </a:solidFill>
                <a:latin typeface="Alte Haas Grotesk"/>
                <a:cs typeface="Alte Haas Grotesk"/>
              </a:defRPr>
            </a:lvl4pPr>
            <a:lvl5pPr>
              <a:defRPr sz="1800">
                <a:solidFill>
                  <a:srgbClr val="262626"/>
                </a:solidFill>
                <a:latin typeface="Alte Haas Grotesk"/>
                <a:cs typeface="Alte Haas Grotesk"/>
              </a:defRPr>
            </a:lvl5pPr>
          </a:lstStyle>
          <a:p>
            <a:pPr lvl="0"/>
            <a:r>
              <a:rPr lang="en-GB"/>
              <a:t>This is how </a:t>
            </a:r>
            <a:r>
              <a:rPr lang="en-GB" err="1"/>
              <a:t>bulletpoints</a:t>
            </a:r>
            <a:r>
              <a:rPr lang="en-GB"/>
              <a:t> look</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0"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a:solidFill>
                  <a:srgbClr val="395764"/>
                </a:solidFill>
              </a:rPr>
              <a:t>Greater Manchester Health</a:t>
            </a:r>
          </a:p>
          <a:p>
            <a:r>
              <a:rPr lang="en-US" sz="900" b="0" i="0" cap="none">
                <a:solidFill>
                  <a:srgbClr val="395764"/>
                </a:solidFill>
              </a:rPr>
              <a:t>and Social Care Partnership</a:t>
            </a:r>
          </a:p>
        </p:txBody>
      </p:sp>
      <p:sp>
        <p:nvSpPr>
          <p:cNvPr id="28" name="Text Placeholder 27"/>
          <p:cNvSpPr>
            <a:spLocks noGrp="1"/>
          </p:cNvSpPr>
          <p:nvPr>
            <p:ph type="body" sz="quarter" idx="14" hasCustomPrompt="1"/>
          </p:nvPr>
        </p:nvSpPr>
        <p:spPr>
          <a:xfrm>
            <a:off x="358377" y="1944123"/>
            <a:ext cx="4138505" cy="1422965"/>
          </a:xfrm>
        </p:spPr>
        <p:txBody>
          <a:bodyPr>
            <a:noAutofit/>
          </a:bodyPr>
          <a:lstStyle>
            <a:lvl1pPr marL="0" indent="0">
              <a:buNone/>
              <a:defRPr sz="1600" b="0" kern="100" baseline="0">
                <a:solidFill>
                  <a:srgbClr val="262626"/>
                </a:solidFill>
                <a:latin typeface="Alte Haas Grotesk"/>
              </a:defRPr>
            </a:lvl1pPr>
            <a:lvl2pPr>
              <a:defRPr sz="1600" kern="100">
                <a:solidFill>
                  <a:srgbClr val="262626"/>
                </a:solidFill>
                <a:latin typeface="Alte Haas Grotesk"/>
              </a:defRPr>
            </a:lvl2pPr>
            <a:lvl3pPr>
              <a:defRPr sz="1600" kern="100">
                <a:solidFill>
                  <a:srgbClr val="262626"/>
                </a:solidFill>
                <a:latin typeface="Alte Haas Grotesk"/>
              </a:defRPr>
            </a:lvl3pPr>
            <a:lvl4pPr>
              <a:defRPr sz="1600" kern="100">
                <a:solidFill>
                  <a:srgbClr val="262626"/>
                </a:solidFill>
                <a:latin typeface="Alte Haas Grotesk"/>
              </a:defRPr>
            </a:lvl4pPr>
            <a:lvl5pPr>
              <a:defRPr sz="1600" kern="100">
                <a:solidFill>
                  <a:srgbClr val="262626"/>
                </a:solidFill>
                <a:latin typeface="Alte Haas Grotesk"/>
              </a:defRPr>
            </a:lvl5pPr>
          </a:lstStyle>
          <a:p>
            <a:pPr lvl="0"/>
            <a:r>
              <a:rPr lang="en-GB"/>
              <a:t>This is how a short text paragraph </a:t>
            </a:r>
            <a:r>
              <a:rPr lang="en-US"/>
              <a:t>looks. We can add further text and bullet-points (see example below). We can use a line to subtly divide different elements.</a:t>
            </a:r>
          </a:p>
          <a:p>
            <a:pPr lvl="0"/>
            <a:endParaRPr lang="en-GB"/>
          </a:p>
        </p:txBody>
      </p:sp>
      <p:sp>
        <p:nvSpPr>
          <p:cNvPr id="30" name="Picture Placeholder 29"/>
          <p:cNvSpPr>
            <a:spLocks noGrp="1"/>
          </p:cNvSpPr>
          <p:nvPr>
            <p:ph type="pic" sz="quarter" idx="15" hasCustomPrompt="1"/>
          </p:nvPr>
        </p:nvSpPr>
        <p:spPr>
          <a:xfrm>
            <a:off x="4758397" y="986731"/>
            <a:ext cx="3937928" cy="5143784"/>
          </a:xfrm>
          <a:solidFill>
            <a:srgbClr val="9FCDD5"/>
          </a:solidFill>
        </p:spPr>
        <p:txBody>
          <a:bodyPr/>
          <a:lstStyle>
            <a:lvl1pPr>
              <a:defRPr baseline="0"/>
            </a:lvl1pPr>
          </a:lstStyle>
          <a:p>
            <a:r>
              <a:rPr lang="en-US" err="1"/>
              <a:t>Imagebox</a:t>
            </a:r>
            <a:endParaRPr lang="en-US"/>
          </a:p>
        </p:txBody>
      </p:sp>
      <p:sp>
        <p:nvSpPr>
          <p:cNvPr id="34" name="Text Placeholder 13"/>
          <p:cNvSpPr>
            <a:spLocks noGrp="1"/>
          </p:cNvSpPr>
          <p:nvPr>
            <p:ph type="body" sz="quarter" idx="17" hasCustomPrompt="1"/>
          </p:nvPr>
        </p:nvSpPr>
        <p:spPr>
          <a:xfrm>
            <a:off x="5887582" y="372222"/>
            <a:ext cx="2860475" cy="160218"/>
          </a:xfrm>
        </p:spPr>
        <p:txBody>
          <a:bodyPr>
            <a:noAutofit/>
          </a:bodyPr>
          <a:lstStyle>
            <a:lvl1pPr marL="0" indent="0" algn="r">
              <a:lnSpc>
                <a:spcPts val="800"/>
              </a:lnSpc>
              <a:buNone/>
              <a:defRPr sz="1600" b="1" cap="all" baseline="0">
                <a:latin typeface="Alte Haas Grotesk"/>
                <a:cs typeface="Alte Haas Grotesk"/>
              </a:defRPr>
            </a:lvl1pPr>
          </a:lstStyle>
          <a:p>
            <a:r>
              <a:rPr lang="en-US" b="1" cap="all">
                <a:solidFill>
                  <a:srgbClr val="395764"/>
                </a:solidFill>
              </a:rPr>
              <a:t>This is the headline</a:t>
            </a:r>
          </a:p>
        </p:txBody>
      </p:sp>
      <p:sp>
        <p:nvSpPr>
          <p:cNvPr id="40" name="Text Placeholder 39"/>
          <p:cNvSpPr>
            <a:spLocks noGrp="1"/>
          </p:cNvSpPr>
          <p:nvPr>
            <p:ph type="body" sz="quarter" idx="18" hasCustomPrompt="1"/>
          </p:nvPr>
        </p:nvSpPr>
        <p:spPr>
          <a:xfrm>
            <a:off x="4757738" y="6167017"/>
            <a:ext cx="3594100" cy="411163"/>
          </a:xfrm>
        </p:spPr>
        <p:txBody>
          <a:bodyPr>
            <a:noAutofit/>
          </a:bodyPr>
          <a:lstStyle>
            <a:lvl1pPr marL="0" indent="0" algn="l">
              <a:buNone/>
              <a:defRPr sz="1400" b="1">
                <a:solidFill>
                  <a:srgbClr val="5A5A64"/>
                </a:solidFill>
                <a:latin typeface="Alte Haas Grotesk"/>
                <a:cs typeface="Alte Haas Grotesk"/>
              </a:defRPr>
            </a:lvl1pPr>
            <a:lvl2pPr marL="457200" indent="0" algn="l">
              <a:buNone/>
              <a:defRPr sz="1400" b="1">
                <a:solidFill>
                  <a:srgbClr val="5A5A64"/>
                </a:solidFill>
                <a:latin typeface="Alte Haas Grotesk"/>
                <a:cs typeface="Alte Haas Grotesk"/>
              </a:defRPr>
            </a:lvl2pPr>
            <a:lvl3pPr marL="914400" indent="0" algn="l">
              <a:buNone/>
              <a:defRPr sz="1400" b="1">
                <a:solidFill>
                  <a:srgbClr val="5A5A64"/>
                </a:solidFill>
                <a:latin typeface="Alte Haas Grotesk"/>
                <a:cs typeface="Alte Haas Grotesk"/>
              </a:defRPr>
            </a:lvl3pPr>
            <a:lvl4pPr marL="1371600" indent="0" algn="l">
              <a:buNone/>
              <a:defRPr sz="1400" b="1">
                <a:solidFill>
                  <a:srgbClr val="5A5A64"/>
                </a:solidFill>
                <a:latin typeface="Alte Haas Grotesk"/>
                <a:cs typeface="Alte Haas Grotesk"/>
              </a:defRPr>
            </a:lvl4pPr>
            <a:lvl5pPr marL="1828800" indent="0" algn="l">
              <a:buNone/>
              <a:defRPr sz="1400" b="1">
                <a:solidFill>
                  <a:srgbClr val="5A5A64"/>
                </a:solidFill>
                <a:latin typeface="Alte Haas Grotesk"/>
                <a:cs typeface="Alte Haas Grotesk"/>
              </a:defRPr>
            </a:lvl5pPr>
          </a:lstStyle>
          <a:p>
            <a:pPr lvl="0"/>
            <a:r>
              <a:rPr lang="en-GB"/>
              <a:t>This is how notes look.</a:t>
            </a:r>
            <a:endParaRPr lang="en-US"/>
          </a:p>
        </p:txBody>
      </p:sp>
      <p:sp>
        <p:nvSpPr>
          <p:cNvPr id="42"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957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a:t>THIS IS THE SECTION TITLE</a:t>
            </a:r>
            <a:endParaRPr lang="en-US"/>
          </a:p>
        </p:txBody>
      </p:sp>
      <p:sp>
        <p:nvSpPr>
          <p:cNvPr id="44" name="Text Placeholder 43"/>
          <p:cNvSpPr>
            <a:spLocks noGrp="1"/>
          </p:cNvSpPr>
          <p:nvPr>
            <p:ph type="body" sz="quarter" idx="20" hasCustomPrompt="1"/>
          </p:nvPr>
        </p:nvSpPr>
        <p:spPr>
          <a:xfrm>
            <a:off x="356694" y="1598869"/>
            <a:ext cx="4140188" cy="318411"/>
          </a:xfrm>
        </p:spPr>
        <p:txBody>
          <a:bodyPr>
            <a:normAutofit/>
          </a:bodyPr>
          <a:lstStyle>
            <a:lvl1pPr marL="0" indent="0">
              <a:buNone/>
              <a:defRPr sz="1600" b="1">
                <a:solidFill>
                  <a:schemeClr val="tx2"/>
                </a:solidFill>
              </a:defRPr>
            </a:lvl1pPr>
          </a:lstStyle>
          <a:p>
            <a:pPr lvl="0"/>
            <a:r>
              <a:rPr lang="en-GB"/>
              <a:t>This is a paragraph title</a:t>
            </a:r>
            <a:endParaRPr lang="en-US"/>
          </a:p>
        </p:txBody>
      </p:sp>
    </p:spTree>
    <p:extLst>
      <p:ext uri="{BB962C8B-B14F-4D97-AF65-F5344CB8AC3E}">
        <p14:creationId xmlns:p14="http://schemas.microsoft.com/office/powerpoint/2010/main" val="239783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Chart">
    <p:spTree>
      <p:nvGrpSpPr>
        <p:cNvPr id="1" name=""/>
        <p:cNvGrpSpPr/>
        <p:nvPr/>
      </p:nvGrpSpPr>
      <p:grpSpPr>
        <a:xfrm>
          <a:off x="0" y="0"/>
          <a:ext cx="0" cy="0"/>
          <a:chOff x="0" y="0"/>
          <a:chExt cx="0" cy="0"/>
        </a:xfrm>
      </p:grpSpPr>
      <p:pic>
        <p:nvPicPr>
          <p:cNvPr id="14" name="Picture 13" descr="HomepageLogos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899" y="1136951"/>
            <a:ext cx="7249185" cy="4742815"/>
          </a:xfrm>
          <a:prstGeom prst="rect">
            <a:avLst/>
          </a:prstGeom>
        </p:spPr>
      </p:pic>
      <p:cxnSp>
        <p:nvCxnSpPr>
          <p:cNvPr id="6" name="Straight Connector 5"/>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7"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a:solidFill>
                  <a:srgbClr val="395764"/>
                </a:solidFill>
              </a:rPr>
              <a:t>Greater Manchester Health</a:t>
            </a:r>
          </a:p>
          <a:p>
            <a:r>
              <a:rPr lang="en-US" sz="900" b="0" i="0" cap="none">
                <a:solidFill>
                  <a:srgbClr val="395764"/>
                </a:solidFill>
              </a:rPr>
              <a:t>and Social Care Partnership</a:t>
            </a:r>
          </a:p>
        </p:txBody>
      </p:sp>
      <p:sp>
        <p:nvSpPr>
          <p:cNvPr id="9"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a:t>THIS IS THE SECTION TITLE</a:t>
            </a:r>
            <a:endParaRPr lang="en-US"/>
          </a:p>
        </p:txBody>
      </p:sp>
      <p:cxnSp>
        <p:nvCxnSpPr>
          <p:cNvPr id="10" name="Straight Connector 9"/>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353983" y="5469798"/>
            <a:ext cx="2807470" cy="1313180"/>
          </a:xfrm>
          <a:prstGeom prst="rect">
            <a:avLst/>
          </a:prstGeom>
          <a:noFill/>
        </p:spPr>
        <p:txBody>
          <a:bodyPr wrap="square" rtlCol="0">
            <a:spAutoFit/>
          </a:bodyPr>
          <a:lstStyle/>
          <a:p>
            <a:pPr rtl="0"/>
            <a:r>
              <a:rPr lang="en-GB" sz="1400" b="1" i="0" u="none" strike="noStrike" kern="1200" baseline="30000">
                <a:solidFill>
                  <a:srgbClr val="3F5664"/>
                </a:solidFill>
                <a:latin typeface="+mn-lt"/>
                <a:ea typeface="+mn-ea"/>
                <a:cs typeface="+mn-cs"/>
              </a:rPr>
              <a:t>Contact us</a:t>
            </a:r>
            <a:endParaRPr lang="en-GB" sz="1400" b="0" i="0" u="none" strike="noStrike" kern="1200" baseline="30000">
              <a:solidFill>
                <a:srgbClr val="3F5664"/>
              </a:solidFill>
              <a:latin typeface="+mn-lt"/>
              <a:ea typeface="+mn-ea"/>
              <a:cs typeface="+mn-cs"/>
            </a:endParaRPr>
          </a:p>
          <a:p>
            <a:pPr rtl="0"/>
            <a:r>
              <a:rPr lang="en-GB" sz="1400" b="0" i="0" u="none" strike="noStrike" kern="1200" baseline="30000">
                <a:solidFill>
                  <a:srgbClr val="3F5664"/>
                </a:solidFill>
                <a:latin typeface="+mn-lt"/>
                <a:ea typeface="+mn-ea"/>
                <a:cs typeface="+mn-cs"/>
              </a:rPr>
              <a:t>If you have any queries about these guidelines, contact the GMHSC communications team: </a:t>
            </a:r>
            <a:br>
              <a:rPr lang="en-GB" sz="1400" b="0" i="0" u="none" strike="noStrike" kern="1200" baseline="30000">
                <a:solidFill>
                  <a:srgbClr val="3F5664"/>
                </a:solidFill>
                <a:latin typeface="+mn-lt"/>
                <a:ea typeface="+mn-ea"/>
                <a:cs typeface="+mn-cs"/>
              </a:rPr>
            </a:br>
            <a:r>
              <a:rPr lang="en-GB" sz="1400" b="0" i="0" u="none" strike="noStrike" kern="1200" baseline="30000" err="1">
                <a:solidFill>
                  <a:srgbClr val="3F5664"/>
                </a:solidFill>
                <a:latin typeface="+mn-lt"/>
                <a:ea typeface="+mn-ea"/>
                <a:cs typeface="+mn-cs"/>
              </a:rPr>
              <a:t>gm.hsccomms@nhs.net</a:t>
            </a:r>
            <a:br>
              <a:rPr lang="en-GB" sz="1400" b="0" i="0" u="none" strike="noStrike" kern="1200" baseline="30000">
                <a:solidFill>
                  <a:srgbClr val="3F5664"/>
                </a:solidFill>
                <a:latin typeface="+mn-lt"/>
                <a:ea typeface="+mn-ea"/>
                <a:cs typeface="+mn-cs"/>
              </a:rPr>
            </a:br>
            <a:endParaRPr lang="en-GB" sz="1400" b="0" i="0" u="none" strike="noStrike" kern="1200" baseline="30000">
              <a:solidFill>
                <a:srgbClr val="3F5664"/>
              </a:solidFill>
              <a:latin typeface="+mn-lt"/>
              <a:ea typeface="+mn-ea"/>
              <a:cs typeface="+mn-cs"/>
            </a:endParaRPr>
          </a:p>
          <a:p>
            <a:pPr rtl="0"/>
            <a:r>
              <a:rPr lang="en-GB" sz="1400" b="0" i="0" u="none" strike="noStrike" kern="1200" baseline="30000" err="1">
                <a:solidFill>
                  <a:srgbClr val="3F5664"/>
                </a:solidFill>
                <a:latin typeface="+mn-lt"/>
                <a:ea typeface="+mn-ea"/>
                <a:cs typeface="+mn-cs"/>
              </a:rPr>
              <a:t>www.gmhsc.org.uk</a:t>
            </a:r>
            <a:br>
              <a:rPr lang="en-GB" sz="1400" b="0" i="0" u="none" strike="noStrike" kern="1200" baseline="30000">
                <a:solidFill>
                  <a:srgbClr val="3F5664"/>
                </a:solidFill>
                <a:latin typeface="+mn-lt"/>
                <a:ea typeface="+mn-ea"/>
                <a:cs typeface="+mn-cs"/>
              </a:rPr>
            </a:br>
            <a:r>
              <a:rPr lang="en-GB" sz="1400" b="0" i="0" u="none" strike="noStrike" kern="1200" baseline="30000">
                <a:solidFill>
                  <a:srgbClr val="3F5664"/>
                </a:solidFill>
                <a:latin typeface="+mn-lt"/>
                <a:ea typeface="+mn-ea"/>
                <a:cs typeface="+mn-cs"/>
              </a:rPr>
              <a:t>@GM_HSC</a:t>
            </a:r>
          </a:p>
          <a:p>
            <a:endParaRPr lang="en-US" sz="1400">
              <a:solidFill>
                <a:srgbClr val="3F5664"/>
              </a:solidFill>
            </a:endParaRPr>
          </a:p>
        </p:txBody>
      </p:sp>
    </p:spTree>
    <p:extLst>
      <p:ext uri="{BB962C8B-B14F-4D97-AF65-F5344CB8AC3E}">
        <p14:creationId xmlns:p14="http://schemas.microsoft.com/office/powerpoint/2010/main" val="215913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ctr">
              <a:lnSpc>
                <a:spcPts val="3920"/>
              </a:lnSpc>
              <a:defRPr sz="3600" baseline="0">
                <a:solidFill>
                  <a:srgbClr val="3F5664"/>
                </a:solidFill>
              </a:defRPr>
            </a:lvl1pPr>
          </a:lstStyle>
          <a:p>
            <a:r>
              <a:rPr lang="en-GB"/>
              <a:t>Thank You</a:t>
            </a:r>
            <a:endParaRPr lang="en-US"/>
          </a:p>
        </p:txBody>
      </p:sp>
      <p:sp>
        <p:nvSpPr>
          <p:cNvPr id="11" name="TextBox 10"/>
          <p:cNvSpPr txBox="1"/>
          <p:nvPr userDrawn="1"/>
        </p:nvSpPr>
        <p:spPr>
          <a:xfrm>
            <a:off x="353983" y="5469798"/>
            <a:ext cx="2807470" cy="1313180"/>
          </a:xfrm>
          <a:prstGeom prst="rect">
            <a:avLst/>
          </a:prstGeom>
          <a:noFill/>
        </p:spPr>
        <p:txBody>
          <a:bodyPr wrap="square" rtlCol="0">
            <a:spAutoFit/>
          </a:bodyPr>
          <a:lstStyle/>
          <a:p>
            <a:pPr rtl="0"/>
            <a:r>
              <a:rPr lang="en-GB" sz="1400" b="1" i="0" u="none" strike="noStrike" kern="1200" baseline="30000">
                <a:solidFill>
                  <a:srgbClr val="3F5664"/>
                </a:solidFill>
                <a:latin typeface="+mn-lt"/>
                <a:ea typeface="+mn-ea"/>
                <a:cs typeface="+mn-cs"/>
              </a:rPr>
              <a:t>Contact us</a:t>
            </a:r>
            <a:endParaRPr lang="en-GB" sz="1400" b="0" i="0" u="none" strike="noStrike" kern="1200" baseline="30000">
              <a:solidFill>
                <a:srgbClr val="3F5664"/>
              </a:solidFill>
              <a:latin typeface="+mn-lt"/>
              <a:ea typeface="+mn-ea"/>
              <a:cs typeface="+mn-cs"/>
            </a:endParaRPr>
          </a:p>
          <a:p>
            <a:pPr rtl="0"/>
            <a:r>
              <a:rPr lang="en-GB" sz="1400" b="0" i="0" u="none" strike="noStrike" kern="1200" baseline="30000">
                <a:solidFill>
                  <a:srgbClr val="3F5664"/>
                </a:solidFill>
                <a:latin typeface="+mn-lt"/>
                <a:ea typeface="+mn-ea"/>
                <a:cs typeface="+mn-cs"/>
              </a:rPr>
              <a:t>If you have any queries about these guidelines, contact the GMHSC communications team: </a:t>
            </a:r>
            <a:br>
              <a:rPr lang="en-GB" sz="1400" b="0" i="0" u="none" strike="noStrike" kern="1200" baseline="30000">
                <a:solidFill>
                  <a:srgbClr val="3F5664"/>
                </a:solidFill>
                <a:latin typeface="+mn-lt"/>
                <a:ea typeface="+mn-ea"/>
                <a:cs typeface="+mn-cs"/>
              </a:rPr>
            </a:br>
            <a:r>
              <a:rPr lang="en-GB" sz="1400" b="0" i="0" u="none" strike="noStrike" kern="1200" baseline="30000" err="1">
                <a:solidFill>
                  <a:srgbClr val="3F5664"/>
                </a:solidFill>
                <a:latin typeface="+mn-lt"/>
                <a:ea typeface="+mn-ea"/>
                <a:cs typeface="+mn-cs"/>
              </a:rPr>
              <a:t>gm.hsccomms@nhs.net</a:t>
            </a:r>
            <a:br>
              <a:rPr lang="en-GB" sz="1400" b="0" i="0" u="none" strike="noStrike" kern="1200" baseline="30000">
                <a:solidFill>
                  <a:srgbClr val="3F5664"/>
                </a:solidFill>
                <a:latin typeface="+mn-lt"/>
                <a:ea typeface="+mn-ea"/>
                <a:cs typeface="+mn-cs"/>
              </a:rPr>
            </a:br>
            <a:endParaRPr lang="en-GB" sz="1400" b="0" i="0" u="none" strike="noStrike" kern="1200" baseline="30000">
              <a:solidFill>
                <a:srgbClr val="3F5664"/>
              </a:solidFill>
              <a:latin typeface="+mn-lt"/>
              <a:ea typeface="+mn-ea"/>
              <a:cs typeface="+mn-cs"/>
            </a:endParaRPr>
          </a:p>
          <a:p>
            <a:pPr rtl="0"/>
            <a:r>
              <a:rPr lang="en-GB" sz="1400" b="0" i="0" u="none" strike="noStrike" kern="1200" baseline="30000" err="1">
                <a:solidFill>
                  <a:srgbClr val="3F5664"/>
                </a:solidFill>
                <a:latin typeface="+mn-lt"/>
                <a:ea typeface="+mn-ea"/>
                <a:cs typeface="+mn-cs"/>
              </a:rPr>
              <a:t>www.gmhsc.org.uk</a:t>
            </a:r>
            <a:br>
              <a:rPr lang="en-GB" sz="1400" b="0" i="0" u="none" strike="noStrike" kern="1200" baseline="30000">
                <a:solidFill>
                  <a:srgbClr val="3F5664"/>
                </a:solidFill>
                <a:latin typeface="+mn-lt"/>
                <a:ea typeface="+mn-ea"/>
                <a:cs typeface="+mn-cs"/>
              </a:rPr>
            </a:br>
            <a:r>
              <a:rPr lang="en-GB" sz="1400" b="0" i="0" u="none" strike="noStrike" kern="1200" baseline="30000">
                <a:solidFill>
                  <a:srgbClr val="3F5664"/>
                </a:solidFill>
                <a:latin typeface="+mn-lt"/>
                <a:ea typeface="+mn-ea"/>
                <a:cs typeface="+mn-cs"/>
              </a:rPr>
              <a:t>@GM_HSC</a:t>
            </a:r>
          </a:p>
          <a:p>
            <a:endParaRPr lang="en-US" sz="1400">
              <a:solidFill>
                <a:srgbClr val="3F5664"/>
              </a:solidFill>
            </a:endParaRPr>
          </a:p>
        </p:txBody>
      </p:sp>
    </p:spTree>
    <p:extLst>
      <p:ext uri="{BB962C8B-B14F-4D97-AF65-F5344CB8AC3E}">
        <p14:creationId xmlns:p14="http://schemas.microsoft.com/office/powerpoint/2010/main" val="102714114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lte Haas Grotesk"/>
              </a:defRPr>
            </a:lvl1pPr>
          </a:lstStyle>
          <a:p>
            <a:fld id="{9EC202AB-D438-2943-B0B4-C661A9ABD354}" type="datetimeFigureOut">
              <a:rPr lang="en-US" smtClean="0"/>
              <a:pPr/>
              <a:t>9/17/2020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lte Haas Grotesk"/>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lte Haas Grotesk"/>
              </a:defRPr>
            </a:lvl1pPr>
          </a:lstStyle>
          <a:p>
            <a:fld id="{45DC6942-1FC7-8F40-9C62-2F3E4E37F8CC}" type="slidenum">
              <a:rPr lang="en-US" smtClean="0"/>
              <a:pPr/>
              <a:t>‹#›</a:t>
            </a:fld>
            <a:endParaRPr lang="en-US"/>
          </a:p>
        </p:txBody>
      </p:sp>
    </p:spTree>
    <p:extLst>
      <p:ext uri="{BB962C8B-B14F-4D97-AF65-F5344CB8AC3E}">
        <p14:creationId xmlns:p14="http://schemas.microsoft.com/office/powerpoint/2010/main" val="9842866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4" r:id="rId4"/>
    <p:sldLayoutId id="2147483650" r:id="rId5"/>
    <p:sldLayoutId id="2147483658" r:id="rId6"/>
    <p:sldLayoutId id="2147483657" r:id="rId7"/>
  </p:sldLayoutIdLst>
  <p:txStyles>
    <p:titleStyle>
      <a:lvl1pPr algn="ctr" defTabSz="457200" rtl="0" eaLnBrk="1" latinLnBrk="0" hangingPunct="1">
        <a:spcBef>
          <a:spcPct val="0"/>
        </a:spcBef>
        <a:buNone/>
        <a:defRPr sz="4400" b="1" i="0" kern="1200" cap="all">
          <a:solidFill>
            <a:schemeClr val="tx1"/>
          </a:solidFill>
          <a:latin typeface="Alte Haas Grotes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hyperlink" Target="Workforce%20Narrative%20Commentary%20ONLY%20DRAFT%20260820.docx"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hyperlink" Target="Workforce%20Narrative%20Commentary%20ONLY%20DRAFT%20260820.doc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16000" y="1958975"/>
            <a:ext cx="7406640" cy="1470025"/>
          </a:xfrm>
        </p:spPr>
        <p:txBody>
          <a:bodyPr>
            <a:normAutofit/>
          </a:bodyPr>
          <a:lstStyle/>
          <a:p>
            <a:r>
              <a:rPr lang="en-US" dirty="0"/>
              <a:t>Our people plan for greater </a:t>
            </a:r>
            <a:r>
              <a:rPr lang="en-US" dirty="0" err="1"/>
              <a:t>manchester</a:t>
            </a:r>
            <a:r>
              <a:rPr lang="en-US" dirty="0"/>
              <a:t>  V1.0</a:t>
            </a:r>
          </a:p>
        </p:txBody>
      </p:sp>
      <p:sp>
        <p:nvSpPr>
          <p:cNvPr id="7" name="Subtitle 6"/>
          <p:cNvSpPr>
            <a:spLocks noGrp="1"/>
          </p:cNvSpPr>
          <p:nvPr>
            <p:ph type="subTitle" idx="1"/>
          </p:nvPr>
        </p:nvSpPr>
        <p:spPr>
          <a:xfrm>
            <a:off x="1079164" y="3432380"/>
            <a:ext cx="4466587" cy="468486"/>
          </a:xfrm>
        </p:spPr>
        <p:txBody>
          <a:bodyPr vert="horz" lIns="91440" tIns="45720" rIns="91440" bIns="45720" rtlCol="0" anchor="t">
            <a:noAutofit/>
          </a:bodyPr>
          <a:lstStyle/>
          <a:p>
            <a:r>
              <a:rPr lang="en-US" sz="1800" dirty="0"/>
              <a:t>A workforce strategy from 2020-20222</a:t>
            </a:r>
            <a:endParaRPr lang="en-US" dirty="0"/>
          </a:p>
        </p:txBody>
      </p:sp>
      <p:cxnSp>
        <p:nvCxnSpPr>
          <p:cNvPr id="10" name="Straight Connector 9"/>
          <p:cNvCxnSpPr/>
          <p:nvPr/>
        </p:nvCxnSpPr>
        <p:spPr>
          <a:xfrm>
            <a:off x="1143455" y="4009476"/>
            <a:ext cx="2900681" cy="0"/>
          </a:xfrm>
          <a:prstGeom prst="line">
            <a:avLst/>
          </a:prstGeom>
          <a:ln w="57150" cmpd="sng">
            <a:solidFill>
              <a:srgbClr val="C7E1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08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762" y="727026"/>
            <a:ext cx="5353681" cy="586227"/>
          </a:xfrm>
        </p:spPr>
        <p:txBody>
          <a:bodyPr/>
          <a:lstStyle/>
          <a:p>
            <a:r>
              <a:rPr lang="en-US"/>
              <a:t>Our networks and forums</a:t>
            </a:r>
          </a:p>
        </p:txBody>
      </p:sp>
      <p:sp>
        <p:nvSpPr>
          <p:cNvPr id="6" name="Text Placeholder 5"/>
          <p:cNvSpPr>
            <a:spLocks noGrp="1"/>
          </p:cNvSpPr>
          <p:nvPr>
            <p:ph type="body" sz="quarter" idx="14"/>
          </p:nvPr>
        </p:nvSpPr>
        <p:spPr>
          <a:xfrm>
            <a:off x="264187" y="1510220"/>
            <a:ext cx="8739470" cy="1198794"/>
          </a:xfrm>
        </p:spPr>
        <p:txBody>
          <a:bodyPr vert="horz" lIns="91440" tIns="45720" rIns="91440" bIns="45720" rtlCol="0" anchor="t">
            <a:noAutofit/>
          </a:bodyPr>
          <a:lstStyle/>
          <a:p>
            <a:pPr>
              <a:spcBef>
                <a:spcPts val="500"/>
              </a:spcBef>
              <a:spcAft>
                <a:spcPts val="500"/>
              </a:spcAft>
            </a:pPr>
            <a:r>
              <a:rPr lang="en-GB" sz="1400" dirty="0">
                <a:solidFill>
                  <a:schemeClr val="tx1"/>
                </a:solidFill>
              </a:rPr>
              <a:t>A range of networks and forums have been developed to support collaborative working across the system and improve stakeholder engagement.</a:t>
            </a:r>
          </a:p>
          <a:p>
            <a:pPr>
              <a:spcBef>
                <a:spcPts val="500"/>
              </a:spcBef>
              <a:spcAft>
                <a:spcPts val="500"/>
              </a:spcAft>
            </a:pPr>
            <a:endParaRPr lang="en-GB" sz="1400" b="1" dirty="0">
              <a:solidFill>
                <a:schemeClr val="tx1"/>
              </a:solidFill>
            </a:endParaRPr>
          </a:p>
          <a:p>
            <a:pPr marL="285750" indent="-285750">
              <a:spcBef>
                <a:spcPts val="500"/>
              </a:spcBef>
              <a:spcAft>
                <a:spcPts val="500"/>
              </a:spcAft>
              <a:buFont typeface="Arial,Sans-Serif" panose="020B0604020202020204" pitchFamily="34" charset="0"/>
              <a:buChar char="•"/>
            </a:pPr>
            <a:r>
              <a:rPr lang="en-GB" sz="1400" b="1" dirty="0">
                <a:solidFill>
                  <a:schemeClr val="tx1"/>
                </a:solidFill>
              </a:rPr>
              <a:t>Wider Workforce Collaborative</a:t>
            </a:r>
            <a:r>
              <a:rPr lang="en-GB" sz="1400" dirty="0">
                <a:solidFill>
                  <a:schemeClr val="tx1"/>
                </a:solidFill>
              </a:rPr>
              <a:t> - </a:t>
            </a:r>
            <a:r>
              <a:rPr lang="en-GB" sz="1400" dirty="0"/>
              <a:t>this is made up of all representatives involved in delivering their local workforce plans and the Greater Manchester Workforce Strategy. </a:t>
            </a:r>
            <a:endParaRPr lang="en-US" dirty="0"/>
          </a:p>
          <a:p>
            <a:pPr marL="285750" indent="-285750">
              <a:spcBef>
                <a:spcPts val="500"/>
              </a:spcBef>
              <a:spcAft>
                <a:spcPts val="500"/>
              </a:spcAft>
              <a:buFont typeface="Arial,Sans-Serif" panose="020B0604020202020204" pitchFamily="34" charset="0"/>
              <a:buChar char="•"/>
            </a:pPr>
            <a:r>
              <a:rPr lang="en-GB" sz="1400" b="1" dirty="0">
                <a:solidFill>
                  <a:schemeClr val="tx1"/>
                </a:solidFill>
              </a:rPr>
              <a:t>GM NHS and local authority HRD networks </a:t>
            </a:r>
            <a:r>
              <a:rPr lang="en-GB" sz="1400" dirty="0">
                <a:solidFill>
                  <a:schemeClr val="tx1"/>
                </a:solidFill>
              </a:rPr>
              <a:t>- bring together workforce leaders from across health and care to share best practice and identify areas for collaboration. </a:t>
            </a:r>
          </a:p>
          <a:p>
            <a:pPr marL="285750" indent="-285750">
              <a:spcBef>
                <a:spcPts val="500"/>
              </a:spcBef>
              <a:spcAft>
                <a:spcPts val="500"/>
              </a:spcAft>
              <a:buFont typeface="Arial,Sans-Serif" panose="020B0604020202020204" pitchFamily="34" charset="0"/>
              <a:buChar char="•"/>
            </a:pPr>
            <a:r>
              <a:rPr lang="en-GB" sz="1400" b="1" dirty="0">
                <a:solidFill>
                  <a:schemeClr val="tx1"/>
                </a:solidFill>
              </a:rPr>
              <a:t>Education Transformation Alliance - </a:t>
            </a:r>
            <a:r>
              <a:rPr lang="en-US" sz="1400" dirty="0"/>
              <a:t>a systemwide platform to share education transformation work streams, ensuring there is a joined-up approach when identifying new roles and ways of working that can support workforce development. </a:t>
            </a:r>
            <a:endParaRPr lang="en-GB" sz="1400" dirty="0"/>
          </a:p>
          <a:p>
            <a:pPr marL="285750" indent="-285750">
              <a:spcBef>
                <a:spcPts val="500"/>
              </a:spcBef>
              <a:spcAft>
                <a:spcPts val="500"/>
              </a:spcAft>
              <a:buFont typeface="Arial,Sans-Serif" panose="020B0604020202020204" pitchFamily="34" charset="0"/>
              <a:buChar char="•"/>
            </a:pPr>
            <a:r>
              <a:rPr lang="en-GB" sz="1400" b="1" dirty="0">
                <a:solidFill>
                  <a:schemeClr val="tx1"/>
                </a:solidFill>
              </a:rPr>
              <a:t>Workforce Engagement Forum</a:t>
            </a:r>
            <a:r>
              <a:rPr lang="en-GB" sz="1400" dirty="0">
                <a:solidFill>
                  <a:schemeClr val="tx1"/>
                </a:solidFill>
              </a:rPr>
              <a:t> – which operates to engage trade union colleagues in the system-wide delivery of workforce transformation across health and care. </a:t>
            </a:r>
            <a:endParaRPr lang="en-US" sz="1400" dirty="0">
              <a:solidFill>
                <a:schemeClr val="tx1"/>
              </a:solidFill>
            </a:endParaRPr>
          </a:p>
          <a:p>
            <a:pPr marL="285750" indent="-285750">
              <a:spcBef>
                <a:spcPts val="500"/>
              </a:spcBef>
              <a:spcAft>
                <a:spcPts val="500"/>
              </a:spcAft>
              <a:buFont typeface="Arial,Sans-Serif" panose="020B0604020202020204" pitchFamily="34" charset="0"/>
              <a:buChar char="•"/>
            </a:pPr>
            <a:r>
              <a:rPr lang="en-GB" sz="1400" b="1" dirty="0">
                <a:solidFill>
                  <a:schemeClr val="tx1"/>
                </a:solidFill>
              </a:rPr>
              <a:t>Workforce Race Equality Steering Group</a:t>
            </a:r>
            <a:r>
              <a:rPr lang="en-GB" sz="1400" dirty="0">
                <a:solidFill>
                  <a:schemeClr val="tx1"/>
                </a:solidFill>
              </a:rPr>
              <a:t>  - a cross-public sector group which leads on the delivery of the workforce race equality work across Greater Manchester </a:t>
            </a:r>
            <a:endParaRPr lang="en-US" sz="1400" dirty="0">
              <a:solidFill>
                <a:schemeClr val="tx1"/>
              </a:solidFill>
            </a:endParaRPr>
          </a:p>
          <a:p>
            <a:pPr marL="285750" indent="-285750">
              <a:spcBef>
                <a:spcPts val="500"/>
              </a:spcBef>
              <a:spcAft>
                <a:spcPts val="500"/>
              </a:spcAft>
              <a:buFont typeface="Arial,Sans-Serif" panose="020B0604020202020204" pitchFamily="34" charset="0"/>
              <a:buChar char="•"/>
            </a:pPr>
            <a:r>
              <a:rPr lang="en-GB" sz="1400" b="1" dirty="0">
                <a:solidFill>
                  <a:schemeClr val="tx1"/>
                </a:solidFill>
              </a:rPr>
              <a:t>Communities of Practice</a:t>
            </a:r>
            <a:r>
              <a:rPr lang="en-GB" sz="1400" dirty="0">
                <a:solidFill>
                  <a:schemeClr val="tx1"/>
                </a:solidFill>
              </a:rPr>
              <a:t> -  brings together Organisation Development colleagues across the public sector to share best practice and identify areas for collaboration. </a:t>
            </a:r>
            <a:endParaRPr lang="en-US" sz="1400" dirty="0">
              <a:solidFill>
                <a:schemeClr val="tx1"/>
              </a:solidFill>
            </a:endParaRPr>
          </a:p>
          <a:p>
            <a:pPr marL="285750" indent="-285750">
              <a:spcBef>
                <a:spcPts val="500"/>
              </a:spcBef>
              <a:spcAft>
                <a:spcPts val="500"/>
              </a:spcAft>
              <a:buFont typeface="Arial" panose="020B0604020202020204" pitchFamily="34" charset="0"/>
              <a:buChar char="•"/>
            </a:pPr>
            <a:endParaRPr lang="en-GB" sz="1400" dirty="0"/>
          </a:p>
          <a:p>
            <a:pPr marL="285750" indent="-285750">
              <a:spcBef>
                <a:spcPts val="500"/>
              </a:spcBef>
              <a:spcAft>
                <a:spcPts val="500"/>
              </a:spcAft>
              <a:buFont typeface="Arial" panose="020B0604020202020204" pitchFamily="34" charset="0"/>
              <a:buChar char="•"/>
            </a:pPr>
            <a:endParaRPr lang="en-US" sz="1800" b="1" dirty="0">
              <a:solidFill>
                <a:schemeClr val="tx1"/>
              </a:solidFill>
            </a:endParaRPr>
          </a:p>
        </p:txBody>
      </p:sp>
      <p:sp>
        <p:nvSpPr>
          <p:cNvPr id="8" name="Text Placeholder 7"/>
          <p:cNvSpPr>
            <a:spLocks noGrp="1"/>
          </p:cNvSpPr>
          <p:nvPr>
            <p:ph type="body" sz="quarter" idx="17"/>
          </p:nvPr>
        </p:nvSpPr>
        <p:spPr>
          <a:xfrm>
            <a:off x="5887582" y="341742"/>
            <a:ext cx="2860475" cy="160218"/>
          </a:xfrm>
        </p:spPr>
        <p:txBody>
          <a:bodyPr/>
          <a:lstStyle/>
          <a:p>
            <a:r>
              <a:rPr lang="en-US">
                <a:solidFill>
                  <a:srgbClr val="3F5664"/>
                </a:solidFill>
              </a:rPr>
              <a:t>Our structures</a:t>
            </a:r>
          </a:p>
        </p:txBody>
      </p:sp>
      <p:sp>
        <p:nvSpPr>
          <p:cNvPr id="7" name="Text Placeholder 2">
            <a:extLst>
              <a:ext uri="{FF2B5EF4-FFF2-40B4-BE49-F238E27FC236}">
                <a16:creationId xmlns:a16="http://schemas.microsoft.com/office/drawing/2014/main" id="{1343D5A0-2C8D-47A1-83C7-3920BF91A5DC}"/>
              </a:ext>
            </a:extLst>
          </p:cNvPr>
          <p:cNvSpPr txBox="1">
            <a:spLocks/>
          </p:cNvSpPr>
          <p:nvPr/>
        </p:nvSpPr>
        <p:spPr>
          <a:xfrm>
            <a:off x="264187" y="245339"/>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a:t>
            </a:r>
          </a:p>
          <a:p>
            <a:r>
              <a:rPr lang="en-GB" dirty="0"/>
              <a:t> Greater Manchester</a:t>
            </a:r>
          </a:p>
        </p:txBody>
      </p:sp>
    </p:spTree>
    <p:extLst>
      <p:ext uri="{BB962C8B-B14F-4D97-AF65-F5344CB8AC3E}">
        <p14:creationId xmlns:p14="http://schemas.microsoft.com/office/powerpoint/2010/main" val="333538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694" y="831410"/>
            <a:ext cx="7669476" cy="595227"/>
          </a:xfrm>
        </p:spPr>
        <p:txBody>
          <a:bodyPr/>
          <a:lstStyle/>
          <a:p>
            <a:r>
              <a:rPr lang="en-US"/>
              <a:t>An action plan for greater </a:t>
            </a:r>
            <a:r>
              <a:rPr lang="en-US" err="1"/>
              <a:t>manchester</a:t>
            </a:r>
          </a:p>
        </p:txBody>
      </p:sp>
      <p:sp>
        <p:nvSpPr>
          <p:cNvPr id="6" name="Text Placeholder 5"/>
          <p:cNvSpPr>
            <a:spLocks noGrp="1"/>
          </p:cNvSpPr>
          <p:nvPr>
            <p:ph type="body" sz="quarter" idx="14"/>
          </p:nvPr>
        </p:nvSpPr>
        <p:spPr>
          <a:xfrm>
            <a:off x="356693" y="1444672"/>
            <a:ext cx="8562019" cy="1198794"/>
          </a:xfrm>
        </p:spPr>
        <p:txBody>
          <a:bodyPr vert="horz" lIns="91440" tIns="45720" rIns="91440" bIns="45720" rtlCol="0" anchor="t">
            <a:noAutofit/>
          </a:bodyPr>
          <a:lstStyle/>
          <a:p>
            <a:pPr marL="285750" indent="-285750">
              <a:spcAft>
                <a:spcPts val="1200"/>
              </a:spcAft>
              <a:buChar char="•"/>
            </a:pPr>
            <a:r>
              <a:rPr lang="en-US" dirty="0">
                <a:solidFill>
                  <a:schemeClr val="tx1"/>
                </a:solidFill>
              </a:rPr>
              <a:t>Slides 10 to 27 outline the actions the Collaborative will take at system level to deliver our People Plan. </a:t>
            </a:r>
          </a:p>
          <a:p>
            <a:pPr marL="285750" indent="-285750">
              <a:spcAft>
                <a:spcPts val="1200"/>
              </a:spcAft>
              <a:buChar char="•"/>
            </a:pPr>
            <a:r>
              <a:rPr lang="en-US" dirty="0">
                <a:solidFill>
                  <a:schemeClr val="tx1"/>
                </a:solidFill>
              </a:rPr>
              <a:t>Actions have been aligned to the national People Plan priorities and demonstrate our commitment to delivering the national plan, as well as delivering our broader ambitions for Greater Manchester. Unless stated otherwise, all actions are to be delivered across health and care, and where possible we will look to work with public sector partners to support wider delivery for the benefit of our public sector workforce. </a:t>
            </a:r>
          </a:p>
          <a:p>
            <a:pPr marL="285750" indent="-285750">
              <a:spcAft>
                <a:spcPts val="1200"/>
              </a:spcAft>
              <a:buChar char="•"/>
            </a:pPr>
            <a:r>
              <a:rPr lang="en-US" dirty="0">
                <a:solidFill>
                  <a:schemeClr val="tx1"/>
                </a:solidFill>
              </a:rPr>
              <a:t>This plan has been developed in collaboration with the Workforce Collaborative and feedback continues to be sought from key stakeholders to ensure the actions reflect the breadth of our ambitions and the capabilities and capacity of the system. </a:t>
            </a:r>
          </a:p>
        </p:txBody>
      </p:sp>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An action plan</a:t>
            </a:r>
          </a:p>
        </p:txBody>
      </p:sp>
      <p:sp>
        <p:nvSpPr>
          <p:cNvPr id="7" name="Text Placeholder 2">
            <a:extLst>
              <a:ext uri="{FF2B5EF4-FFF2-40B4-BE49-F238E27FC236}">
                <a16:creationId xmlns:a16="http://schemas.microsoft.com/office/drawing/2014/main" id="{C13CA862-7472-4B93-BE76-45FC33ED75A4}"/>
              </a:ext>
            </a:extLst>
          </p:cNvPr>
          <p:cNvSpPr txBox="1">
            <a:spLocks/>
          </p:cNvSpPr>
          <p:nvPr/>
        </p:nvSpPr>
        <p:spPr>
          <a:xfrm>
            <a:off x="356693" y="247587"/>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47196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1680" y="929929"/>
            <a:ext cx="3718476" cy="586227"/>
          </a:xfrm>
        </p:spPr>
        <p:txBody>
          <a:bodyPr/>
          <a:lstStyle/>
          <a:p>
            <a:r>
              <a:rPr lang="en-US"/>
              <a:t>Our People promise</a:t>
            </a:r>
          </a:p>
        </p:txBody>
      </p:sp>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people promise</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710125"/>
            <a:ext cx="8071120" cy="1198794"/>
          </a:xfrm>
        </p:spPr>
        <p:txBody>
          <a:bodyPr vert="horz" lIns="91440" tIns="45720" rIns="91440" bIns="45720" rtlCol="0" anchor="t">
            <a:noAutofit/>
          </a:bodyPr>
          <a:lstStyle/>
          <a:p>
            <a:pPr>
              <a:spcAft>
                <a:spcPts val="1200"/>
              </a:spcAft>
            </a:pPr>
            <a:r>
              <a:rPr lang="en-US" dirty="0"/>
              <a:t>The Workforce Collaborative welcomes the commitments outlined in the NHS People Promise and will work together to support </a:t>
            </a:r>
            <a:r>
              <a:rPr lang="en-US" dirty="0" err="1"/>
              <a:t>organisations</a:t>
            </a:r>
            <a:r>
              <a:rPr lang="en-US" dirty="0"/>
              <a:t> to deliver this promise beyond the NHS; for health and care. </a:t>
            </a:r>
          </a:p>
          <a:p>
            <a:pPr>
              <a:spcAft>
                <a:spcPts val="1200"/>
              </a:spcAft>
            </a:pPr>
            <a:r>
              <a:rPr lang="en-US" dirty="0"/>
              <a:t>The Collaborative will also look to align this promise with our commitment to our city-region’s Good Employment Charter, which launched in 2019 and works with employers across Greater Manchester to improve employment standards. </a:t>
            </a:r>
          </a:p>
          <a:p>
            <a:pPr marL="285750" lvl="0" indent="-285750">
              <a:spcAft>
                <a:spcPts val="1200"/>
              </a:spcAft>
              <a:buFont typeface="Arial" panose="020B0604020202020204" pitchFamily="34" charset="0"/>
              <a:buChar char="•"/>
            </a:pPr>
            <a:endParaRPr lang="en-US" sz="1800" b="1" dirty="0"/>
          </a:p>
        </p:txBody>
      </p:sp>
      <p:pic>
        <p:nvPicPr>
          <p:cNvPr id="2" name="Picture 4">
            <a:extLst>
              <a:ext uri="{FF2B5EF4-FFF2-40B4-BE49-F238E27FC236}">
                <a16:creationId xmlns:a16="http://schemas.microsoft.com/office/drawing/2014/main" id="{15B8F014-AE96-4C88-844F-DF9FD262C9CD}"/>
              </a:ext>
            </a:extLst>
          </p:cNvPr>
          <p:cNvPicPr>
            <a:picLocks noChangeAspect="1"/>
          </p:cNvPicPr>
          <p:nvPr/>
        </p:nvPicPr>
        <p:blipFill rotWithShape="1">
          <a:blip r:embed="rId3"/>
          <a:srcRect b="27720"/>
          <a:stretch/>
        </p:blipFill>
        <p:spPr>
          <a:xfrm>
            <a:off x="2597400" y="3846234"/>
            <a:ext cx="3490200" cy="1465506"/>
          </a:xfrm>
          <a:prstGeom prst="rect">
            <a:avLst/>
          </a:prstGeom>
        </p:spPr>
      </p:pic>
      <p:sp>
        <p:nvSpPr>
          <p:cNvPr id="11" name="Text Placeholder 2">
            <a:extLst>
              <a:ext uri="{FF2B5EF4-FFF2-40B4-BE49-F238E27FC236}">
                <a16:creationId xmlns:a16="http://schemas.microsoft.com/office/drawing/2014/main" id="{E315CFD8-FD9A-488B-B217-14E4816101BF}"/>
              </a:ext>
            </a:extLst>
          </p:cNvPr>
          <p:cNvSpPr txBox="1">
            <a:spLocks/>
          </p:cNvSpPr>
          <p:nvPr/>
        </p:nvSpPr>
        <p:spPr>
          <a:xfrm>
            <a:off x="361680" y="258139"/>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
        <p:nvSpPr>
          <p:cNvPr id="3" name="TextBox 2">
            <a:extLst>
              <a:ext uri="{FF2B5EF4-FFF2-40B4-BE49-F238E27FC236}">
                <a16:creationId xmlns:a16="http://schemas.microsoft.com/office/drawing/2014/main" id="{08A283CF-82B2-4F83-8261-55B556A142E5}"/>
              </a:ext>
            </a:extLst>
          </p:cNvPr>
          <p:cNvSpPr txBox="1"/>
          <p:nvPr/>
        </p:nvSpPr>
        <p:spPr>
          <a:xfrm>
            <a:off x="2763649" y="5332288"/>
            <a:ext cx="3267182" cy="369332"/>
          </a:xfrm>
          <a:prstGeom prst="rect">
            <a:avLst/>
          </a:prstGeom>
          <a:noFill/>
        </p:spPr>
        <p:txBody>
          <a:bodyPr wrap="square" rtlCol="0">
            <a:spAutoFit/>
          </a:bodyPr>
          <a:lstStyle/>
          <a:p>
            <a:pPr algn="ctr"/>
            <a:r>
              <a:rPr lang="en-GB" b="1" dirty="0">
                <a:solidFill>
                  <a:srgbClr val="00B050"/>
                </a:solidFill>
              </a:rPr>
              <a:t>Our People Promise</a:t>
            </a:r>
          </a:p>
        </p:txBody>
      </p:sp>
    </p:spTree>
    <p:extLst>
      <p:ext uri="{BB962C8B-B14F-4D97-AF65-F5344CB8AC3E}">
        <p14:creationId xmlns:p14="http://schemas.microsoft.com/office/powerpoint/2010/main" val="202213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action plan</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361678" y="905927"/>
            <a:ext cx="8503351" cy="349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sz="3200"/>
              <a:t>Looking after our people (1)</a:t>
            </a:r>
            <a:endParaRPr lang="en-US" sz="3200"/>
          </a:p>
        </p:txBody>
      </p:sp>
      <p:sp>
        <p:nvSpPr>
          <p:cNvPr id="5" name="TextBox 4">
            <a:extLst>
              <a:ext uri="{FF2B5EF4-FFF2-40B4-BE49-F238E27FC236}">
                <a16:creationId xmlns:a16="http://schemas.microsoft.com/office/drawing/2014/main" id="{27A77769-BF3D-4312-B2F7-A67C8C8B22D0}"/>
              </a:ext>
            </a:extLst>
          </p:cNvPr>
          <p:cNvSpPr txBox="1"/>
          <p:nvPr/>
        </p:nvSpPr>
        <p:spPr>
          <a:xfrm>
            <a:off x="419400" y="1463400"/>
            <a:ext cx="8359199" cy="6340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latin typeface="Alte Haas Grotesk"/>
                <a:ea typeface="+mn-lt"/>
                <a:cs typeface="+mn-lt"/>
              </a:rPr>
              <a:t>Health and wellbeing</a:t>
            </a:r>
            <a:endParaRPr lang="en-US"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The COVID pandemic has exposed the disparity in wellbeing offers available between health and care. In Greater Manchester we are committed to working with partners to increase wellbeing support for our social care workforce and across the VCSE sector too. </a:t>
            </a:r>
            <a:endParaRPr lang="en-GB" sz="1400" dirty="0">
              <a:latin typeface="Alte Haas Grotesk"/>
              <a:cs typeface="Arial"/>
            </a:endParaRPr>
          </a:p>
          <a:p>
            <a:pPr marL="285750" indent="-285750">
              <a:buFont typeface="Arial,Sans-Serif"/>
              <a:buChar char="•"/>
            </a:pPr>
            <a:endParaRPr lang="en-GB" sz="1400" dirty="0">
              <a:latin typeface="Alte Haas Grotesk"/>
              <a:cs typeface="Arial"/>
            </a:endParaRPr>
          </a:p>
          <a:p>
            <a:r>
              <a:rPr lang="en-GB" sz="1400" b="1" dirty="0">
                <a:latin typeface="Alte Haas Grotesk"/>
                <a:ea typeface="+mn-lt"/>
                <a:cs typeface="+mn-lt"/>
              </a:rPr>
              <a:t>Greater Manchester Resilience Hub: </a:t>
            </a:r>
            <a:endParaRPr lang="en-US" sz="1400" dirty="0">
              <a:latin typeface="Alte Haas Grotesk"/>
              <a:ea typeface="+mn-lt"/>
              <a:cs typeface="+mn-lt"/>
            </a:endParaRPr>
          </a:p>
          <a:p>
            <a:pPr marL="285750" indent="-285750">
              <a:buFont typeface="Arial"/>
              <a:buChar char="•"/>
            </a:pPr>
            <a:r>
              <a:rPr lang="en-GB" sz="1400" dirty="0">
                <a:latin typeface="Alte Haas Grotesk"/>
                <a:ea typeface="+mn-lt"/>
                <a:cs typeface="+mn-lt"/>
              </a:rPr>
              <a:t>Provision of psychosocial and emotional wellbeing support to targeted health and care staff across GM in response to Covid-19, with four stands:</a:t>
            </a:r>
          </a:p>
          <a:p>
            <a:pPr marL="342900" indent="-342900">
              <a:buAutoNum type="arabicPeriod"/>
            </a:pPr>
            <a:r>
              <a:rPr lang="en-GB" sz="1400" dirty="0">
                <a:latin typeface="Alte Haas Grotesk"/>
                <a:ea typeface="+mn-lt"/>
                <a:cs typeface="+mn-lt"/>
              </a:rPr>
              <a:t>Targeted wellbeing screening.</a:t>
            </a:r>
          </a:p>
          <a:p>
            <a:pPr marL="342900" indent="-342900">
              <a:buAutoNum type="arabicPeriod"/>
            </a:pPr>
            <a:r>
              <a:rPr lang="en-GB" sz="1400" dirty="0">
                <a:latin typeface="Alte Haas Grotesk"/>
                <a:ea typeface="+mn-lt"/>
                <a:cs typeface="+mn-lt"/>
              </a:rPr>
              <a:t>Consultation, advice and guidance to managers and leaders, including webinars. </a:t>
            </a:r>
          </a:p>
          <a:p>
            <a:pPr marL="342900" indent="-342900">
              <a:buAutoNum type="arabicPeriod"/>
            </a:pPr>
            <a:r>
              <a:rPr lang="en-GB" sz="1400" dirty="0">
                <a:latin typeface="Alte Haas Grotesk"/>
                <a:ea typeface="+mn-lt"/>
                <a:cs typeface="+mn-lt"/>
              </a:rPr>
              <a:t>Facilitated peer support.</a:t>
            </a:r>
            <a:endParaRPr lang="en-GB" dirty="0">
              <a:latin typeface="Alte Haas Grotesk"/>
              <a:ea typeface="+mn-lt"/>
              <a:cs typeface="+mn-lt"/>
            </a:endParaRPr>
          </a:p>
          <a:p>
            <a:pPr marL="342900" indent="-342900">
              <a:buAutoNum type="arabicPeriod"/>
            </a:pPr>
            <a:r>
              <a:rPr lang="en-GB" sz="1400" dirty="0">
                <a:latin typeface="Alte Haas Grotesk"/>
                <a:ea typeface="+mn-lt"/>
                <a:cs typeface="+mn-lt"/>
              </a:rPr>
              <a:t>Support for families of targeted essential frontline workers.   </a:t>
            </a:r>
            <a:endParaRPr lang="en-GB" dirty="0">
              <a:latin typeface="Alte Haas Grotesk"/>
              <a:cs typeface="Arial"/>
            </a:endParaRPr>
          </a:p>
          <a:p>
            <a:endParaRPr lang="en-GB" sz="1400" b="1" dirty="0">
              <a:latin typeface="Alte Haas Grotesk"/>
              <a:ea typeface="+mn-lt"/>
              <a:cs typeface="+mn-lt"/>
            </a:endParaRPr>
          </a:p>
          <a:p>
            <a:r>
              <a:rPr lang="en-GB" sz="1400" b="1" dirty="0">
                <a:latin typeface="Alte Haas Grotesk"/>
                <a:ea typeface="+mn-lt"/>
                <a:cs typeface="+mn-lt"/>
              </a:rPr>
              <a:t>Risk assessments</a:t>
            </a:r>
            <a:endParaRPr lang="en-GB" sz="1400" dirty="0">
              <a:latin typeface="Alte Haas Grotesk"/>
              <a:cs typeface="Arial"/>
            </a:endParaRPr>
          </a:p>
          <a:p>
            <a:pPr marL="285750" indent="-285750">
              <a:buFont typeface="Arial"/>
              <a:buChar char="•"/>
            </a:pPr>
            <a:r>
              <a:rPr lang="en-GB" sz="1400" dirty="0">
                <a:latin typeface="Alte Haas Grotesk"/>
                <a:ea typeface="+mn-lt"/>
                <a:cs typeface="+mn-lt"/>
              </a:rPr>
              <a:t>NHS providers working across the system to take a consistent approach to Risk Assessments. Looking to share best practice and support social care where appropriate. </a:t>
            </a:r>
          </a:p>
          <a:p>
            <a:pPr marL="285750" indent="-285750">
              <a:buFont typeface="Arial"/>
              <a:buChar char="•"/>
            </a:pPr>
            <a:r>
              <a:rPr lang="en-GB" sz="1400" dirty="0">
                <a:latin typeface="Alte Haas Grotesk"/>
                <a:ea typeface="+mn-lt"/>
                <a:cs typeface="+mn-lt"/>
              </a:rPr>
              <a:t>Continue to support employers to implement the risk assessment process developed to support primary care organisations within Greater Manchester </a:t>
            </a:r>
          </a:p>
          <a:p>
            <a:pPr marL="285750" indent="-285750">
              <a:buFont typeface="Arial"/>
              <a:buChar char="•"/>
            </a:pPr>
            <a:endParaRPr lang="en-GB" sz="1400" dirty="0">
              <a:latin typeface="Alte Haas Grotesk"/>
              <a:ea typeface="+mn-lt"/>
              <a:cs typeface="+mn-lt"/>
            </a:endParaRPr>
          </a:p>
          <a:p>
            <a:r>
              <a:rPr lang="en-GB" sz="1400" b="1" dirty="0">
                <a:latin typeface="Alte Haas Grotesk"/>
                <a:ea typeface="+mn-lt"/>
                <a:cs typeface="+mn-lt"/>
              </a:rPr>
              <a:t>Implementation of national NHS terms and conditions</a:t>
            </a:r>
          </a:p>
          <a:p>
            <a:pPr marL="285750" indent="-285750">
              <a:buFont typeface="Arial"/>
              <a:buChar char="•"/>
            </a:pPr>
            <a:r>
              <a:rPr lang="en-GB" sz="1400" dirty="0">
                <a:latin typeface="Alte Haas Grotesk"/>
                <a:ea typeface="+mn-lt"/>
                <a:cs typeface="+mn-lt"/>
              </a:rPr>
              <a:t>Collaborative approach to issues such as overtime, quarantine, annual leave and notification of deaths in service across provider organisations. </a:t>
            </a:r>
            <a:endParaRPr lang="en-GB" sz="1400" dirty="0">
              <a:latin typeface="Alte Haas Grotesk"/>
              <a:cs typeface="Arial"/>
            </a:endParaRPr>
          </a:p>
          <a:p>
            <a:pPr marL="285750" indent="-285750">
              <a:buFont typeface="Arial"/>
              <a:buChar char="•"/>
            </a:pPr>
            <a:endParaRPr lang="en-GB" sz="1400" dirty="0">
              <a:ea typeface="+mn-lt"/>
              <a:cs typeface="+mn-lt"/>
            </a:endParaRPr>
          </a:p>
          <a:p>
            <a:endParaRPr lang="en-GB" sz="1400" dirty="0">
              <a:cs typeface="Arial"/>
            </a:endParaRPr>
          </a:p>
          <a:p>
            <a:endParaRPr lang="en-GB" sz="1400" b="1" dirty="0">
              <a:solidFill>
                <a:srgbClr val="000000"/>
              </a:solidFill>
              <a:cs typeface="Arial"/>
            </a:endParaRPr>
          </a:p>
          <a:p>
            <a:endParaRPr lang="en-GB" sz="1400" dirty="0">
              <a:ea typeface="+mn-lt"/>
              <a:cs typeface="+mn-lt"/>
            </a:endParaRPr>
          </a:p>
          <a:p>
            <a:endParaRPr lang="en-GB" sz="1400" b="1" dirty="0">
              <a:solidFill>
                <a:srgbClr val="000000"/>
              </a:solidFill>
              <a:cs typeface="Arial"/>
            </a:endParaRPr>
          </a:p>
          <a:p>
            <a:endParaRPr lang="en-GB" sz="1400" dirty="0">
              <a:solidFill>
                <a:srgbClr val="000000"/>
              </a:solidFill>
              <a:cs typeface="Arial"/>
            </a:endParaRPr>
          </a:p>
          <a:p>
            <a:endParaRPr lang="en-GB" sz="1400" b="1" dirty="0">
              <a:solidFill>
                <a:srgbClr val="000000"/>
              </a:solidFill>
              <a:cs typeface="Arial"/>
            </a:endParaRPr>
          </a:p>
        </p:txBody>
      </p:sp>
      <p:sp>
        <p:nvSpPr>
          <p:cNvPr id="7" name="Text Placeholder 2">
            <a:extLst>
              <a:ext uri="{FF2B5EF4-FFF2-40B4-BE49-F238E27FC236}">
                <a16:creationId xmlns:a16="http://schemas.microsoft.com/office/drawing/2014/main" id="{EAA92452-FBB0-4AE2-99EC-D227AD316CB6}"/>
              </a:ext>
            </a:extLst>
          </p:cNvPr>
          <p:cNvSpPr txBox="1">
            <a:spLocks/>
          </p:cNvSpPr>
          <p:nvPr/>
        </p:nvSpPr>
        <p:spPr>
          <a:xfrm>
            <a:off x="283551" y="230249"/>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2933201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action plan</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361678" y="905927"/>
            <a:ext cx="8503351" cy="349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sz="3200"/>
              <a:t>Looking after our people (2)</a:t>
            </a:r>
            <a:endParaRPr lang="en-US" sz="3200"/>
          </a:p>
        </p:txBody>
      </p:sp>
      <p:sp>
        <p:nvSpPr>
          <p:cNvPr id="5" name="TextBox 4">
            <a:extLst>
              <a:ext uri="{FF2B5EF4-FFF2-40B4-BE49-F238E27FC236}">
                <a16:creationId xmlns:a16="http://schemas.microsoft.com/office/drawing/2014/main" id="{27A77769-BF3D-4312-B2F7-A67C8C8B22D0}"/>
              </a:ext>
            </a:extLst>
          </p:cNvPr>
          <p:cNvSpPr txBox="1"/>
          <p:nvPr/>
        </p:nvSpPr>
        <p:spPr>
          <a:xfrm>
            <a:off x="365400" y="1580400"/>
            <a:ext cx="8395199"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latin typeface="Alte Haas Grotesk"/>
                <a:ea typeface="+mn-lt"/>
                <a:cs typeface="+mn-lt"/>
              </a:rPr>
              <a:t>GM Moving</a:t>
            </a:r>
            <a:endParaRPr lang="en-US" sz="1400" dirty="0">
              <a:latin typeface="Alte Haas Grotesk"/>
              <a:ea typeface="+mn-lt"/>
              <a:cs typeface="+mn-lt"/>
            </a:endParaRPr>
          </a:p>
          <a:p>
            <a:pPr marL="285750" indent="-285750">
              <a:buFont typeface="Arial"/>
              <a:buChar char="•"/>
            </a:pPr>
            <a:r>
              <a:rPr lang="en-GB" sz="1400" dirty="0">
                <a:latin typeface="Alte Haas Grotesk"/>
                <a:ea typeface="+mn-lt"/>
                <a:cs typeface="+mn-lt"/>
              </a:rPr>
              <a:t>Working with the VCSE sector to transform the culture, behaviours, and capabilities of Greater Manchester’s workforces to address the challenge of inactivity. </a:t>
            </a:r>
            <a:endParaRPr lang="en-US" sz="1400" dirty="0">
              <a:latin typeface="Alte Haas Grotesk"/>
              <a:ea typeface="+mn-lt"/>
              <a:cs typeface="+mn-lt"/>
            </a:endParaRPr>
          </a:p>
          <a:p>
            <a:pPr marL="285750" indent="-285750">
              <a:buFont typeface="Courier New"/>
              <a:buChar char="o"/>
            </a:pPr>
            <a:r>
              <a:rPr lang="en-GB" sz="1400" dirty="0">
                <a:latin typeface="Alte Haas Grotesk"/>
                <a:ea typeface="+mn-lt"/>
                <a:cs typeface="+mn-lt"/>
              </a:rPr>
              <a:t>More leaders in Greater Manchester will be leading in ways that are consistent with the Greater Manchester principles of reform and GM Moving’s pointers for leadership practice. </a:t>
            </a:r>
            <a:endParaRPr lang="en-US" sz="1400" dirty="0">
              <a:latin typeface="Alte Haas Grotesk"/>
              <a:ea typeface="+mn-lt"/>
              <a:cs typeface="+mn-lt"/>
            </a:endParaRPr>
          </a:p>
          <a:p>
            <a:pPr marL="285750" indent="-285750">
              <a:buFont typeface="Courier New"/>
              <a:buChar char="o"/>
            </a:pPr>
            <a:r>
              <a:rPr lang="en-GB" sz="1400" dirty="0">
                <a:latin typeface="Alte Haas Grotesk"/>
                <a:ea typeface="+mn-lt"/>
                <a:cs typeface="+mn-lt"/>
              </a:rPr>
              <a:t>More leaders across the Greater Manchester system and sectors will see ‘people moving more’ as their business and be contributing to the ambition of GM Moving through their work. </a:t>
            </a:r>
            <a:endParaRPr lang="en-GB" dirty="0">
              <a:latin typeface="Alte Haas Grotesk"/>
              <a:ea typeface="+mn-lt"/>
              <a:cs typeface="+mn-lt"/>
            </a:endParaRPr>
          </a:p>
          <a:p>
            <a:pPr marL="285750" indent="-285750">
              <a:buFont typeface="Courier New"/>
              <a:buChar char="o"/>
            </a:pPr>
            <a:r>
              <a:rPr lang="en-GB" sz="1400" dirty="0">
                <a:latin typeface="Alte Haas Grotesk"/>
                <a:ea typeface="+mn-lt"/>
                <a:cs typeface="+mn-lt"/>
              </a:rPr>
              <a:t>Support communities, locality leads and direct delivery partners make a step change in their confidence and skills in leading a system change. </a:t>
            </a:r>
            <a:endParaRPr lang="en-GB" dirty="0">
              <a:latin typeface="Alte Haas Grotesk"/>
              <a:cs typeface="Arial"/>
            </a:endParaRPr>
          </a:p>
          <a:p>
            <a:endParaRPr lang="en-GB" sz="1400" b="1" dirty="0">
              <a:latin typeface="Alte Haas Grotesk"/>
              <a:ea typeface="+mn-lt"/>
              <a:cs typeface="+mn-lt"/>
            </a:endParaRPr>
          </a:p>
          <a:p>
            <a:r>
              <a:rPr lang="en-GB" sz="1400" b="1" dirty="0">
                <a:latin typeface="Alte Haas Grotesk"/>
                <a:ea typeface="+mn-lt"/>
                <a:cs typeface="+mn-lt"/>
              </a:rPr>
              <a:t>Greater Manchester Health and Care Champion Awards</a:t>
            </a:r>
            <a:endParaRPr lang="en-GB"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This year the awards will aim to recognise the region's COVID 19 response, recognising the contribution of all key workers and community groups in helping keep people well. The awards will be delivered virtually to support social distancing and enable more people to access the event. </a:t>
            </a:r>
          </a:p>
          <a:p>
            <a:endParaRPr lang="en-GB" sz="1400" b="1" dirty="0">
              <a:latin typeface="Alte Haas Grotesk"/>
              <a:ea typeface="+mn-lt"/>
              <a:cs typeface="+mn-lt"/>
            </a:endParaRPr>
          </a:p>
          <a:p>
            <a:r>
              <a:rPr lang="en-GB" sz="1400" b="1" dirty="0">
                <a:latin typeface="Alte Haas Grotesk"/>
                <a:ea typeface="+mn-lt"/>
                <a:cs typeface="+mn-lt"/>
              </a:rPr>
              <a:t>Primary care</a:t>
            </a:r>
          </a:p>
          <a:p>
            <a:pPr marL="285750" lvl="0" indent="-285750">
              <a:buFont typeface="Arial" panose="020B0604020202020204" pitchFamily="34" charset="0"/>
              <a:buChar char="•"/>
            </a:pPr>
            <a:r>
              <a:rPr lang="en-GB" sz="1400" dirty="0">
                <a:latin typeface="Alte Haas Grotesk"/>
              </a:rPr>
              <a:t>Work to develop a consistent approach to occupational health for all primary care employers</a:t>
            </a:r>
          </a:p>
          <a:p>
            <a:pPr marL="285750" lvl="0" indent="-285750">
              <a:buFont typeface="Arial" panose="020B0604020202020204" pitchFamily="34" charset="0"/>
              <a:buChar char="•"/>
            </a:pPr>
            <a:r>
              <a:rPr lang="en-GB" sz="1400" dirty="0">
                <a:latin typeface="Alte Haas Grotesk"/>
              </a:rPr>
              <a:t>Develop primary care provider-based network of Freedom to Speak Up Guardians</a:t>
            </a:r>
            <a:endParaRPr lang="en-GB" sz="1400" b="1" dirty="0">
              <a:latin typeface="Alte Haas Grotesk"/>
              <a:ea typeface="+mn-lt"/>
              <a:cs typeface="+mn-lt"/>
            </a:endParaRPr>
          </a:p>
          <a:p>
            <a:pPr>
              <a:buFont typeface="Arial"/>
            </a:pPr>
            <a:endParaRPr lang="en-GB" sz="1400" b="1" dirty="0">
              <a:ea typeface="+mn-lt"/>
              <a:cs typeface="+mn-lt"/>
            </a:endParaRPr>
          </a:p>
          <a:p>
            <a:r>
              <a:rPr lang="en-GB" sz="1400" b="1" dirty="0">
                <a:latin typeface="Alte Haas Grotesk"/>
                <a:ea typeface="Segoe UI"/>
                <a:cs typeface="Segoe UI"/>
              </a:rPr>
              <a:t>Adult Social Care</a:t>
            </a:r>
            <a:r>
              <a:rPr lang="en-GB" sz="1400" dirty="0">
                <a:latin typeface="Alte Haas Grotesk"/>
                <a:ea typeface="Segoe UI"/>
                <a:cs typeface="Segoe UI"/>
              </a:rPr>
              <a:t>: </a:t>
            </a:r>
            <a:r>
              <a:rPr lang="en-US" sz="1400" dirty="0">
                <a:latin typeface="Alte Haas Grotesk"/>
                <a:ea typeface="Segoe UI"/>
                <a:cs typeface="Segoe UI"/>
              </a:rPr>
              <a:t>​</a:t>
            </a:r>
          </a:p>
          <a:p>
            <a:pPr marL="285750" indent="-285750">
              <a:buFont typeface="Arial" panose="020B0604020202020204" pitchFamily="34" charset="0"/>
              <a:buChar char="•"/>
            </a:pPr>
            <a:r>
              <a:rPr lang="en-GB" sz="1400" dirty="0">
                <a:latin typeface="Alte Haas Grotesk"/>
              </a:rPr>
              <a:t>Local Authorities, NHS Trusts and CCGs to deliver their internal action plans to support working carers using the resources made available through the GM and NHS membership of Employers for Carers (hosted by Carers UK).  Local authorities will also actively promote Employers for Carers membership and resources to SMEs across their locality</a:t>
            </a:r>
            <a:endParaRPr lang="en-US" sz="1400" dirty="0">
              <a:latin typeface="Alte Haas Grotesk"/>
              <a:ea typeface="Segoe UI"/>
              <a:cs typeface="Segoe UI"/>
            </a:endParaRPr>
          </a:p>
          <a:p>
            <a:pPr>
              <a:buFont typeface="Arial"/>
            </a:pPr>
            <a:endParaRPr lang="en-GB" sz="1400" b="1" dirty="0">
              <a:ea typeface="+mn-lt"/>
              <a:cs typeface="+mn-lt"/>
            </a:endParaRPr>
          </a:p>
          <a:p>
            <a:endParaRPr lang="en-GB" sz="1400" b="1" dirty="0">
              <a:ea typeface="+mn-lt"/>
              <a:cs typeface="+mn-lt"/>
            </a:endParaRPr>
          </a:p>
          <a:p>
            <a:endParaRPr lang="en-GB" sz="1400" dirty="0">
              <a:ea typeface="+mn-lt"/>
              <a:cs typeface="+mn-lt"/>
            </a:endParaRPr>
          </a:p>
        </p:txBody>
      </p:sp>
      <p:sp>
        <p:nvSpPr>
          <p:cNvPr id="7" name="Text Placeholder 2">
            <a:extLst>
              <a:ext uri="{FF2B5EF4-FFF2-40B4-BE49-F238E27FC236}">
                <a16:creationId xmlns:a16="http://schemas.microsoft.com/office/drawing/2014/main" id="{EAA92452-FBB0-4AE2-99EC-D227AD316CB6}"/>
              </a:ext>
            </a:extLst>
          </p:cNvPr>
          <p:cNvSpPr txBox="1">
            <a:spLocks/>
          </p:cNvSpPr>
          <p:nvPr/>
        </p:nvSpPr>
        <p:spPr>
          <a:xfrm>
            <a:off x="283551" y="250332"/>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265974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action plan</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674125"/>
            <a:ext cx="8557120" cy="3223794"/>
          </a:xfrm>
        </p:spPr>
        <p:txBody>
          <a:bodyPr vert="horz" lIns="91440" tIns="45720" rIns="91440" bIns="45720" rtlCol="0" anchor="t">
            <a:noAutofit/>
          </a:bodyPr>
          <a:lstStyle/>
          <a:p>
            <a:pPr rtl="0"/>
            <a:r>
              <a:rPr lang="en-GB" b="1" dirty="0">
                <a:ea typeface="Segoe UI"/>
                <a:cs typeface="Segoe UI"/>
              </a:rPr>
              <a:t>Supporting the GP workforce</a:t>
            </a:r>
            <a:r>
              <a:rPr lang="en-GB" dirty="0">
                <a:ea typeface="Segoe UI"/>
                <a:cs typeface="Segoe UI"/>
              </a:rPr>
              <a:t>​</a:t>
            </a:r>
          </a:p>
          <a:p>
            <a:pPr marL="285750" lvl="0" indent="-285750" rtl="0">
              <a:buFont typeface="Arial" panose="020B0604020202020204" pitchFamily="34" charset="0"/>
              <a:buChar char="•"/>
            </a:pPr>
            <a:r>
              <a:rPr lang="en-GB" dirty="0">
                <a:ea typeface="Arial"/>
                <a:cs typeface="Arial"/>
              </a:rPr>
              <a:t>Ongoing support for General Practice Educational Podcasts, developed by GP fellows in Wigan and supported by Wigan CCG, and now delivered across GM, attracting CPD points. </a:t>
            </a:r>
            <a:r>
              <a:rPr lang="en-US" dirty="0">
                <a:ea typeface="Arial"/>
                <a:cs typeface="Arial"/>
              </a:rPr>
              <a:t>​</a:t>
            </a:r>
          </a:p>
          <a:p>
            <a:pPr marL="285750" lvl="0" indent="-285750" rtl="0">
              <a:buFont typeface="Arial" panose="020B0604020202020204" pitchFamily="34" charset="0"/>
              <a:buChar char="•"/>
            </a:pPr>
            <a:r>
              <a:rPr lang="en-GB" dirty="0">
                <a:ea typeface="Arial"/>
                <a:cs typeface="Arial"/>
              </a:rPr>
              <a:t>Next Generation GP: funding to provide dedicated places for GM doctors to participate in two programmes</a:t>
            </a:r>
            <a:r>
              <a:rPr lang="en-US" dirty="0">
                <a:ea typeface="Arial"/>
                <a:cs typeface="Arial"/>
              </a:rPr>
              <a:t>​</a:t>
            </a:r>
          </a:p>
          <a:p>
            <a:pPr marL="285750" lvl="0" indent="-285750" rtl="0">
              <a:buFont typeface="Arial" panose="020B0604020202020204" pitchFamily="34" charset="0"/>
              <a:buChar char="•"/>
            </a:pPr>
            <a:r>
              <a:rPr lang="en-GB" dirty="0">
                <a:ea typeface="Arial"/>
                <a:cs typeface="Arial"/>
              </a:rPr>
              <a:t>Virtual delivery of GP School engagement -  working with HEE to support doctors to understand opportunities available to them once qualified and being a  point of contact for any questions. This is supported by a job matching service. This year we will look to expand this programme to newly qualified nurses.</a:t>
            </a:r>
            <a:r>
              <a:rPr lang="en-US" dirty="0">
                <a:ea typeface="Arial"/>
                <a:cs typeface="Arial"/>
              </a:rPr>
              <a:t>​</a:t>
            </a:r>
          </a:p>
          <a:p>
            <a:pPr marL="285750" lvl="0" indent="-285750" rtl="0">
              <a:buFont typeface="Arial" panose="020B0604020202020204" pitchFamily="34" charset="0"/>
              <a:buChar char="•"/>
            </a:pPr>
            <a:r>
              <a:rPr lang="en-GB" dirty="0">
                <a:ea typeface="Arial"/>
                <a:cs typeface="Arial"/>
              </a:rPr>
              <a:t>Further increasing the number of training practices and trainers </a:t>
            </a:r>
            <a:r>
              <a:rPr lang="en-US" dirty="0">
                <a:ea typeface="Arial"/>
                <a:cs typeface="Arial"/>
              </a:rPr>
              <a:t>​</a:t>
            </a:r>
          </a:p>
          <a:p>
            <a:pPr marL="285750" lvl="0" indent="-285750" rtl="0">
              <a:buFont typeface="Arial" panose="020B0604020202020204" pitchFamily="34" charset="0"/>
              <a:buChar char="•"/>
            </a:pPr>
            <a:r>
              <a:rPr lang="en-GB" dirty="0">
                <a:ea typeface="Arial"/>
                <a:cs typeface="Arial"/>
              </a:rPr>
              <a:t>Expanding the national mentorship programme to include an offer for all doctors ​</a:t>
            </a:r>
          </a:p>
          <a:p>
            <a:pPr rtl="0"/>
            <a:r>
              <a:rPr lang="en-GB" dirty="0">
                <a:ea typeface="Segoe UI"/>
                <a:cs typeface="Segoe UI"/>
              </a:rPr>
              <a:t>​</a:t>
            </a:r>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361678" y="905927"/>
            <a:ext cx="8503351" cy="349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sz="3200"/>
              <a:t>Looking after our people (3)</a:t>
            </a:r>
            <a:endParaRPr lang="en-US" sz="3200"/>
          </a:p>
        </p:txBody>
      </p:sp>
      <p:sp>
        <p:nvSpPr>
          <p:cNvPr id="5" name="TextBox 4">
            <a:extLst>
              <a:ext uri="{FF2B5EF4-FFF2-40B4-BE49-F238E27FC236}">
                <a16:creationId xmlns:a16="http://schemas.microsoft.com/office/drawing/2014/main" id="{27A77769-BF3D-4312-B2F7-A67C8C8B22D0}"/>
              </a:ext>
            </a:extLst>
          </p:cNvPr>
          <p:cNvSpPr txBox="1"/>
          <p:nvPr/>
        </p:nvSpPr>
        <p:spPr>
          <a:xfrm>
            <a:off x="365400" y="1580400"/>
            <a:ext cx="83951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b="1" dirty="0">
              <a:cs typeface="Arial"/>
            </a:endParaRPr>
          </a:p>
          <a:p>
            <a:endParaRPr lang="en-GB" sz="1400" dirty="0">
              <a:solidFill>
                <a:srgbClr val="FF0000"/>
              </a:solidFill>
              <a:cs typeface="Arial"/>
            </a:endParaRPr>
          </a:p>
          <a:p>
            <a:endParaRPr lang="en-GB" sz="1600" dirty="0">
              <a:solidFill>
                <a:srgbClr val="00B050"/>
              </a:solidFill>
              <a:cs typeface="Arial"/>
            </a:endParaRPr>
          </a:p>
        </p:txBody>
      </p:sp>
      <p:sp>
        <p:nvSpPr>
          <p:cNvPr id="7" name="Text Placeholder 2">
            <a:extLst>
              <a:ext uri="{FF2B5EF4-FFF2-40B4-BE49-F238E27FC236}">
                <a16:creationId xmlns:a16="http://schemas.microsoft.com/office/drawing/2014/main" id="{EAA92452-FBB0-4AE2-99EC-D227AD316CB6}"/>
              </a:ext>
            </a:extLst>
          </p:cNvPr>
          <p:cNvSpPr txBox="1">
            <a:spLocks/>
          </p:cNvSpPr>
          <p:nvPr/>
        </p:nvSpPr>
        <p:spPr>
          <a:xfrm>
            <a:off x="191083" y="255816"/>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Greater Manchester</a:t>
            </a:r>
          </a:p>
        </p:txBody>
      </p:sp>
    </p:spTree>
    <p:extLst>
      <p:ext uri="{BB962C8B-B14F-4D97-AF65-F5344CB8AC3E}">
        <p14:creationId xmlns:p14="http://schemas.microsoft.com/office/powerpoint/2010/main" val="4005001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action plan</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453415" y="912030"/>
            <a:ext cx="8503351" cy="349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a:t>Case studies</a:t>
            </a:r>
          </a:p>
        </p:txBody>
      </p:sp>
      <p:sp>
        <p:nvSpPr>
          <p:cNvPr id="11" name="Rectangle 10">
            <a:extLst>
              <a:ext uri="{FF2B5EF4-FFF2-40B4-BE49-F238E27FC236}">
                <a16:creationId xmlns:a16="http://schemas.microsoft.com/office/drawing/2014/main" id="{260914B0-E2D0-435C-848D-D9A8B198CA7E}"/>
              </a:ext>
            </a:extLst>
          </p:cNvPr>
          <p:cNvSpPr/>
          <p:nvPr/>
        </p:nvSpPr>
        <p:spPr>
          <a:xfrm>
            <a:off x="395943" y="1296259"/>
            <a:ext cx="8153697" cy="369332"/>
          </a:xfrm>
          <a:prstGeom prst="rect">
            <a:avLst/>
          </a:prstGeom>
        </p:spPr>
        <p:txBody>
          <a:bodyPr wrap="square" lIns="91440" tIns="45720" rIns="91440" bIns="45720" anchor="t">
            <a:spAutoFit/>
          </a:bodyPr>
          <a:lstStyle/>
          <a:p>
            <a:endParaRPr lang="en-GB">
              <a:cs typeface="Arial"/>
            </a:endParaRPr>
          </a:p>
        </p:txBody>
      </p:sp>
      <p:sp>
        <p:nvSpPr>
          <p:cNvPr id="2" name="Rectangle 1">
            <a:extLst>
              <a:ext uri="{FF2B5EF4-FFF2-40B4-BE49-F238E27FC236}">
                <a16:creationId xmlns:a16="http://schemas.microsoft.com/office/drawing/2014/main" id="{A2955E99-0535-4517-867D-7AF237917A44}"/>
              </a:ext>
            </a:extLst>
          </p:cNvPr>
          <p:cNvSpPr/>
          <p:nvPr/>
        </p:nvSpPr>
        <p:spPr>
          <a:xfrm>
            <a:off x="514080" y="1572767"/>
            <a:ext cx="7872703" cy="923330"/>
          </a:xfrm>
          <a:prstGeom prst="rect">
            <a:avLst/>
          </a:prstGeom>
        </p:spPr>
        <p:txBody>
          <a:bodyPr wrap="square" lIns="91440" tIns="45720" rIns="91440" bIns="45720" anchor="t">
            <a:spAutoFit/>
          </a:bodyPr>
          <a:lstStyle/>
          <a:p>
            <a:r>
              <a:rPr lang="en-GB" i="1" dirty="0">
                <a:latin typeface="Alte Haas Grotesk"/>
                <a:cs typeface="Arial"/>
              </a:rPr>
              <a:t>System level - Resilience Hub </a:t>
            </a:r>
            <a:endParaRPr lang="en-US" dirty="0">
              <a:latin typeface="Alte Haas Grotesk"/>
            </a:endParaRPr>
          </a:p>
          <a:p>
            <a:r>
              <a:rPr lang="en-GB" dirty="0">
                <a:latin typeface="Alte Haas Grotesk"/>
                <a:cs typeface="Arial"/>
              </a:rPr>
              <a:t>Locality – MHCC wellbeing offer during the pandemic</a:t>
            </a:r>
            <a:endParaRPr lang="en-GB" dirty="0">
              <a:latin typeface="Alte Haas Grotesk"/>
            </a:endParaRPr>
          </a:p>
          <a:p>
            <a:r>
              <a:rPr lang="en-GB" i="1" dirty="0">
                <a:latin typeface="Alte Haas Grotesk"/>
                <a:cs typeface="Arial"/>
              </a:rPr>
              <a:t>Organisation – Go Engage (Wigan)</a:t>
            </a:r>
          </a:p>
        </p:txBody>
      </p:sp>
      <p:sp>
        <p:nvSpPr>
          <p:cNvPr id="7" name="Text Placeholder 2">
            <a:extLst>
              <a:ext uri="{FF2B5EF4-FFF2-40B4-BE49-F238E27FC236}">
                <a16:creationId xmlns:a16="http://schemas.microsoft.com/office/drawing/2014/main" id="{4E8E0913-BC8D-4362-B29A-7D1A6FEA951D}"/>
              </a:ext>
            </a:extLst>
          </p:cNvPr>
          <p:cNvSpPr txBox="1">
            <a:spLocks/>
          </p:cNvSpPr>
          <p:nvPr/>
        </p:nvSpPr>
        <p:spPr>
          <a:xfrm>
            <a:off x="273276" y="266233"/>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1684747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action plan</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361678" y="895277"/>
            <a:ext cx="8503351" cy="511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dirty="0"/>
              <a:t>Belonging in our Health and Care System (1)</a:t>
            </a:r>
            <a:endParaRPr lang="en-US" dirty="0"/>
          </a:p>
        </p:txBody>
      </p:sp>
      <p:sp>
        <p:nvSpPr>
          <p:cNvPr id="5" name="Text Placeholder 2">
            <a:extLst>
              <a:ext uri="{FF2B5EF4-FFF2-40B4-BE49-F238E27FC236}">
                <a16:creationId xmlns:a16="http://schemas.microsoft.com/office/drawing/2014/main" id="{713EE941-C786-4FAF-ADFA-E0903B3AB273}"/>
              </a:ext>
            </a:extLst>
          </p:cNvPr>
          <p:cNvSpPr txBox="1">
            <a:spLocks/>
          </p:cNvSpPr>
          <p:nvPr/>
        </p:nvSpPr>
        <p:spPr>
          <a:xfrm>
            <a:off x="361678" y="230249"/>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
        <p:nvSpPr>
          <p:cNvPr id="7" name="TextBox 6">
            <a:extLst>
              <a:ext uri="{FF2B5EF4-FFF2-40B4-BE49-F238E27FC236}">
                <a16:creationId xmlns:a16="http://schemas.microsoft.com/office/drawing/2014/main" id="{E3B279B1-E649-45AC-9574-09CBB765F01C}"/>
              </a:ext>
            </a:extLst>
          </p:cNvPr>
          <p:cNvSpPr txBox="1"/>
          <p:nvPr/>
        </p:nvSpPr>
        <p:spPr>
          <a:xfrm>
            <a:off x="182699" y="1406363"/>
            <a:ext cx="8879107" cy="7925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latin typeface="Alte Haas Grotesk"/>
                <a:cs typeface="Segoe UI"/>
              </a:rPr>
              <a:t>Tackling Workforce Race Equality</a:t>
            </a:r>
            <a:endParaRPr lang="en-US" sz="1400" dirty="0">
              <a:latin typeface="Alte Haas Grotesk"/>
              <a:cs typeface="Segoe UI"/>
            </a:endParaRPr>
          </a:p>
          <a:p>
            <a:pPr marL="285750" indent="-285750">
              <a:buFont typeface="Arial"/>
              <a:buChar char="•"/>
            </a:pPr>
            <a:r>
              <a:rPr lang="en-US" sz="1400" dirty="0">
                <a:latin typeface="Alte Haas Grotesk"/>
                <a:cs typeface="Segoe UI"/>
              </a:rPr>
              <a:t>Greater Manchester public sector employers are committed to taking a system approach to tackling workforce race inequality. The COVID pandemic has exposed, and in some cases, increased these inequalities. It</a:t>
            </a:r>
            <a:r>
              <a:rPr lang="en-GB" sz="1400" dirty="0">
                <a:latin typeface="Alte Haas Grotesk"/>
                <a:cs typeface="Segoe UI"/>
              </a:rPr>
              <a:t> is our responsibility as a system to acknowledge this and take appropriate action. </a:t>
            </a:r>
          </a:p>
          <a:p>
            <a:pPr marL="285750" indent="-285750">
              <a:buFont typeface="Arial"/>
              <a:buChar char="•"/>
            </a:pPr>
            <a:r>
              <a:rPr lang="en-GB" sz="1400" dirty="0">
                <a:latin typeface="Alte Haas Grotesk"/>
                <a:cs typeface="Segoe UI"/>
              </a:rPr>
              <a:t>Our holistic approach in GM includes collating and sharing lived stories, mentorship and champion programmes, all backed up by data collection. ​</a:t>
            </a:r>
            <a:endParaRPr lang="en-GB" dirty="0">
              <a:latin typeface="Alte Haas Grotesk"/>
              <a:cs typeface="Arial"/>
            </a:endParaRPr>
          </a:p>
          <a:p>
            <a:pPr marL="285750" indent="-285750">
              <a:buFont typeface="Arial"/>
              <a:buChar char="•"/>
            </a:pPr>
            <a:r>
              <a:rPr lang="en-GB" sz="1400" dirty="0">
                <a:latin typeface="Alte Haas Grotesk"/>
                <a:cs typeface="Arial"/>
              </a:rPr>
              <a:t>Encouraging diversity within the talent pipeline is important to us. In 20/21 we will deliver the first Greater Manchester Building Leadership for Inclusion (BLFI) pilot which includes approaches to managing diversity in leadership talent. </a:t>
            </a:r>
          </a:p>
          <a:p>
            <a:pPr marL="285750" indent="-285750">
              <a:buFont typeface="Arial"/>
              <a:buChar char="•"/>
            </a:pPr>
            <a:endParaRPr lang="en-GB" sz="1400" dirty="0">
              <a:latin typeface="Alte Haas Grotesk"/>
              <a:cs typeface="Arial"/>
            </a:endParaRPr>
          </a:p>
          <a:p>
            <a:r>
              <a:rPr lang="en-GB" sz="1400" b="1" dirty="0">
                <a:latin typeface="Alte Haas Grotesk"/>
                <a:cs typeface="Aldhabi" panose="020B0604020202020204" pitchFamily="2" charset="-78"/>
              </a:rPr>
              <a:t>Equality Impact Assessments</a:t>
            </a:r>
          </a:p>
          <a:p>
            <a:pPr marL="285750" indent="-285750">
              <a:buFont typeface="Arial" panose="020B0604020202020204" pitchFamily="34" charset="0"/>
              <a:buChar char="•"/>
            </a:pPr>
            <a:r>
              <a:rPr lang="en-GB" sz="1400" dirty="0">
                <a:latin typeface="Alte Haas Grotesk"/>
                <a:cs typeface="Aldhabi" panose="020B0604020202020204" pitchFamily="2" charset="-78"/>
              </a:rPr>
              <a:t>Support improvements in Equality Impact Assessments across both system and place; to help identify and mitigate the risk levels across workforce, including high risk profiles; support the improvement of digital equity; develop an understanding of better early action where the data identifies trends; and identify the opportunities and challenges for better access to information and support for different groups.</a:t>
            </a:r>
          </a:p>
          <a:p>
            <a:pPr marL="285750" indent="-285750">
              <a:buFont typeface="Arial"/>
              <a:buChar char="•"/>
            </a:pPr>
            <a:endParaRPr lang="en-GB" sz="1400" dirty="0">
              <a:latin typeface="Alte Haas Grotesk"/>
              <a:cs typeface="Segoe UI"/>
            </a:endParaRPr>
          </a:p>
          <a:p>
            <a:r>
              <a:rPr lang="en-GB" sz="1400" b="1" dirty="0">
                <a:latin typeface="Alte Haas Grotesk"/>
                <a:cs typeface="Arial"/>
              </a:rPr>
              <a:t>System level leadership programme</a:t>
            </a:r>
            <a:r>
              <a:rPr lang="en-GB" sz="1400" b="1" i="1" dirty="0">
                <a:latin typeface="Alte Haas Grotesk"/>
                <a:cs typeface="Arial"/>
              </a:rPr>
              <a:t>s</a:t>
            </a:r>
            <a:r>
              <a:rPr lang="en-GB" sz="1400" dirty="0">
                <a:latin typeface="Alte Haas Grotesk"/>
                <a:cs typeface="Arial"/>
              </a:rPr>
              <a:t> </a:t>
            </a:r>
          </a:p>
          <a:p>
            <a:pPr marL="285750" indent="-285750">
              <a:buFont typeface="Arial"/>
              <a:buChar char="•"/>
            </a:pPr>
            <a:r>
              <a:rPr lang="en-GB" sz="1400" dirty="0">
                <a:latin typeface="Alte Haas Grotesk"/>
              </a:rPr>
              <a:t>As part of a review of the pandemic response, we will work to develop clear reflections of the impacts of multi-agency leadership and need to evolve cross sector skills and cultures for practice improvements by place, organisation, specialism or need. </a:t>
            </a:r>
            <a:endParaRPr lang="en-GB" sz="1400" dirty="0">
              <a:latin typeface="Alte Haas Grotesk"/>
              <a:cs typeface="Arial"/>
            </a:endParaRPr>
          </a:p>
          <a:p>
            <a:pPr marL="285750" indent="-285750">
              <a:buFont typeface="Arial"/>
              <a:buChar char="•"/>
            </a:pPr>
            <a:r>
              <a:rPr lang="en-GB" sz="1400" dirty="0">
                <a:latin typeface="Alte Haas Grotesk"/>
                <a:cs typeface="Arial"/>
              </a:rPr>
              <a:t>To support the development of leadership talent, we will continue to deliver system level programmes with leadership principles embedded, on what it means to be a great leader in Greater Manchester e.g. Leadership Summits; Accountable Officer programme.</a:t>
            </a:r>
          </a:p>
          <a:p>
            <a:pPr marL="285750" indent="-285750">
              <a:buFont typeface="Arial"/>
              <a:buChar char="•"/>
            </a:pPr>
            <a:r>
              <a:rPr lang="en-GB" sz="1400" dirty="0">
                <a:latin typeface="Alte Haas Grotesk"/>
              </a:rPr>
              <a:t>Build on the work of the Local Leaders Networks for Primary Care and look to extend to dentistry and optometry </a:t>
            </a:r>
            <a:endParaRPr lang="en-GB" sz="1400" dirty="0">
              <a:latin typeface="Alte Haas Grotesk"/>
              <a:cs typeface="Arial"/>
            </a:endParaRPr>
          </a:p>
          <a:p>
            <a:pPr marL="285750" indent="-285750">
              <a:buFont typeface="Arial"/>
              <a:buChar char="•"/>
            </a:pPr>
            <a:endParaRPr lang="en-GB" sz="1400" dirty="0">
              <a:ea typeface="+mn-lt"/>
              <a:cs typeface="+mn-lt"/>
            </a:endParaRPr>
          </a:p>
          <a:p>
            <a:endParaRPr lang="en-GB" sz="1400" b="1" dirty="0">
              <a:cs typeface="Arial"/>
            </a:endParaRPr>
          </a:p>
          <a:p>
            <a:endParaRPr lang="en-GB" sz="1400" dirty="0">
              <a:solidFill>
                <a:srgbClr val="000000"/>
              </a:solidFill>
              <a:cs typeface="Segoe UI"/>
            </a:endParaRPr>
          </a:p>
          <a:p>
            <a:endParaRPr lang="en-GB" sz="1400" dirty="0">
              <a:solidFill>
                <a:srgbClr val="FF0000"/>
              </a:solidFill>
              <a:cs typeface="Segoe UI"/>
            </a:endParaRPr>
          </a:p>
          <a:p>
            <a:r>
              <a:rPr lang="en-GB" sz="1500" dirty="0">
                <a:cs typeface="Segoe UI"/>
              </a:rPr>
              <a:t>​</a:t>
            </a:r>
          </a:p>
          <a:p>
            <a:endParaRPr lang="en-GB" sz="1500" b="1" dirty="0">
              <a:cs typeface="Segoe UI"/>
            </a:endParaRPr>
          </a:p>
          <a:p>
            <a:r>
              <a:rPr lang="en-GB" dirty="0">
                <a:cs typeface="Segoe UI"/>
              </a:rPr>
              <a:t>​</a:t>
            </a:r>
          </a:p>
          <a:p>
            <a:endParaRPr lang="en-GB" sz="1500" dirty="0">
              <a:cs typeface="Segoe UI"/>
            </a:endParaRPr>
          </a:p>
          <a:p>
            <a:r>
              <a:rPr lang="en-GB" dirty="0">
                <a:cs typeface="Segoe UI"/>
              </a:rPr>
              <a:t>​</a:t>
            </a:r>
          </a:p>
          <a:p>
            <a:r>
              <a:rPr lang="en-GB" dirty="0">
                <a:solidFill>
                  <a:srgbClr val="FF0000"/>
                </a:solidFill>
                <a:cs typeface="Segoe UI"/>
              </a:rPr>
              <a:t> </a:t>
            </a:r>
            <a:r>
              <a:rPr lang="en-US" dirty="0">
                <a:cs typeface="Segoe UI"/>
              </a:rPr>
              <a:t>​</a:t>
            </a:r>
          </a:p>
          <a:p>
            <a:r>
              <a:rPr lang="en-GB" dirty="0">
                <a:cs typeface="Segoe UI"/>
              </a:rPr>
              <a:t>​</a:t>
            </a:r>
          </a:p>
        </p:txBody>
      </p:sp>
    </p:spTree>
    <p:extLst>
      <p:ext uri="{BB962C8B-B14F-4D97-AF65-F5344CB8AC3E}">
        <p14:creationId xmlns:p14="http://schemas.microsoft.com/office/powerpoint/2010/main" val="3041344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action plan</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361678" y="895277"/>
            <a:ext cx="8503351" cy="511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dirty="0"/>
              <a:t>Belonging in our Health and Care System (2)</a:t>
            </a:r>
            <a:endParaRPr lang="en-US" dirty="0"/>
          </a:p>
        </p:txBody>
      </p:sp>
      <p:sp>
        <p:nvSpPr>
          <p:cNvPr id="5" name="Text Placeholder 2">
            <a:extLst>
              <a:ext uri="{FF2B5EF4-FFF2-40B4-BE49-F238E27FC236}">
                <a16:creationId xmlns:a16="http://schemas.microsoft.com/office/drawing/2014/main" id="{713EE941-C786-4FAF-ADFA-E0903B3AB273}"/>
              </a:ext>
            </a:extLst>
          </p:cNvPr>
          <p:cNvSpPr txBox="1">
            <a:spLocks/>
          </p:cNvSpPr>
          <p:nvPr/>
        </p:nvSpPr>
        <p:spPr>
          <a:xfrm>
            <a:off x="361678" y="275037"/>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
        <p:nvSpPr>
          <p:cNvPr id="12" name="TextBox 11">
            <a:extLst>
              <a:ext uri="{FF2B5EF4-FFF2-40B4-BE49-F238E27FC236}">
                <a16:creationId xmlns:a16="http://schemas.microsoft.com/office/drawing/2014/main" id="{EF010645-0ABA-40A1-9C00-2E8672F5E20F}"/>
              </a:ext>
            </a:extLst>
          </p:cNvPr>
          <p:cNvSpPr txBox="1"/>
          <p:nvPr/>
        </p:nvSpPr>
        <p:spPr>
          <a:xfrm>
            <a:off x="410399" y="1643399"/>
            <a:ext cx="8413199"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latin typeface="Alte Haas Grotesk"/>
                <a:ea typeface="+mn-lt"/>
                <a:cs typeface="+mn-lt"/>
              </a:rPr>
              <a:t>OD network and Communities of Practice</a:t>
            </a:r>
            <a:endParaRPr lang="en-US"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Continuation of support and co-ordination / facilitation of the bi-monthly GM public services system wide network, sharing learning, intelligence and innovation across Greater Manchester, across OD, leadership, learning, wellbeing and inclusion. </a:t>
            </a:r>
            <a:endParaRPr lang="en-GB" sz="1400" dirty="0">
              <a:latin typeface="Alte Haas Grotesk"/>
              <a:cs typeface="Arial"/>
            </a:endParaRPr>
          </a:p>
          <a:p>
            <a:endParaRPr lang="en-GB" sz="1400" b="1" dirty="0">
              <a:latin typeface="Alte Haas Grotesk"/>
              <a:ea typeface="+mn-lt"/>
              <a:cs typeface="+mn-lt"/>
            </a:endParaRPr>
          </a:p>
          <a:p>
            <a:r>
              <a:rPr lang="en-GB" sz="1400" b="1" dirty="0">
                <a:latin typeface="Alte Haas Grotesk"/>
                <a:ea typeface="+mn-lt"/>
                <a:cs typeface="+mn-lt"/>
              </a:rPr>
              <a:t>GM Commissioning Academy</a:t>
            </a:r>
            <a:r>
              <a:rPr lang="en-GB" sz="1400" dirty="0">
                <a:latin typeface="Alte Haas Grotesk"/>
                <a:ea typeface="+mn-lt"/>
                <a:cs typeface="+mn-lt"/>
              </a:rPr>
              <a:t> </a:t>
            </a:r>
            <a:endParaRPr lang="en-GB" sz="1400" dirty="0">
              <a:latin typeface="Alte Haas Grotesk"/>
              <a:cs typeface="Arial"/>
            </a:endParaRPr>
          </a:p>
          <a:p>
            <a:pPr marL="285750" indent="-285750">
              <a:buFont typeface="Arial,Sans-Serif"/>
              <a:buChar char="•"/>
            </a:pPr>
            <a:r>
              <a:rPr lang="en-GB" sz="1400" dirty="0">
                <a:latin typeface="Alte Haas Grotesk"/>
                <a:ea typeface="+mn-lt"/>
                <a:cs typeface="+mn-lt"/>
              </a:rPr>
              <a:t>Developing a talent pipeline for commissioning including commissioning career pathways. This aims to develop commissioning for the future – for place, for people and knowing the communities they serve.</a:t>
            </a:r>
            <a:endParaRPr lang="en-GB" sz="1400" dirty="0">
              <a:latin typeface="Alte Haas Grotesk"/>
              <a:cs typeface="Arial"/>
            </a:endParaRPr>
          </a:p>
          <a:p>
            <a:pPr marL="285750" indent="-285750">
              <a:buFont typeface="Arial,Sans-Serif"/>
              <a:buChar char="•"/>
            </a:pPr>
            <a:endParaRPr lang="en-GB" sz="1400" dirty="0">
              <a:latin typeface="Alte Haas Grotesk"/>
              <a:ea typeface="+mn-lt"/>
              <a:cs typeface="+mn-lt"/>
            </a:endParaRPr>
          </a:p>
          <a:p>
            <a:r>
              <a:rPr lang="en-GB" sz="1400" b="1" dirty="0">
                <a:latin typeface="Alte Haas Grotesk"/>
                <a:ea typeface="+mn-lt"/>
                <a:cs typeface="+mn-lt"/>
              </a:rPr>
              <a:t>Greater Manchester Primary Care Workforce Bank</a:t>
            </a:r>
          </a:p>
          <a:p>
            <a:pPr marL="285750" indent="-285750">
              <a:buFont typeface="Arial"/>
              <a:buChar char="•"/>
            </a:pPr>
            <a:r>
              <a:rPr lang="en-GB" sz="1400" dirty="0">
                <a:latin typeface="Alte Haas Grotesk"/>
                <a:ea typeface="+mn-lt"/>
                <a:cs typeface="+mn-lt"/>
              </a:rPr>
              <a:t>A central place for providers to access locum doctors at an equitable price. Work continues to encourage practices to reach into the bank. Similarly the workforce bank is being expanded to include nurses to support primary care resilience as we approach winter .   </a:t>
            </a:r>
            <a:endParaRPr lang="en-GB" sz="1400" dirty="0">
              <a:latin typeface="Alte Haas Grotesk"/>
              <a:cs typeface="Arial"/>
            </a:endParaRPr>
          </a:p>
          <a:p>
            <a:pPr marL="285750" indent="-285750">
              <a:buFont typeface="Arial,Sans-Serif"/>
              <a:buChar char="•"/>
            </a:pPr>
            <a:endParaRPr lang="en-GB" sz="1400" dirty="0">
              <a:latin typeface="Alte Haas Grotesk"/>
              <a:ea typeface="+mn-lt"/>
              <a:cs typeface="+mn-lt"/>
            </a:endParaRPr>
          </a:p>
          <a:p>
            <a:r>
              <a:rPr lang="en-GB" sz="1400" b="1" dirty="0">
                <a:latin typeface="Alte Haas Grotesk"/>
                <a:ea typeface="+mn-lt"/>
                <a:cs typeface="+mn-lt"/>
              </a:rPr>
              <a:t>Wider use of bank and agency staff</a:t>
            </a:r>
            <a:endParaRPr lang="en-GB" sz="1400" dirty="0">
              <a:latin typeface="Alte Haas Grotesk"/>
              <a:cs typeface="Arial"/>
            </a:endParaRPr>
          </a:p>
          <a:p>
            <a:pPr marL="285750" indent="-285750">
              <a:buFont typeface="Arial"/>
              <a:buChar char="•"/>
            </a:pPr>
            <a:r>
              <a:rPr lang="en-GB" sz="1400" dirty="0">
                <a:latin typeface="Alte Haas Grotesk"/>
                <a:ea typeface="+mn-lt"/>
                <a:cs typeface="+mn-lt"/>
              </a:rPr>
              <a:t>When recruiting temporary staff, prioritise the use of bank staff  and reducing the use of ‘off framework’ agency shifts during 20/21</a:t>
            </a:r>
          </a:p>
          <a:p>
            <a:pPr marL="285750" indent="-285750">
              <a:buFont typeface="Arial"/>
              <a:buChar char="•"/>
            </a:pPr>
            <a:r>
              <a:rPr lang="en-GB" sz="1400" dirty="0">
                <a:latin typeface="Alte Haas Grotesk"/>
                <a:ea typeface="+mn-lt"/>
                <a:cs typeface="+mn-lt"/>
              </a:rPr>
              <a:t>NHS providers continue to work together to agree locum rates</a:t>
            </a:r>
            <a:endParaRPr lang="en-GB" sz="1400" dirty="0">
              <a:latin typeface="Alte Haas Grotesk"/>
              <a:cs typeface="Arial"/>
            </a:endParaRPr>
          </a:p>
          <a:p>
            <a:pPr marL="285750" indent="-285750">
              <a:buFont typeface="Arial"/>
              <a:buChar char="•"/>
            </a:pPr>
            <a:r>
              <a:rPr lang="en-GB" sz="1400" dirty="0">
                <a:latin typeface="Alte Haas Grotesk"/>
                <a:ea typeface="+mn-lt"/>
                <a:cs typeface="+mn-lt"/>
              </a:rPr>
              <a:t>For locum GPs - develop effective support systems, training and development  and integration into the GP staffing model</a:t>
            </a:r>
            <a:endParaRPr lang="en-GB" sz="1400" dirty="0">
              <a:latin typeface="Alte Haas Grotesk"/>
              <a:cs typeface="Arial"/>
            </a:endParaRPr>
          </a:p>
          <a:p>
            <a:pPr marL="285750" indent="-285750">
              <a:buFont typeface="Arial"/>
              <a:buChar char="•"/>
            </a:pPr>
            <a:endParaRPr lang="en-GB" sz="1400" dirty="0">
              <a:solidFill>
                <a:srgbClr val="000000"/>
              </a:solidFill>
              <a:ea typeface="+mn-lt"/>
              <a:cs typeface="+mn-lt"/>
            </a:endParaRPr>
          </a:p>
          <a:p>
            <a:endParaRPr lang="en-GB" sz="1400" dirty="0">
              <a:solidFill>
                <a:srgbClr val="00B050"/>
              </a:solidFill>
              <a:ea typeface="+mn-lt"/>
              <a:cs typeface="+mn-lt"/>
            </a:endParaRPr>
          </a:p>
          <a:p>
            <a:endParaRPr lang="en-GB" sz="1400" dirty="0">
              <a:solidFill>
                <a:srgbClr val="FF0000"/>
              </a:solidFill>
              <a:cs typeface="Arial"/>
            </a:endParaRPr>
          </a:p>
          <a:p>
            <a:endParaRPr lang="en-GB" sz="1400" dirty="0">
              <a:cs typeface="Arial"/>
            </a:endParaRPr>
          </a:p>
          <a:p>
            <a:endParaRPr lang="en-GB" dirty="0">
              <a:solidFill>
                <a:srgbClr val="000000"/>
              </a:solidFill>
              <a:cs typeface="Arial"/>
            </a:endParaRPr>
          </a:p>
        </p:txBody>
      </p:sp>
    </p:spTree>
    <p:extLst>
      <p:ext uri="{BB962C8B-B14F-4D97-AF65-F5344CB8AC3E}">
        <p14:creationId xmlns:p14="http://schemas.microsoft.com/office/powerpoint/2010/main" val="344529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59742"/>
            <a:ext cx="2860475" cy="142218"/>
          </a:xfrm>
        </p:spPr>
        <p:txBody>
          <a:bodyPr vert="horz" lIns="91440" tIns="45720" rIns="91440" bIns="45720" rtlCol="0" anchor="t">
            <a:noAutofit/>
          </a:bodyPr>
          <a:lstStyle/>
          <a:p>
            <a:r>
              <a:rPr lang="en-US">
                <a:solidFill>
                  <a:srgbClr val="3F5664"/>
                </a:solidFill>
              </a:rPr>
              <a:t>Our action plan</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453415" y="912030"/>
            <a:ext cx="8683351" cy="385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dirty="0"/>
              <a:t>Belonging in our Health and Care System (3) </a:t>
            </a:r>
            <a:endParaRPr lang="en-US" dirty="0"/>
          </a:p>
        </p:txBody>
      </p:sp>
      <p:sp>
        <p:nvSpPr>
          <p:cNvPr id="11" name="Rectangle 10">
            <a:extLst>
              <a:ext uri="{FF2B5EF4-FFF2-40B4-BE49-F238E27FC236}">
                <a16:creationId xmlns:a16="http://schemas.microsoft.com/office/drawing/2014/main" id="{260914B0-E2D0-435C-848D-D9A8B198CA7E}"/>
              </a:ext>
            </a:extLst>
          </p:cNvPr>
          <p:cNvSpPr/>
          <p:nvPr/>
        </p:nvSpPr>
        <p:spPr>
          <a:xfrm>
            <a:off x="395943" y="1296259"/>
            <a:ext cx="8153697" cy="646331"/>
          </a:xfrm>
          <a:prstGeom prst="rect">
            <a:avLst/>
          </a:prstGeom>
        </p:spPr>
        <p:txBody>
          <a:bodyPr wrap="square">
            <a:spAutoFit/>
          </a:bodyPr>
          <a:lstStyle/>
          <a:p>
            <a:endParaRPr lang="en-GB"/>
          </a:p>
          <a:p>
            <a:endParaRPr lang="en-GB"/>
          </a:p>
        </p:txBody>
      </p:sp>
      <p:sp>
        <p:nvSpPr>
          <p:cNvPr id="2" name="Rectangle 1">
            <a:extLst>
              <a:ext uri="{FF2B5EF4-FFF2-40B4-BE49-F238E27FC236}">
                <a16:creationId xmlns:a16="http://schemas.microsoft.com/office/drawing/2014/main" id="{C75765A7-B867-4855-A7C5-81B1990820FD}"/>
              </a:ext>
            </a:extLst>
          </p:cNvPr>
          <p:cNvSpPr/>
          <p:nvPr/>
        </p:nvSpPr>
        <p:spPr>
          <a:xfrm>
            <a:off x="361680" y="1420367"/>
            <a:ext cx="7872703" cy="369332"/>
          </a:xfrm>
          <a:prstGeom prst="rect">
            <a:avLst/>
          </a:prstGeom>
        </p:spPr>
        <p:txBody>
          <a:bodyPr wrap="square" lIns="91440" tIns="45720" rIns="91440" bIns="45720" anchor="t">
            <a:spAutoFit/>
          </a:bodyPr>
          <a:lstStyle/>
          <a:p>
            <a:endParaRPr lang="en-GB" b="1">
              <a:cs typeface="Arial"/>
            </a:endParaRPr>
          </a:p>
        </p:txBody>
      </p:sp>
      <p:sp>
        <p:nvSpPr>
          <p:cNvPr id="4" name="Rectangle 3">
            <a:extLst>
              <a:ext uri="{FF2B5EF4-FFF2-40B4-BE49-F238E27FC236}">
                <a16:creationId xmlns:a16="http://schemas.microsoft.com/office/drawing/2014/main" id="{7EA2BB3A-143E-457E-87EE-83E92C419EF7}"/>
              </a:ext>
            </a:extLst>
          </p:cNvPr>
          <p:cNvSpPr/>
          <p:nvPr/>
        </p:nvSpPr>
        <p:spPr>
          <a:xfrm>
            <a:off x="395943" y="1371530"/>
            <a:ext cx="8542574" cy="5539978"/>
          </a:xfrm>
          <a:prstGeom prst="rect">
            <a:avLst/>
          </a:prstGeom>
        </p:spPr>
        <p:txBody>
          <a:bodyPr wrap="square" lIns="91440" tIns="45720" rIns="91440" bIns="45720" anchor="t">
            <a:spAutoFit/>
          </a:bodyPr>
          <a:lstStyle/>
          <a:p>
            <a:r>
              <a:rPr lang="en-GB" sz="1400" b="1" dirty="0">
                <a:latin typeface="Alte Haas Grotesk"/>
                <a:ea typeface="+mn-lt"/>
                <a:cs typeface="+mn-lt"/>
              </a:rPr>
              <a:t>Bringing Back Staff:</a:t>
            </a:r>
            <a:r>
              <a:rPr lang="en-GB" sz="1400" dirty="0">
                <a:latin typeface="Alte Haas Grotesk"/>
                <a:ea typeface="+mn-lt"/>
                <a:cs typeface="+mn-lt"/>
              </a:rPr>
              <a:t> </a:t>
            </a:r>
            <a:endParaRPr lang="en-US"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Greater Manchester is providing regional leadership for this programme on behalf of the three ICS systems in the North West.  The development of a Reservist model will provide other alternatives to deploy and employ qualified (and non-qualified) individuals who expressed interest in coming back to work in the NHS as a result of the Covid-19 pandemic. This could also be used to explore the creation of </a:t>
            </a:r>
            <a:r>
              <a:rPr lang="en-GB" sz="1400" dirty="0">
                <a:latin typeface="Alte Haas Grotesk"/>
              </a:rPr>
              <a:t>a system collaborative bank.</a:t>
            </a:r>
          </a:p>
          <a:p>
            <a:endParaRPr lang="en-GB" sz="1400" b="1" dirty="0">
              <a:latin typeface="Alte Haas Grotesk"/>
              <a:ea typeface="+mn-lt"/>
              <a:cs typeface="+mn-lt"/>
            </a:endParaRPr>
          </a:p>
          <a:p>
            <a:r>
              <a:rPr lang="en-GB" sz="1400" b="1" dirty="0">
                <a:latin typeface="Alte Haas Grotesk"/>
                <a:ea typeface="+mn-lt"/>
                <a:cs typeface="+mn-lt"/>
              </a:rPr>
              <a:t>General practice</a:t>
            </a:r>
            <a:endParaRPr lang="en-US" dirty="0">
              <a:latin typeface="Alte Haas Grotesk"/>
              <a:ea typeface="+mn-lt"/>
              <a:cs typeface="+mn-lt"/>
            </a:endParaRPr>
          </a:p>
          <a:p>
            <a:pPr marL="285750" indent="-285750">
              <a:buFont typeface="Arial"/>
              <a:buChar char="•"/>
            </a:pPr>
            <a:r>
              <a:rPr lang="en-GB" sz="1400" dirty="0">
                <a:latin typeface="Alte Haas Grotesk"/>
                <a:ea typeface="+mn-lt"/>
                <a:cs typeface="+mn-lt"/>
              </a:rPr>
              <a:t>Ongoing delivering of the GP Excellence programme to support practices through every stage of quality improvement, from ‘Rescue’ stage to sustained quality ‘Excellence’ - including peer support network, sharing good practice and innovations across the region. </a:t>
            </a:r>
            <a:endParaRPr lang="en-US" dirty="0">
              <a:latin typeface="Alte Haas Grotesk"/>
              <a:cs typeface="Arial"/>
            </a:endParaRPr>
          </a:p>
          <a:p>
            <a:pPr marL="285750" indent="-285750">
              <a:buFont typeface="Arial"/>
              <a:buChar char="•"/>
            </a:pPr>
            <a:endParaRPr lang="en-GB" dirty="0">
              <a:latin typeface="Alte Haas Grotesk"/>
            </a:endParaRPr>
          </a:p>
          <a:p>
            <a:r>
              <a:rPr lang="en-GB" sz="1400" b="1" dirty="0">
                <a:latin typeface="Alte Haas Grotesk"/>
                <a:ea typeface="+mn-lt"/>
                <a:cs typeface="+mn-lt"/>
              </a:rPr>
              <a:t>AHP Leadership &amp; Talent Development</a:t>
            </a:r>
            <a:endParaRPr lang="en-US"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Understand the current AHP workforce capabilities and competencies to lead integrated services in GM. Su</a:t>
            </a:r>
            <a:r>
              <a:rPr lang="en-GB" sz="1400" dirty="0">
                <a:solidFill>
                  <a:srgbClr val="000000"/>
                </a:solidFill>
                <a:latin typeface="Alte Haas Grotesk"/>
                <a:ea typeface="+mn-lt"/>
                <a:cs typeface="+mn-lt"/>
              </a:rPr>
              <a:t>pport</a:t>
            </a:r>
            <a:r>
              <a:rPr lang="en-GB" sz="1400" dirty="0">
                <a:latin typeface="Alte Haas Grotesk"/>
                <a:ea typeface="+mn-lt"/>
                <a:cs typeface="+mn-lt"/>
              </a:rPr>
              <a:t> AHP leaders and aspiring leaders</a:t>
            </a:r>
            <a:r>
              <a:rPr lang="en-GB" sz="1400" b="1" dirty="0">
                <a:latin typeface="Alte Haas Grotesk"/>
                <a:ea typeface="+mn-lt"/>
                <a:cs typeface="+mn-lt"/>
              </a:rPr>
              <a:t> </a:t>
            </a:r>
            <a:r>
              <a:rPr lang="en-GB" sz="1400" dirty="0">
                <a:latin typeface="Alte Haas Grotesk"/>
                <a:ea typeface="+mn-lt"/>
                <a:cs typeface="+mn-lt"/>
              </a:rPr>
              <a:t>to effectively work at system, locality and neighbourhood level by providing development opportunities and disseminating the GM AHP leadership framework</a:t>
            </a:r>
          </a:p>
          <a:p>
            <a:pPr marL="285750" indent="-285750">
              <a:buFont typeface="Arial,Sans-Serif"/>
              <a:buChar char="•"/>
            </a:pPr>
            <a:endParaRPr lang="en-GB" sz="1400" dirty="0">
              <a:latin typeface="Alte Haas Grotesk"/>
              <a:ea typeface="+mn-lt"/>
              <a:cs typeface="+mn-lt"/>
            </a:endParaRPr>
          </a:p>
          <a:p>
            <a:r>
              <a:rPr lang="en-GB" sz="1400" b="1" dirty="0">
                <a:latin typeface="Alte Haas Grotesk"/>
                <a:cs typeface="Arial"/>
              </a:rPr>
              <a:t>GM-wide leadership and talent programmes for adult social care</a:t>
            </a:r>
            <a:endParaRPr lang="en-GB" sz="1400" dirty="0">
              <a:latin typeface="Alte Haas Grotesk"/>
              <a:cs typeface="Arial"/>
            </a:endParaRPr>
          </a:p>
          <a:p>
            <a:pPr marL="285750" indent="-285750">
              <a:buFont typeface="Arial"/>
              <a:buChar char="•"/>
            </a:pPr>
            <a:r>
              <a:rPr lang="en-GB" sz="1400" dirty="0">
                <a:latin typeface="Alte Haas Grotesk"/>
                <a:cs typeface="Arial"/>
              </a:rPr>
              <a:t>Including a Teaching Care Homes model with accompanying development programme and a Registered Manager leadership development programme. </a:t>
            </a:r>
            <a:r>
              <a:rPr lang="en-GB" sz="1400" dirty="0">
                <a:latin typeface="Alte Haas Grotesk"/>
                <a:ea typeface="+mn-lt"/>
                <a:cs typeface="+mn-lt"/>
              </a:rPr>
              <a:t>Support localities to consider a registered managers programme as part of their locality adult social care market shaping activity, sharing the learning from the pilot in 2019/20.</a:t>
            </a:r>
          </a:p>
          <a:p>
            <a:pPr marL="285750" indent="-285750">
              <a:buFont typeface="Arial"/>
              <a:buChar char="•"/>
            </a:pPr>
            <a:r>
              <a:rPr lang="en-GB" sz="1400" dirty="0">
                <a:latin typeface="Alte Haas Grotesk"/>
                <a:ea typeface="+mn-lt"/>
                <a:cs typeface="+mn-lt"/>
              </a:rPr>
              <a:t>Develop a revised leadership programme specification for adult social care, incorporating person centred care and support planning and strengths-based ways of working, evaluation from the Teaching Care Homes programme and learning from the adult social care response to COVID-19</a:t>
            </a:r>
          </a:p>
          <a:p>
            <a:pPr marL="285750" indent="-285750">
              <a:buFont typeface="Arial"/>
              <a:buChar char="•"/>
            </a:pPr>
            <a:endParaRPr lang="en-GB" sz="1200" dirty="0">
              <a:cs typeface="Arial"/>
            </a:endParaRPr>
          </a:p>
          <a:p>
            <a:endParaRPr lang="en-GB" sz="1200" dirty="0">
              <a:cs typeface="Arial"/>
            </a:endParaRPr>
          </a:p>
        </p:txBody>
      </p:sp>
      <p:sp>
        <p:nvSpPr>
          <p:cNvPr id="13" name="Text Placeholder 2">
            <a:extLst>
              <a:ext uri="{FF2B5EF4-FFF2-40B4-BE49-F238E27FC236}">
                <a16:creationId xmlns:a16="http://schemas.microsoft.com/office/drawing/2014/main" id="{CA399892-8DD6-4446-BDC7-4B5F18EA6027}"/>
              </a:ext>
            </a:extLst>
          </p:cNvPr>
          <p:cNvSpPr txBox="1">
            <a:spLocks/>
          </p:cNvSpPr>
          <p:nvPr/>
        </p:nvSpPr>
        <p:spPr>
          <a:xfrm>
            <a:off x="283550" y="240694"/>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23352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440" y="831410"/>
            <a:ext cx="6209192" cy="586227"/>
          </a:xfrm>
        </p:spPr>
        <p:txBody>
          <a:bodyPr/>
          <a:lstStyle/>
          <a:p>
            <a:r>
              <a:rPr lang="en-US"/>
              <a:t>Executive </a:t>
            </a:r>
            <a:r>
              <a:rPr lang="en-US" dirty="0"/>
              <a:t>summary</a:t>
            </a:r>
          </a:p>
        </p:txBody>
      </p:sp>
      <p:sp>
        <p:nvSpPr>
          <p:cNvPr id="6" name="Text Placeholder 5"/>
          <p:cNvSpPr>
            <a:spLocks noGrp="1"/>
          </p:cNvSpPr>
          <p:nvPr>
            <p:ph type="body" sz="quarter" idx="14"/>
          </p:nvPr>
        </p:nvSpPr>
        <p:spPr>
          <a:xfrm>
            <a:off x="212440" y="1417637"/>
            <a:ext cx="8719120" cy="1198794"/>
          </a:xfrm>
        </p:spPr>
        <p:txBody>
          <a:bodyPr vert="horz" lIns="91440" tIns="45720" rIns="91440" bIns="45720" rtlCol="0" anchor="t">
            <a:noAutofit/>
          </a:bodyPr>
          <a:lstStyle/>
          <a:p>
            <a:pPr>
              <a:spcAft>
                <a:spcPts val="700"/>
              </a:spcAft>
            </a:pPr>
            <a:r>
              <a:rPr lang="en-GB" sz="1300" dirty="0"/>
              <a:t>Our People Plan For Greater Manchester outlines the Workforce Collaborative’s strategy and ambition for workforce transformation as a health and care system over the next 18 months, 2020 - 2022. It builds on the strong foundations and the lessons learned through delivery of the Greater Manchester Health and Care Workforce Strategy, which developed in 2017. </a:t>
            </a:r>
          </a:p>
          <a:p>
            <a:pPr>
              <a:spcAft>
                <a:spcPts val="700"/>
              </a:spcAft>
            </a:pPr>
            <a:r>
              <a:rPr lang="en-GB" sz="1300" dirty="0"/>
              <a:t>This plan was initially developed to support our system response to the NHS People Plan for 2020/21. However what began to emerge from this process was the need for a full refresh of our Workforce Strategy to reflect the new landscape in Greater Manchester; to support our COVID recovery and beyond. Therefore this plan goes much further than a system response; outlining our broader ambitions for recovery and transformation across health and care. </a:t>
            </a:r>
          </a:p>
          <a:p>
            <a:pPr>
              <a:spcAft>
                <a:spcPts val="700"/>
              </a:spcAft>
            </a:pPr>
            <a:r>
              <a:rPr lang="en-GB" sz="1300" dirty="0"/>
              <a:t>This plan outlines what the Workforce Collaborative aims to achieve as a health and care system. Some activities will be delivered at system level, with support from the Greater Manchester workforce team, while others will be picked up through other GM programmes such as primary care or adult social care, networks including our NHS and local authority HRDs or at individual organisation level. Overall delivery will be dependent on support and engagement from all members of the Workforce Collaborative. A detailed implementation plan for the next six months will be developed to provide further detail. </a:t>
            </a:r>
          </a:p>
          <a:p>
            <a:pPr>
              <a:spcAft>
                <a:spcPts val="700"/>
              </a:spcAft>
            </a:pPr>
            <a:r>
              <a:rPr lang="en-GB" sz="1300" dirty="0"/>
              <a:t>This plan has collaboration at its core and continues to be a working document as we engage with stakeholders across the system to ensure alignment with organisation, locality and regional priorities. Our ambition is that our plan will reflect what the system needs and will work in tandem with activity taking place at locality and organisation level – supporting our established subsidiarity approach. Moreover, sharing best practice is a core function of the Workforce Collaborative and local case studies have been used throughout this plan to demonstrate progress to date and good work we want to build on. </a:t>
            </a:r>
          </a:p>
          <a:p>
            <a:pPr>
              <a:spcAft>
                <a:spcPts val="700"/>
              </a:spcAft>
            </a:pPr>
            <a:r>
              <a:rPr lang="en-GB" sz="1300" dirty="0"/>
              <a:t>A fundamental driver running throughout this plan is to look at the system as a whole. Our People Plan is for every member of our broad and diverse health and care workforce, paid and unpaid. Moreover, where possible, we remain committed to supporting the Greater Manchester model for public service. </a:t>
            </a:r>
          </a:p>
          <a:p>
            <a:pPr>
              <a:spcAft>
                <a:spcPts val="700"/>
              </a:spcAft>
            </a:pPr>
            <a:r>
              <a:rPr lang="en-GB" sz="1300" dirty="0"/>
              <a:t>Key areas for focus highlighted in this plan include; new place-based approaches to workforce planning, utilisation of our health and care careers hub, supported by innovative education programmes to attract more people into the health and care sector and focused work in primary care and social care to develop new roles and existing talent. </a:t>
            </a:r>
          </a:p>
          <a:p>
            <a:pPr marL="285750" indent="-285750">
              <a:spcAft>
                <a:spcPts val="700"/>
              </a:spcAft>
              <a:buFont typeface="Arial" panose="020B0604020202020204" pitchFamily="34" charset="0"/>
              <a:buChar char="•"/>
            </a:pPr>
            <a:endParaRPr lang="en-GB" sz="1400" dirty="0">
              <a:solidFill>
                <a:srgbClr val="FF0000"/>
              </a:solidFill>
            </a:endParaRPr>
          </a:p>
        </p:txBody>
      </p:sp>
      <p:sp>
        <p:nvSpPr>
          <p:cNvPr id="3" name="Text Placeholder 2">
            <a:extLst>
              <a:ext uri="{FF2B5EF4-FFF2-40B4-BE49-F238E27FC236}">
                <a16:creationId xmlns:a16="http://schemas.microsoft.com/office/drawing/2014/main" id="{C8091EB4-BF90-432D-956D-53761A00E9E4}"/>
              </a:ext>
            </a:extLst>
          </p:cNvPr>
          <p:cNvSpPr>
            <a:spLocks noGrp="1"/>
          </p:cNvSpPr>
          <p:nvPr>
            <p:ph type="body" sz="quarter" idx="19"/>
          </p:nvPr>
        </p:nvSpPr>
        <p:spPr>
          <a:xfrm>
            <a:off x="356694" y="260729"/>
            <a:ext cx="1553580" cy="383204"/>
          </a:xfrm>
        </p:spPr>
        <p:txBody>
          <a:bodyPr vert="horz" lIns="91440" tIns="45720" rIns="91440" bIns="45720" rtlCol="0" anchor="t">
            <a:noAutofit/>
          </a:bodyPr>
          <a:lstStyle/>
          <a:p>
            <a:r>
              <a:rPr lang="en-GB" dirty="0"/>
              <a:t>Our People Plan for </a:t>
            </a:r>
          </a:p>
          <a:p>
            <a:r>
              <a:rPr lang="en-GB" dirty="0"/>
              <a:t>Greater Manchester</a:t>
            </a:r>
          </a:p>
        </p:txBody>
      </p:sp>
      <p:sp>
        <p:nvSpPr>
          <p:cNvPr id="5" name="Text Placeholder 4">
            <a:extLst>
              <a:ext uri="{FF2B5EF4-FFF2-40B4-BE49-F238E27FC236}">
                <a16:creationId xmlns:a16="http://schemas.microsoft.com/office/drawing/2014/main" id="{05605F13-CC6C-47A2-85D8-19EBD9A63D1D}"/>
              </a:ext>
            </a:extLst>
          </p:cNvPr>
          <p:cNvSpPr>
            <a:spLocks noGrp="1"/>
          </p:cNvSpPr>
          <p:nvPr>
            <p:ph type="body" sz="quarter" idx="17"/>
          </p:nvPr>
        </p:nvSpPr>
        <p:spPr>
          <a:xfrm>
            <a:off x="5887582" y="390418"/>
            <a:ext cx="2860475" cy="142022"/>
          </a:xfrm>
        </p:spPr>
        <p:txBody>
          <a:bodyPr vert="horz" lIns="91440" tIns="45720" rIns="91440" bIns="45720" rtlCol="0" anchor="t">
            <a:noAutofit/>
          </a:bodyPr>
          <a:lstStyle/>
          <a:p>
            <a:r>
              <a:rPr lang="en-GB" dirty="0"/>
              <a:t>Executive summary</a:t>
            </a:r>
          </a:p>
        </p:txBody>
      </p:sp>
    </p:spTree>
    <p:extLst>
      <p:ext uri="{BB962C8B-B14F-4D97-AF65-F5344CB8AC3E}">
        <p14:creationId xmlns:p14="http://schemas.microsoft.com/office/powerpoint/2010/main" val="183753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action plan</a:t>
            </a:r>
            <a:endParaRPr lang="en-US"/>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dirty="0"/>
          </a:p>
          <a:p>
            <a:pPr marL="285750" lvl="0" indent="-285750">
              <a:spcAft>
                <a:spcPts val="1200"/>
              </a:spcAft>
              <a:buFont typeface="Arial" panose="020B0604020202020204" pitchFamily="34" charset="0"/>
              <a:buChar char="•"/>
            </a:pPr>
            <a:endParaRPr lang="en-GB" sz="1800" dirty="0"/>
          </a:p>
          <a:p>
            <a:pPr marL="285750" lvl="0" indent="-285750">
              <a:spcAft>
                <a:spcPts val="1200"/>
              </a:spcAft>
              <a:buFont typeface="Arial" panose="020B0604020202020204" pitchFamily="34" charset="0"/>
              <a:buChar char="•"/>
            </a:pPr>
            <a:endParaRPr lang="en-US" sz="1800" b="1" dirty="0"/>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318415" y="948030"/>
            <a:ext cx="8503351" cy="349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a:t>case studies </a:t>
            </a:r>
            <a:endParaRPr lang="en-US"/>
          </a:p>
        </p:txBody>
      </p:sp>
      <p:sp>
        <p:nvSpPr>
          <p:cNvPr id="11" name="Rectangle 10">
            <a:extLst>
              <a:ext uri="{FF2B5EF4-FFF2-40B4-BE49-F238E27FC236}">
                <a16:creationId xmlns:a16="http://schemas.microsoft.com/office/drawing/2014/main" id="{260914B0-E2D0-435C-848D-D9A8B198CA7E}"/>
              </a:ext>
            </a:extLst>
          </p:cNvPr>
          <p:cNvSpPr/>
          <p:nvPr/>
        </p:nvSpPr>
        <p:spPr>
          <a:xfrm>
            <a:off x="395943" y="1296259"/>
            <a:ext cx="8153697" cy="646331"/>
          </a:xfrm>
          <a:prstGeom prst="rect">
            <a:avLst/>
          </a:prstGeom>
        </p:spPr>
        <p:txBody>
          <a:bodyPr wrap="square">
            <a:spAutoFit/>
          </a:bodyPr>
          <a:lstStyle/>
          <a:p>
            <a:endParaRPr lang="en-GB"/>
          </a:p>
          <a:p>
            <a:endParaRPr lang="en-GB"/>
          </a:p>
        </p:txBody>
      </p:sp>
      <p:sp>
        <p:nvSpPr>
          <p:cNvPr id="2" name="Rectangle 1">
            <a:extLst>
              <a:ext uri="{FF2B5EF4-FFF2-40B4-BE49-F238E27FC236}">
                <a16:creationId xmlns:a16="http://schemas.microsoft.com/office/drawing/2014/main" id="{C75765A7-B867-4855-A7C5-81B1990820FD}"/>
              </a:ext>
            </a:extLst>
          </p:cNvPr>
          <p:cNvSpPr/>
          <p:nvPr/>
        </p:nvSpPr>
        <p:spPr>
          <a:xfrm>
            <a:off x="388680" y="1834367"/>
            <a:ext cx="8358703" cy="1015663"/>
          </a:xfrm>
          <a:prstGeom prst="rect">
            <a:avLst/>
          </a:prstGeom>
        </p:spPr>
        <p:txBody>
          <a:bodyPr wrap="square" lIns="91440" tIns="45720" rIns="91440" bIns="45720" anchor="t">
            <a:spAutoFit/>
          </a:bodyPr>
          <a:lstStyle/>
          <a:p>
            <a:r>
              <a:rPr lang="en-GB" sz="1400" dirty="0">
                <a:latin typeface="Alte Haas Grotesk"/>
                <a:cs typeface="Arial"/>
              </a:rPr>
              <a:t>System – Workforce Race Equality public sector-wide approach</a:t>
            </a:r>
          </a:p>
          <a:p>
            <a:r>
              <a:rPr lang="en-GB" sz="1400" dirty="0">
                <a:latin typeface="Alte Haas Grotesk"/>
                <a:cs typeface="Arial"/>
              </a:rPr>
              <a:t>Locality/Sector – Registered Managers programme </a:t>
            </a:r>
          </a:p>
          <a:p>
            <a:r>
              <a:rPr lang="en-GB" sz="1400" dirty="0">
                <a:latin typeface="Alte Haas Grotesk"/>
                <a:cs typeface="Arial"/>
              </a:rPr>
              <a:t>Organisation  -</a:t>
            </a:r>
          </a:p>
          <a:p>
            <a:endParaRPr lang="en-GB" dirty="0">
              <a:cs typeface="Arial"/>
            </a:endParaRPr>
          </a:p>
        </p:txBody>
      </p:sp>
      <p:sp>
        <p:nvSpPr>
          <p:cNvPr id="7" name="Text Placeholder 2">
            <a:extLst>
              <a:ext uri="{FF2B5EF4-FFF2-40B4-BE49-F238E27FC236}">
                <a16:creationId xmlns:a16="http://schemas.microsoft.com/office/drawing/2014/main" id="{9E20DD29-240B-450D-9C79-CA5A3A0C6237}"/>
              </a:ext>
            </a:extLst>
          </p:cNvPr>
          <p:cNvSpPr txBox="1">
            <a:spLocks/>
          </p:cNvSpPr>
          <p:nvPr/>
        </p:nvSpPr>
        <p:spPr>
          <a:xfrm>
            <a:off x="242454" y="241322"/>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2653939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95742"/>
            <a:ext cx="2860475" cy="106218"/>
          </a:xfrm>
        </p:spPr>
        <p:txBody>
          <a:bodyPr vert="horz" lIns="91440" tIns="45720" rIns="91440" bIns="45720" rtlCol="0" anchor="t">
            <a:noAutofit/>
          </a:bodyPr>
          <a:lstStyle/>
          <a:p>
            <a:r>
              <a:rPr lang="en-US">
                <a:solidFill>
                  <a:srgbClr val="3F5664"/>
                </a:solidFill>
              </a:rPr>
              <a:t>our action plan</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244678" y="877802"/>
            <a:ext cx="8503351" cy="349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a:t>New ways of working and delivering care (1)</a:t>
            </a:r>
            <a:endParaRPr lang="en-US"/>
          </a:p>
        </p:txBody>
      </p:sp>
      <p:sp>
        <p:nvSpPr>
          <p:cNvPr id="10" name="TextBox 9">
            <a:extLst>
              <a:ext uri="{FF2B5EF4-FFF2-40B4-BE49-F238E27FC236}">
                <a16:creationId xmlns:a16="http://schemas.microsoft.com/office/drawing/2014/main" id="{7BD2BC86-07A8-41AF-8B6D-BE3B5396A48D}"/>
              </a:ext>
            </a:extLst>
          </p:cNvPr>
          <p:cNvSpPr txBox="1"/>
          <p:nvPr/>
        </p:nvSpPr>
        <p:spPr>
          <a:xfrm>
            <a:off x="361680" y="1540982"/>
            <a:ext cx="8296644"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latin typeface="Alte Haas Grotesk"/>
                <a:ea typeface="+mn-lt"/>
                <a:cs typeface="+mn-lt"/>
              </a:rPr>
              <a:t>Whole system approach: </a:t>
            </a:r>
            <a:endParaRPr lang="en-GB" sz="1400" dirty="0">
              <a:latin typeface="Alte Haas Grotesk"/>
              <a:ea typeface="+mn-lt"/>
              <a:cs typeface="+mn-lt"/>
            </a:endParaRPr>
          </a:p>
          <a:p>
            <a:pPr marL="285750" indent="-285750">
              <a:buFont typeface="Arial"/>
              <a:buChar char="•"/>
            </a:pPr>
            <a:r>
              <a:rPr lang="en-GB" sz="1400" dirty="0">
                <a:latin typeface="Alte Haas Grotesk"/>
                <a:ea typeface="+mn-lt"/>
                <a:cs typeface="+mn-lt"/>
              </a:rPr>
              <a:t>Facilitate cross-sector strategic planning and decision making with equity and respect, across NHS, social care and VCSE. Enabling the creation of structures and systems that support the Greater Manchester ambition. </a:t>
            </a:r>
            <a:endParaRPr lang="en-GB" dirty="0">
              <a:latin typeface="Alte Haas Grotesk"/>
              <a:ea typeface="+mn-lt"/>
              <a:cs typeface="+mn-lt"/>
            </a:endParaRPr>
          </a:p>
          <a:p>
            <a:pPr marL="285750" indent="-285750">
              <a:buFont typeface="Arial"/>
              <a:buChar char="•"/>
            </a:pPr>
            <a:r>
              <a:rPr lang="en-GB" sz="1400" dirty="0">
                <a:latin typeface="Alte Haas Grotesk"/>
                <a:ea typeface="+mn-lt"/>
                <a:cs typeface="+mn-lt"/>
              </a:rPr>
              <a:t>Collectively challenge current ways of working and investigate ways to genuinely configure service models to reflect all the diverse roles required in system service delivery. </a:t>
            </a:r>
            <a:endParaRPr lang="en-GB" dirty="0">
              <a:latin typeface="Alte Haas Grotesk"/>
              <a:ea typeface="+mn-lt"/>
              <a:cs typeface="+mn-lt"/>
            </a:endParaRPr>
          </a:p>
          <a:p>
            <a:endParaRPr lang="en-GB" sz="1400" dirty="0">
              <a:latin typeface="Alte Haas Grotesk"/>
              <a:cs typeface="Arial"/>
            </a:endParaRPr>
          </a:p>
          <a:p>
            <a:r>
              <a:rPr lang="en-GB" sz="1400" b="1" dirty="0">
                <a:latin typeface="Alte Haas Grotesk"/>
                <a:ea typeface="+mn-lt"/>
                <a:cs typeface="+mn-lt"/>
              </a:rPr>
              <a:t>Workforce planning </a:t>
            </a:r>
            <a:endParaRPr lang="en-GB" sz="1400" b="1" dirty="0">
              <a:latin typeface="Alte Haas Grotesk"/>
              <a:cs typeface="Arial"/>
            </a:endParaRPr>
          </a:p>
          <a:p>
            <a:pPr marL="171450" indent="-171450">
              <a:buFont typeface="Arial"/>
              <a:buChar char="•"/>
            </a:pPr>
            <a:r>
              <a:rPr lang="en-GB" sz="1400" dirty="0">
                <a:latin typeface="Alte Haas Grotesk"/>
                <a:ea typeface="+mn-lt"/>
                <a:cs typeface="+mn-lt"/>
              </a:rPr>
              <a:t>Build a place-based integrated workforce planning and development system, based on the needs and assets of the community, to support multi-disciplinary approaches to develop strategies to achieve patient aims and better outcomes.</a:t>
            </a:r>
          </a:p>
          <a:p>
            <a:pPr marL="171450" indent="-171450">
              <a:buFont typeface="Arial"/>
              <a:buChar char="•"/>
            </a:pPr>
            <a:r>
              <a:rPr lang="en-GB" sz="1400" dirty="0">
                <a:latin typeface="Alte Haas Grotesk"/>
                <a:ea typeface="+mn-lt"/>
                <a:cs typeface="+mn-lt"/>
              </a:rPr>
              <a:t>This will help establish local workforce requirements to support discussions to deliver</a:t>
            </a:r>
            <a:r>
              <a:rPr lang="en-GB" sz="1400" b="1" dirty="0">
                <a:latin typeface="Alte Haas Grotesk"/>
                <a:ea typeface="+mn-lt"/>
                <a:cs typeface="+mn-lt"/>
              </a:rPr>
              <a:t> </a:t>
            </a:r>
            <a:r>
              <a:rPr lang="en-GB" sz="1400" dirty="0">
                <a:latin typeface="Alte Haas Grotesk"/>
                <a:ea typeface="+mn-lt"/>
                <a:cs typeface="+mn-lt"/>
              </a:rPr>
              <a:t>workforce initiatives at locality level and help create better connections across health and care sectors to plan across localities </a:t>
            </a:r>
          </a:p>
          <a:p>
            <a:pPr marL="171450" indent="-171450">
              <a:buFont typeface="Arial"/>
              <a:buChar char="•"/>
            </a:pPr>
            <a:r>
              <a:rPr lang="en-GB" sz="1400" dirty="0">
                <a:latin typeface="Alte Haas Grotesk"/>
                <a:ea typeface="+mn-lt"/>
                <a:cs typeface="+mn-lt"/>
              </a:rPr>
              <a:t>Support GP practices to update more frequently and with greater accuracy their workforce data submissions to help identify gaps, plan and anticipate demand - to inform recruitment to new roles. </a:t>
            </a:r>
            <a:endParaRPr lang="en-GB" sz="1400" dirty="0">
              <a:solidFill>
                <a:srgbClr val="000000"/>
              </a:solidFill>
              <a:latin typeface="Alte Haas Grotesk"/>
              <a:cs typeface="Arial"/>
            </a:endParaRPr>
          </a:p>
          <a:p>
            <a:pPr marL="171450" indent="-171450">
              <a:buFont typeface="Arial"/>
              <a:buChar char="•"/>
            </a:pPr>
            <a:endParaRPr lang="en-GB" sz="1400" dirty="0">
              <a:latin typeface="Alte Haas Grotesk"/>
              <a:cs typeface="Arial"/>
            </a:endParaRPr>
          </a:p>
          <a:p>
            <a:r>
              <a:rPr lang="en-GB" sz="1400" b="1" dirty="0">
                <a:latin typeface="Alte Haas Grotesk"/>
                <a:cs typeface="Calibri"/>
              </a:rPr>
              <a:t>Expansion of the Virtual Workforce Information System (VWIS) across all ten localities </a:t>
            </a:r>
          </a:p>
          <a:p>
            <a:pPr marL="171450" indent="-171450">
              <a:buFont typeface="Arial"/>
              <a:buChar char="•"/>
            </a:pPr>
            <a:r>
              <a:rPr lang="en-GB" sz="1400" dirty="0">
                <a:latin typeface="Alte Haas Grotesk"/>
                <a:cs typeface="Arial"/>
              </a:rPr>
              <a:t>VWIS provides localities with an overview of the shape and composition of the workforce within Local Care Organisations and Integrated Care Organisations. It can support with cross-system workforce planning such as developing  Neighbourhood Teams, retirement forecasting and succession planning and identification of lower resilience areas where new or novel roles could be utilised</a:t>
            </a:r>
          </a:p>
          <a:p>
            <a:pPr marL="171450" indent="-171450">
              <a:buFont typeface="Arial"/>
              <a:buChar char="•"/>
            </a:pPr>
            <a:endParaRPr lang="en-GB" sz="1400" dirty="0">
              <a:latin typeface="Alte Haas Grotesk"/>
              <a:cs typeface="Arial"/>
            </a:endParaRPr>
          </a:p>
          <a:p>
            <a:endParaRPr lang="en-GB" dirty="0">
              <a:cs typeface="Arial"/>
            </a:endParaRPr>
          </a:p>
          <a:p>
            <a:endParaRPr lang="en-GB" sz="1200" dirty="0">
              <a:solidFill>
                <a:srgbClr val="00B050"/>
              </a:solidFill>
              <a:latin typeface="Alte Haas Grotesk"/>
              <a:cs typeface="Arial"/>
            </a:endParaRPr>
          </a:p>
          <a:p>
            <a:pPr marL="285750" indent="-285750">
              <a:buFont typeface="Arial"/>
              <a:buChar char="•"/>
            </a:pPr>
            <a:endParaRPr lang="en-GB" sz="1200" dirty="0">
              <a:solidFill>
                <a:srgbClr val="000000"/>
              </a:solidFill>
              <a:cs typeface="Arial"/>
            </a:endParaRPr>
          </a:p>
          <a:p>
            <a:endParaRPr lang="en-GB" sz="1200" dirty="0">
              <a:solidFill>
                <a:srgbClr val="000000"/>
              </a:solidFill>
              <a:latin typeface="Calibri"/>
              <a:cs typeface="Calibri"/>
            </a:endParaRPr>
          </a:p>
          <a:p>
            <a:endParaRPr lang="en-GB" sz="1200" dirty="0">
              <a:solidFill>
                <a:srgbClr val="FF0000"/>
              </a:solidFill>
              <a:cs typeface="Arial"/>
            </a:endParaRPr>
          </a:p>
        </p:txBody>
      </p:sp>
      <p:sp>
        <p:nvSpPr>
          <p:cNvPr id="5" name="Text Placeholder 2">
            <a:extLst>
              <a:ext uri="{FF2B5EF4-FFF2-40B4-BE49-F238E27FC236}">
                <a16:creationId xmlns:a16="http://schemas.microsoft.com/office/drawing/2014/main" id="{FB3215B6-BA77-459D-925E-0021CFDF2380}"/>
              </a:ext>
            </a:extLst>
          </p:cNvPr>
          <p:cNvSpPr txBox="1">
            <a:spLocks/>
          </p:cNvSpPr>
          <p:nvPr/>
        </p:nvSpPr>
        <p:spPr>
          <a:xfrm>
            <a:off x="244678" y="257249"/>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a:t>
            </a:r>
          </a:p>
          <a:p>
            <a:r>
              <a:rPr lang="en-GB" dirty="0"/>
              <a:t> Greater Manchester</a:t>
            </a:r>
          </a:p>
        </p:txBody>
      </p:sp>
    </p:spTree>
    <p:extLst>
      <p:ext uri="{BB962C8B-B14F-4D97-AF65-F5344CB8AC3E}">
        <p14:creationId xmlns:p14="http://schemas.microsoft.com/office/powerpoint/2010/main" val="410076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action plan</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453415" y="912030"/>
            <a:ext cx="8503351" cy="349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a:t>New ways of working and delivering care (2)</a:t>
            </a:r>
            <a:endParaRPr lang="en-US"/>
          </a:p>
        </p:txBody>
      </p:sp>
      <p:sp>
        <p:nvSpPr>
          <p:cNvPr id="11" name="Rectangle 10">
            <a:extLst>
              <a:ext uri="{FF2B5EF4-FFF2-40B4-BE49-F238E27FC236}">
                <a16:creationId xmlns:a16="http://schemas.microsoft.com/office/drawing/2014/main" id="{260914B0-E2D0-435C-848D-D9A8B198CA7E}"/>
              </a:ext>
            </a:extLst>
          </p:cNvPr>
          <p:cNvSpPr/>
          <p:nvPr/>
        </p:nvSpPr>
        <p:spPr>
          <a:xfrm>
            <a:off x="395943" y="1296259"/>
            <a:ext cx="8153697" cy="646331"/>
          </a:xfrm>
          <a:prstGeom prst="rect">
            <a:avLst/>
          </a:prstGeom>
        </p:spPr>
        <p:txBody>
          <a:bodyPr wrap="square">
            <a:spAutoFit/>
          </a:bodyPr>
          <a:lstStyle/>
          <a:p>
            <a:endParaRPr lang="en-GB"/>
          </a:p>
          <a:p>
            <a:endParaRPr lang="en-GB"/>
          </a:p>
        </p:txBody>
      </p:sp>
      <p:sp>
        <p:nvSpPr>
          <p:cNvPr id="5" name="Rectangle 4">
            <a:extLst>
              <a:ext uri="{FF2B5EF4-FFF2-40B4-BE49-F238E27FC236}">
                <a16:creationId xmlns:a16="http://schemas.microsoft.com/office/drawing/2014/main" id="{5FF28590-90F0-4E78-AFE0-B90C3C4E6455}"/>
              </a:ext>
            </a:extLst>
          </p:cNvPr>
          <p:cNvSpPr/>
          <p:nvPr/>
        </p:nvSpPr>
        <p:spPr>
          <a:xfrm>
            <a:off x="453415" y="1546129"/>
            <a:ext cx="8386377" cy="738664"/>
          </a:xfrm>
          <a:prstGeom prst="rect">
            <a:avLst/>
          </a:prstGeom>
        </p:spPr>
        <p:txBody>
          <a:bodyPr wrap="square" lIns="91440" tIns="45720" rIns="91440" bIns="45720" anchor="t">
            <a:spAutoFit/>
          </a:bodyPr>
          <a:lstStyle/>
          <a:p>
            <a:endParaRPr lang="en-GB" sz="1400" b="1">
              <a:cs typeface="Arial"/>
            </a:endParaRPr>
          </a:p>
          <a:p>
            <a:endParaRPr lang="en-GB" sz="1400">
              <a:latin typeface="Arial"/>
              <a:ea typeface="+mn-lt"/>
              <a:cs typeface="+mn-lt"/>
            </a:endParaRPr>
          </a:p>
          <a:p>
            <a:endParaRPr lang="en-GB" sz="1400" b="1">
              <a:cs typeface="Arial"/>
            </a:endParaRPr>
          </a:p>
        </p:txBody>
      </p:sp>
      <p:sp>
        <p:nvSpPr>
          <p:cNvPr id="7" name="Text Placeholder 2">
            <a:extLst>
              <a:ext uri="{FF2B5EF4-FFF2-40B4-BE49-F238E27FC236}">
                <a16:creationId xmlns:a16="http://schemas.microsoft.com/office/drawing/2014/main" id="{3DD7B997-847C-42B9-BC3A-B7CD6D85CF78}"/>
              </a:ext>
            </a:extLst>
          </p:cNvPr>
          <p:cNvSpPr txBox="1">
            <a:spLocks/>
          </p:cNvSpPr>
          <p:nvPr/>
        </p:nvSpPr>
        <p:spPr>
          <a:xfrm>
            <a:off x="242453" y="259058"/>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
        <p:nvSpPr>
          <p:cNvPr id="2" name="TextBox 1">
            <a:extLst>
              <a:ext uri="{FF2B5EF4-FFF2-40B4-BE49-F238E27FC236}">
                <a16:creationId xmlns:a16="http://schemas.microsoft.com/office/drawing/2014/main" id="{CFEF5B29-F2BC-497E-A3BC-ADF6B5C82519}"/>
              </a:ext>
            </a:extLst>
          </p:cNvPr>
          <p:cNvSpPr txBox="1"/>
          <p:nvPr/>
        </p:nvSpPr>
        <p:spPr>
          <a:xfrm>
            <a:off x="361680" y="1468722"/>
            <a:ext cx="8420640" cy="5478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latin typeface="Alte Haas Grotesk"/>
                <a:cs typeface="Segoe UI"/>
              </a:rPr>
              <a:t>Supporting rapid deployment of our people across localities </a:t>
            </a:r>
            <a:r>
              <a:rPr lang="en-US" sz="1400" dirty="0">
                <a:latin typeface="Alte Haas Grotesk"/>
                <a:cs typeface="Segoe UI"/>
              </a:rPr>
              <a:t>​</a:t>
            </a:r>
          </a:p>
          <a:p>
            <a:pPr marL="285750" indent="-285750">
              <a:buFont typeface="Arial"/>
              <a:buChar char="•"/>
            </a:pPr>
            <a:r>
              <a:rPr lang="en-GB" sz="1400" dirty="0">
                <a:latin typeface="Alte Haas Grotesk"/>
                <a:cs typeface="Arial"/>
              </a:rPr>
              <a:t>Continuous service commitment in place across a mix of public sector employers since 2018 to enable staff to move between employers more easily and retain their service-related benefits.</a:t>
            </a:r>
            <a:r>
              <a:rPr lang="en-US" sz="1400" dirty="0">
                <a:latin typeface="Alte Haas Grotesk"/>
                <a:cs typeface="Arial"/>
              </a:rPr>
              <a:t>​ This was developed in partnership with trade union colleagues and they continue to inform future working. </a:t>
            </a:r>
          </a:p>
          <a:p>
            <a:pPr marL="285750" indent="-285750">
              <a:buFont typeface="Arial"/>
              <a:buChar char="•"/>
            </a:pPr>
            <a:r>
              <a:rPr lang="en-GB" sz="1400" dirty="0">
                <a:latin typeface="Alte Haas Grotesk"/>
                <a:cs typeface="Arial"/>
              </a:rPr>
              <a:t>As part of developing more integrated working, look to consider further expansion of the continuous service model to develop more flexible working/employment models to facilitate transformation. </a:t>
            </a:r>
            <a:r>
              <a:rPr lang="en-US" sz="1400" dirty="0">
                <a:latin typeface="Alte Haas Grotesk"/>
                <a:cs typeface="Arial"/>
              </a:rPr>
              <a:t>​</a:t>
            </a:r>
          </a:p>
          <a:p>
            <a:pPr marL="285750" indent="-285750">
              <a:buFont typeface="Arial"/>
              <a:buChar char="•"/>
            </a:pPr>
            <a:r>
              <a:rPr lang="en-GB" sz="1400" dirty="0">
                <a:latin typeface="Alte Haas Grotesk"/>
                <a:cs typeface="Arial"/>
              </a:rPr>
              <a:t>Ongoing support for the Memorandum of Understanding between NHS organisations within GM to address anticipated staff shortage arising from COVID 19.  ​</a:t>
            </a:r>
            <a:endParaRPr lang="en-US" sz="1400" dirty="0">
              <a:latin typeface="Alte Haas Grotesk"/>
              <a:cs typeface="Arial"/>
            </a:endParaRPr>
          </a:p>
          <a:p>
            <a:r>
              <a:rPr lang="en-GB" sz="1400" dirty="0">
                <a:latin typeface="Alte Haas Grotesk"/>
                <a:cs typeface="Segoe UI"/>
              </a:rPr>
              <a:t>​</a:t>
            </a:r>
          </a:p>
          <a:p>
            <a:r>
              <a:rPr lang="en-GB" sz="1400" b="1" dirty="0">
                <a:latin typeface="Alte Haas Grotesk"/>
                <a:cs typeface="Segoe UI"/>
              </a:rPr>
              <a:t>International recruitment</a:t>
            </a:r>
          </a:p>
          <a:p>
            <a:pPr marL="285750" indent="-285750">
              <a:buFont typeface="Arial"/>
              <a:buChar char="•"/>
            </a:pPr>
            <a:r>
              <a:rPr lang="en-GB" sz="1400" dirty="0">
                <a:latin typeface="Alte Haas Grotesk"/>
                <a:cs typeface="Segoe UI"/>
              </a:rPr>
              <a:t>Review approach to international recruitment during pandemic and recovery period – with consideration of government restrictions and ethical recruitment approaches. W</a:t>
            </a:r>
            <a:r>
              <a:rPr lang="en-GB" sz="1400" dirty="0">
                <a:latin typeface="Alte Haas Grotesk"/>
              </a:rPr>
              <a:t>orking with the other two NW systems and NHSE/I and HEE to develop our strategy</a:t>
            </a:r>
          </a:p>
          <a:p>
            <a:pPr marL="285750" indent="-285750">
              <a:buFont typeface="Arial"/>
              <a:buChar char="•"/>
            </a:pPr>
            <a:r>
              <a:rPr lang="en-GB" sz="1400" dirty="0">
                <a:latin typeface="Alte Haas Grotesk"/>
                <a:cs typeface="Segoe UI"/>
              </a:rPr>
              <a:t>Explore opportunities to build on existing international recruitment initiatives, such as Earn, Learn and Return in WWL, to other professions and sectors to support the whole system</a:t>
            </a:r>
          </a:p>
          <a:p>
            <a:pPr marL="285750" indent="-285750">
              <a:buFont typeface="Arial"/>
              <a:buChar char="•"/>
            </a:pPr>
            <a:r>
              <a:rPr lang="en-GB" sz="1400" dirty="0">
                <a:latin typeface="Alte Haas Grotesk"/>
                <a:cs typeface="Segoe UI"/>
              </a:rPr>
              <a:t>Continue to support general practices by reimbursing application costs for Tier 2 immigration sponsorship following end of national funding – and  </a:t>
            </a:r>
            <a:r>
              <a:rPr lang="en-GB" sz="1400" dirty="0">
                <a:latin typeface="Alte Haas Grotesk"/>
              </a:rPr>
              <a:t>continue to encourage and support practices to obtain a licence</a:t>
            </a:r>
            <a:endParaRPr lang="en-GB" sz="1400" dirty="0">
              <a:latin typeface="Alte Haas Grotesk"/>
              <a:cs typeface="Segoe UI"/>
            </a:endParaRPr>
          </a:p>
          <a:p>
            <a:pPr marL="285750" indent="-285750">
              <a:buFont typeface="Arial"/>
              <a:buChar char="•"/>
            </a:pPr>
            <a:endParaRPr lang="en-GB" sz="1400" dirty="0">
              <a:latin typeface="Alte Haas Grotesk"/>
              <a:cs typeface="Arial"/>
            </a:endParaRPr>
          </a:p>
          <a:p>
            <a:r>
              <a:rPr lang="en-GB" sz="1400" b="1" dirty="0">
                <a:latin typeface="Alte Haas Grotesk"/>
                <a:ea typeface="+mn-lt"/>
                <a:cs typeface="+mn-lt"/>
              </a:rPr>
              <a:t>Integrated health and social care roles</a:t>
            </a:r>
            <a:endParaRPr lang="en-US" sz="1400" dirty="0">
              <a:latin typeface="Alte Haas Grotesk"/>
              <a:ea typeface="+mn-lt"/>
              <a:cs typeface="+mn-lt"/>
            </a:endParaRPr>
          </a:p>
          <a:p>
            <a:pPr marL="285750" indent="-285750">
              <a:buFont typeface="Arial"/>
              <a:buChar char="•"/>
            </a:pPr>
            <a:r>
              <a:rPr lang="en-GB" sz="1400" dirty="0">
                <a:latin typeface="Alte Haas Grotesk"/>
                <a:ea typeface="+mn-lt"/>
                <a:cs typeface="+mn-lt"/>
              </a:rPr>
              <a:t>Support localities to develop neighbourhood based integrated health and social care roles that offer enhanced person-centred support to service users, and better job satisfaction and career opportunities for the workforce</a:t>
            </a:r>
          </a:p>
          <a:p>
            <a:pPr marL="285750" indent="-285750">
              <a:buFont typeface="Arial,Sans-Serif"/>
              <a:buChar char="•"/>
            </a:pPr>
            <a:r>
              <a:rPr lang="en-GB" sz="1400" dirty="0">
                <a:latin typeface="Alte Haas Grotesk"/>
                <a:ea typeface="+mn-lt"/>
                <a:cs typeface="+mn-lt"/>
              </a:rPr>
              <a:t>Utilisation of the toolkit created to support roll out in other localities, which includes conditions for readiness, templates and guides for action planning and a step by step approach from development of an implementation team, to scaling up the initiative. </a:t>
            </a:r>
            <a:endParaRPr lang="en-GB" dirty="0">
              <a:latin typeface="Alte Haas Grotesk"/>
            </a:endParaRPr>
          </a:p>
        </p:txBody>
      </p:sp>
    </p:spTree>
    <p:extLst>
      <p:ext uri="{BB962C8B-B14F-4D97-AF65-F5344CB8AC3E}">
        <p14:creationId xmlns:p14="http://schemas.microsoft.com/office/powerpoint/2010/main" val="3458628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action plan</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vert="horz" lIns="91440" tIns="45720" rIns="91440" bIns="45720" rtlCol="0" anchor="t">
            <a:noAutofit/>
          </a:bodyPr>
          <a:lstStyle/>
          <a:p>
            <a:pPr lvl="0">
              <a:spcAft>
                <a:spcPts val="1200"/>
              </a:spcAft>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453415" y="912030"/>
            <a:ext cx="8503351" cy="349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a:t>New ways of working and delivering care (3)</a:t>
            </a:r>
            <a:endParaRPr lang="en-US"/>
          </a:p>
        </p:txBody>
      </p:sp>
      <p:sp>
        <p:nvSpPr>
          <p:cNvPr id="11" name="Rectangle 10">
            <a:extLst>
              <a:ext uri="{FF2B5EF4-FFF2-40B4-BE49-F238E27FC236}">
                <a16:creationId xmlns:a16="http://schemas.microsoft.com/office/drawing/2014/main" id="{260914B0-E2D0-435C-848D-D9A8B198CA7E}"/>
              </a:ext>
            </a:extLst>
          </p:cNvPr>
          <p:cNvSpPr/>
          <p:nvPr/>
        </p:nvSpPr>
        <p:spPr>
          <a:xfrm>
            <a:off x="395943" y="1296259"/>
            <a:ext cx="8153697" cy="646331"/>
          </a:xfrm>
          <a:prstGeom prst="rect">
            <a:avLst/>
          </a:prstGeom>
        </p:spPr>
        <p:txBody>
          <a:bodyPr wrap="square">
            <a:spAutoFit/>
          </a:bodyPr>
          <a:lstStyle/>
          <a:p>
            <a:endParaRPr lang="en-GB"/>
          </a:p>
          <a:p>
            <a:endParaRPr lang="en-GB"/>
          </a:p>
        </p:txBody>
      </p:sp>
      <p:sp>
        <p:nvSpPr>
          <p:cNvPr id="5" name="Rectangle 4">
            <a:extLst>
              <a:ext uri="{FF2B5EF4-FFF2-40B4-BE49-F238E27FC236}">
                <a16:creationId xmlns:a16="http://schemas.microsoft.com/office/drawing/2014/main" id="{5FF28590-90F0-4E78-AFE0-B90C3C4E6455}"/>
              </a:ext>
            </a:extLst>
          </p:cNvPr>
          <p:cNvSpPr/>
          <p:nvPr/>
        </p:nvSpPr>
        <p:spPr>
          <a:xfrm>
            <a:off x="453415" y="1546129"/>
            <a:ext cx="8386377" cy="5478423"/>
          </a:xfrm>
          <a:prstGeom prst="rect">
            <a:avLst/>
          </a:prstGeom>
        </p:spPr>
        <p:txBody>
          <a:bodyPr wrap="square" lIns="91440" tIns="45720" rIns="91440" bIns="45720" anchor="t">
            <a:spAutoFit/>
          </a:bodyPr>
          <a:lstStyle/>
          <a:p>
            <a:r>
              <a:rPr lang="en-GB" sz="1400" b="1" dirty="0">
                <a:latin typeface="Alte Haas Grotesk"/>
                <a:cs typeface="Arial"/>
              </a:rPr>
              <a:t>Person Centred and Community Approaches</a:t>
            </a:r>
            <a:r>
              <a:rPr lang="en-GB" sz="1400" dirty="0">
                <a:latin typeface="Alte Haas Grotesk"/>
                <a:cs typeface="Arial"/>
              </a:rPr>
              <a:t> </a:t>
            </a:r>
          </a:p>
          <a:p>
            <a:pPr marL="285750" indent="-285750">
              <a:buFont typeface="Arial"/>
              <a:buChar char="•"/>
            </a:pPr>
            <a:r>
              <a:rPr lang="en-GB" sz="1400" dirty="0">
                <a:latin typeface="Alte Haas Grotesk"/>
                <a:cs typeface="Arial"/>
              </a:rPr>
              <a:t>An established programme working across Greater Manchester to empower health and community focused developments, and support health and care colleagues to engage with communities better, including social prescribing, personalised care Power Shifting toolkit.  </a:t>
            </a:r>
            <a:endParaRPr lang="en-US" sz="1400" dirty="0">
              <a:latin typeface="Alte Haas Grotesk"/>
              <a:ea typeface="+mn-lt"/>
              <a:cs typeface="+mn-lt"/>
            </a:endParaRPr>
          </a:p>
          <a:p>
            <a:pPr marL="285750" indent="-285750">
              <a:buFont typeface="Arial"/>
              <a:buChar char="•"/>
            </a:pPr>
            <a:endParaRPr lang="en-GB" sz="1400" dirty="0">
              <a:latin typeface="Alte Haas Grotesk"/>
              <a:cs typeface="Arial"/>
            </a:endParaRPr>
          </a:p>
          <a:p>
            <a:r>
              <a:rPr lang="en-GB" sz="1400" b="1" dirty="0">
                <a:latin typeface="Alte Haas Grotesk"/>
                <a:ea typeface="+mn-lt"/>
                <a:cs typeface="+mn-lt"/>
              </a:rPr>
              <a:t>New roles development</a:t>
            </a:r>
            <a:endParaRPr lang="en-US"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Further expand the implementation of the Nursing Associate, Advanced Clinical Practitioner and Physician Associate programmes across GM Trusts, primary care and adult social care to support the expansion of the nursing workforce.</a:t>
            </a:r>
            <a:endParaRPr lang="en-US" sz="1400" dirty="0">
              <a:latin typeface="Alte Haas Grotesk"/>
              <a:ea typeface="+mn-lt"/>
              <a:cs typeface="+mn-lt"/>
            </a:endParaRPr>
          </a:p>
          <a:p>
            <a:pPr marL="285750" indent="-285750">
              <a:buFont typeface="Arial"/>
              <a:buChar char="•"/>
            </a:pPr>
            <a:endParaRPr lang="en-GB" sz="1400" b="1" dirty="0">
              <a:latin typeface="Alte Haas Grotesk"/>
              <a:ea typeface="+mn-lt"/>
              <a:cs typeface="+mn-lt"/>
            </a:endParaRPr>
          </a:p>
          <a:p>
            <a:r>
              <a:rPr lang="en-GB" sz="1400" b="1" dirty="0">
                <a:latin typeface="Alte Haas Grotesk"/>
                <a:ea typeface="+mn-lt"/>
                <a:cs typeface="+mn-lt"/>
              </a:rPr>
              <a:t>Shared investigator bank and medication bank across NHS Trusts: </a:t>
            </a:r>
            <a:endParaRPr lang="en-GB"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Review the potential of a shared bank of investigators to improve the efficiency of investigations and their quality.</a:t>
            </a:r>
            <a:endParaRPr lang="en-GB" dirty="0">
              <a:latin typeface="Alte Haas Grotesk"/>
            </a:endParaRPr>
          </a:p>
          <a:p>
            <a:endParaRPr lang="en-GB" sz="1400" b="1" dirty="0">
              <a:latin typeface="Alte Haas Grotesk"/>
            </a:endParaRPr>
          </a:p>
          <a:p>
            <a:r>
              <a:rPr lang="en-GB" sz="1400" b="1" dirty="0">
                <a:latin typeface="Alte Haas Grotesk"/>
              </a:rPr>
              <a:t>Adult Social Care and HEE’s Digital Literacy Project</a:t>
            </a:r>
            <a:endParaRPr lang="en-US" sz="1400" dirty="0">
              <a:latin typeface="Alte Haas Grotesk"/>
              <a:cs typeface="Arial"/>
            </a:endParaRPr>
          </a:p>
          <a:p>
            <a:pPr marL="285750" indent="-285750">
              <a:buFont typeface="Arial"/>
              <a:buChar char="•"/>
            </a:pPr>
            <a:r>
              <a:rPr lang="en-GB" sz="1400" dirty="0">
                <a:latin typeface="Alte Haas Grotesk"/>
              </a:rPr>
              <a:t>Support the HEE programme led by Health Innovation Manchester, which will expand a model of education sessions focused on the use of data across a patient / service user pathway.  </a:t>
            </a:r>
            <a:endParaRPr lang="en-US" sz="1400" dirty="0">
              <a:latin typeface="Alte Haas Grotesk"/>
              <a:cs typeface="Arial"/>
            </a:endParaRPr>
          </a:p>
          <a:p>
            <a:endParaRPr lang="en-GB" sz="1400" dirty="0">
              <a:latin typeface="Alte Haas Grotesk"/>
              <a:ea typeface="+mn-lt"/>
              <a:cs typeface="+mn-lt"/>
            </a:endParaRPr>
          </a:p>
          <a:p>
            <a:pPr>
              <a:buFont typeface="Arial"/>
            </a:pPr>
            <a:r>
              <a:rPr lang="en-GB" sz="1400" b="1" dirty="0">
                <a:latin typeface="Alte Haas Grotesk"/>
                <a:ea typeface="+mn-lt"/>
                <a:cs typeface="+mn-lt"/>
              </a:rPr>
              <a:t>VCSE sector</a:t>
            </a:r>
            <a:endParaRPr lang="en-GB" b="1" dirty="0">
              <a:latin typeface="Alte Haas Grotesk"/>
            </a:endParaRPr>
          </a:p>
          <a:p>
            <a:pPr marL="285750" indent="-285750">
              <a:buFont typeface="Arial"/>
              <a:buChar char="•"/>
            </a:pPr>
            <a:r>
              <a:rPr lang="en-GB" sz="1400" dirty="0">
                <a:latin typeface="Alte Haas Grotesk"/>
                <a:ea typeface="+mn-lt"/>
                <a:cs typeface="+mn-lt"/>
              </a:rPr>
              <a:t>Local VCSE Infrastructures to explore opportunities with local authority and health organisations to co-ordinate recruitment of different roles required to deliver services across the locality. This could include access to systems, shared advertising or joint interviewing with consideration given to full integrated recruitment for all paid and unpaid roles within a service. </a:t>
            </a:r>
          </a:p>
          <a:p>
            <a:endParaRPr lang="en-GB" sz="1400" dirty="0">
              <a:latin typeface="Arial"/>
              <a:ea typeface="+mn-lt"/>
              <a:cs typeface="+mn-lt"/>
            </a:endParaRPr>
          </a:p>
          <a:p>
            <a:endParaRPr lang="en-GB" sz="1400" b="1" dirty="0">
              <a:cs typeface="Arial"/>
            </a:endParaRPr>
          </a:p>
        </p:txBody>
      </p:sp>
      <p:sp>
        <p:nvSpPr>
          <p:cNvPr id="7" name="Text Placeholder 2">
            <a:extLst>
              <a:ext uri="{FF2B5EF4-FFF2-40B4-BE49-F238E27FC236}">
                <a16:creationId xmlns:a16="http://schemas.microsoft.com/office/drawing/2014/main" id="{3DD7B997-847C-42B9-BC3A-B7CD6D85CF78}"/>
              </a:ext>
            </a:extLst>
          </p:cNvPr>
          <p:cNvSpPr txBox="1">
            <a:spLocks/>
          </p:cNvSpPr>
          <p:nvPr/>
        </p:nvSpPr>
        <p:spPr>
          <a:xfrm>
            <a:off x="314372" y="243813"/>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1763111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action plan</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453415" y="912030"/>
            <a:ext cx="8503351" cy="349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a:t>New ways of working and delivering care (4)</a:t>
            </a:r>
            <a:endParaRPr lang="en-US"/>
          </a:p>
        </p:txBody>
      </p:sp>
      <p:sp>
        <p:nvSpPr>
          <p:cNvPr id="11" name="Rectangle 10">
            <a:extLst>
              <a:ext uri="{FF2B5EF4-FFF2-40B4-BE49-F238E27FC236}">
                <a16:creationId xmlns:a16="http://schemas.microsoft.com/office/drawing/2014/main" id="{260914B0-E2D0-435C-848D-D9A8B198CA7E}"/>
              </a:ext>
            </a:extLst>
          </p:cNvPr>
          <p:cNvSpPr/>
          <p:nvPr/>
        </p:nvSpPr>
        <p:spPr>
          <a:xfrm>
            <a:off x="395943" y="1296259"/>
            <a:ext cx="8153697" cy="646331"/>
          </a:xfrm>
          <a:prstGeom prst="rect">
            <a:avLst/>
          </a:prstGeom>
        </p:spPr>
        <p:txBody>
          <a:bodyPr wrap="square">
            <a:spAutoFit/>
          </a:bodyPr>
          <a:lstStyle/>
          <a:p>
            <a:endParaRPr lang="en-GB"/>
          </a:p>
          <a:p>
            <a:endParaRPr lang="en-GB"/>
          </a:p>
        </p:txBody>
      </p:sp>
      <p:sp>
        <p:nvSpPr>
          <p:cNvPr id="5" name="Rectangle 4">
            <a:extLst>
              <a:ext uri="{FF2B5EF4-FFF2-40B4-BE49-F238E27FC236}">
                <a16:creationId xmlns:a16="http://schemas.microsoft.com/office/drawing/2014/main" id="{5FF28590-90F0-4E78-AFE0-B90C3C4E6455}"/>
              </a:ext>
            </a:extLst>
          </p:cNvPr>
          <p:cNvSpPr/>
          <p:nvPr/>
        </p:nvSpPr>
        <p:spPr>
          <a:xfrm>
            <a:off x="453415" y="1261116"/>
            <a:ext cx="8386377" cy="3539430"/>
          </a:xfrm>
          <a:prstGeom prst="rect">
            <a:avLst/>
          </a:prstGeom>
        </p:spPr>
        <p:txBody>
          <a:bodyPr wrap="square" lIns="91440" tIns="45720" rIns="91440" bIns="45720" anchor="t">
            <a:spAutoFit/>
          </a:bodyPr>
          <a:lstStyle/>
          <a:p>
            <a:endParaRPr lang="en-GB" sz="1400" b="1" dirty="0">
              <a:latin typeface="Alte Haas Grotesk"/>
              <a:ea typeface="+mn-lt"/>
              <a:cs typeface="+mn-lt"/>
            </a:endParaRPr>
          </a:p>
          <a:p>
            <a:r>
              <a:rPr lang="en-GB" sz="1400" b="1" dirty="0">
                <a:latin typeface="Alte Haas Grotesk"/>
                <a:ea typeface="+mn-lt"/>
                <a:cs typeface="+mn-lt"/>
              </a:rPr>
              <a:t>Nursing and Midwifery:</a:t>
            </a:r>
            <a:endParaRPr lang="en-GB"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Implement the Guaranteed offer of Employment for all Nursing students who undertake their undergraduate nursing degree programme at one of our 4 GM HEIs </a:t>
            </a:r>
            <a:endParaRPr lang="en-GB" sz="1400" dirty="0">
              <a:latin typeface="Alte Haas Grotesk"/>
            </a:endParaRPr>
          </a:p>
          <a:p>
            <a:endParaRPr lang="en-GB" sz="1400" b="1" dirty="0">
              <a:latin typeface="Alte Haas Grotesk"/>
              <a:ea typeface="+mn-lt"/>
              <a:cs typeface="+mn-lt"/>
            </a:endParaRPr>
          </a:p>
          <a:p>
            <a:r>
              <a:rPr lang="en-GB" sz="1400" b="1" dirty="0">
                <a:latin typeface="Alte Haas Grotesk"/>
                <a:ea typeface="+mn-lt"/>
                <a:cs typeface="+mn-lt"/>
              </a:rPr>
              <a:t>AHPs:</a:t>
            </a:r>
            <a:endParaRPr lang="en-US"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Improve our understanding of and ability to effectively utilise AHP workforce intelligence, by supporting provider organisations to implement the ESR guidelines and cleanse their ESR systems. </a:t>
            </a:r>
            <a:endParaRPr lang="en-US"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Increase the use of AHP as first contact practitioners in primary care to support PCN delivery.</a:t>
            </a:r>
          </a:p>
          <a:p>
            <a:pPr marL="285750" indent="-285750">
              <a:buFont typeface="Arial,Sans-Serif"/>
              <a:buChar char="•"/>
            </a:pPr>
            <a:r>
              <a:rPr lang="en-GB" sz="1400" dirty="0">
                <a:latin typeface="Alte Haas Grotesk"/>
                <a:ea typeface="+mn-lt"/>
                <a:cs typeface="+mn-lt"/>
              </a:rPr>
              <a:t>Develop an AHP preceptorship programme to ensure the AHP’s are ‘general practice ready’</a:t>
            </a:r>
          </a:p>
          <a:p>
            <a:pPr marL="285750" indent="-285750">
              <a:buFont typeface="Arial,Sans-Serif"/>
              <a:buChar char="•"/>
            </a:pPr>
            <a:r>
              <a:rPr lang="en-GB" sz="1400" dirty="0">
                <a:latin typeface="Alte Haas Grotesk"/>
                <a:ea typeface="+mn-lt"/>
                <a:cs typeface="+mn-lt"/>
              </a:rPr>
              <a:t>Increase AHP representation and engagement at system level</a:t>
            </a:r>
            <a:endParaRPr lang="en-US" sz="1400" dirty="0">
              <a:latin typeface="Alte Haas Grotesk"/>
              <a:ea typeface="+mn-lt"/>
              <a:cs typeface="+mn-lt"/>
            </a:endParaRPr>
          </a:p>
          <a:p>
            <a:endParaRPr lang="en-GB" sz="1400" dirty="0">
              <a:latin typeface="Alte Haas Grotesk"/>
              <a:ea typeface="+mn-lt"/>
              <a:cs typeface="+mn-lt"/>
            </a:endParaRPr>
          </a:p>
          <a:p>
            <a:endParaRPr lang="en-GB" sz="1400" b="1" dirty="0">
              <a:latin typeface="Alte Haas Grotesk"/>
              <a:cs typeface="Arial"/>
            </a:endParaRPr>
          </a:p>
          <a:p>
            <a:endParaRPr lang="en-GB" sz="1400" dirty="0">
              <a:latin typeface="Alte Haas Grotesk"/>
              <a:cs typeface="Arial"/>
            </a:endParaRPr>
          </a:p>
          <a:p>
            <a:endParaRPr lang="en-GB" sz="1400" b="1" dirty="0">
              <a:latin typeface="Alte Haas Grotesk"/>
              <a:cs typeface="Arial"/>
            </a:endParaRPr>
          </a:p>
          <a:p>
            <a:endParaRPr lang="en-GB" sz="1400" dirty="0">
              <a:cs typeface="Arial"/>
            </a:endParaRPr>
          </a:p>
        </p:txBody>
      </p:sp>
      <p:sp>
        <p:nvSpPr>
          <p:cNvPr id="7" name="Text Placeholder 2">
            <a:extLst>
              <a:ext uri="{FF2B5EF4-FFF2-40B4-BE49-F238E27FC236}">
                <a16:creationId xmlns:a16="http://schemas.microsoft.com/office/drawing/2014/main" id="{74B4FAEC-74DC-4CE2-BAB8-E542E350FEFC}"/>
              </a:ext>
            </a:extLst>
          </p:cNvPr>
          <p:cNvSpPr txBox="1">
            <a:spLocks/>
          </p:cNvSpPr>
          <p:nvPr/>
        </p:nvSpPr>
        <p:spPr>
          <a:xfrm>
            <a:off x="263002" y="230249"/>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155053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action plan</a:t>
            </a:r>
            <a:endParaRPr lang="en-US"/>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dirty="0"/>
          </a:p>
          <a:p>
            <a:pPr marL="285750" lvl="0" indent="-285750">
              <a:spcAft>
                <a:spcPts val="1200"/>
              </a:spcAft>
              <a:buFont typeface="Arial" panose="020B0604020202020204" pitchFamily="34" charset="0"/>
              <a:buChar char="•"/>
            </a:pPr>
            <a:endParaRPr lang="en-GB" sz="1800" dirty="0"/>
          </a:p>
          <a:p>
            <a:pPr marL="285750" lvl="0" indent="-285750">
              <a:spcAft>
                <a:spcPts val="1200"/>
              </a:spcAft>
              <a:buFont typeface="Arial" panose="020B0604020202020204" pitchFamily="34" charset="0"/>
              <a:buChar char="•"/>
            </a:pPr>
            <a:endParaRPr lang="en-US" sz="1800" b="1" dirty="0"/>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318415" y="948030"/>
            <a:ext cx="8503351" cy="349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a:t>case studies </a:t>
            </a:r>
            <a:endParaRPr lang="en-US"/>
          </a:p>
        </p:txBody>
      </p:sp>
      <p:sp>
        <p:nvSpPr>
          <p:cNvPr id="11" name="Rectangle 10">
            <a:extLst>
              <a:ext uri="{FF2B5EF4-FFF2-40B4-BE49-F238E27FC236}">
                <a16:creationId xmlns:a16="http://schemas.microsoft.com/office/drawing/2014/main" id="{260914B0-E2D0-435C-848D-D9A8B198CA7E}"/>
              </a:ext>
            </a:extLst>
          </p:cNvPr>
          <p:cNvSpPr/>
          <p:nvPr/>
        </p:nvSpPr>
        <p:spPr>
          <a:xfrm>
            <a:off x="395943" y="1296259"/>
            <a:ext cx="8153697" cy="646331"/>
          </a:xfrm>
          <a:prstGeom prst="rect">
            <a:avLst/>
          </a:prstGeom>
        </p:spPr>
        <p:txBody>
          <a:bodyPr wrap="square">
            <a:spAutoFit/>
          </a:bodyPr>
          <a:lstStyle/>
          <a:p>
            <a:endParaRPr lang="en-GB"/>
          </a:p>
          <a:p>
            <a:endParaRPr lang="en-GB"/>
          </a:p>
        </p:txBody>
      </p:sp>
      <p:sp>
        <p:nvSpPr>
          <p:cNvPr id="2" name="Rectangle 1">
            <a:extLst>
              <a:ext uri="{FF2B5EF4-FFF2-40B4-BE49-F238E27FC236}">
                <a16:creationId xmlns:a16="http://schemas.microsoft.com/office/drawing/2014/main" id="{C75765A7-B867-4855-A7C5-81B1990820FD}"/>
              </a:ext>
            </a:extLst>
          </p:cNvPr>
          <p:cNvSpPr/>
          <p:nvPr/>
        </p:nvSpPr>
        <p:spPr>
          <a:xfrm>
            <a:off x="397680" y="1834367"/>
            <a:ext cx="8349703" cy="1661993"/>
          </a:xfrm>
          <a:prstGeom prst="rect">
            <a:avLst/>
          </a:prstGeom>
        </p:spPr>
        <p:txBody>
          <a:bodyPr wrap="square" lIns="91440" tIns="45720" rIns="91440" bIns="45720" anchor="t">
            <a:spAutoFit/>
          </a:bodyPr>
          <a:lstStyle/>
          <a:p>
            <a:r>
              <a:rPr lang="en-GB" sz="1400" dirty="0">
                <a:latin typeface="Alte Haas Grotesk"/>
                <a:cs typeface="Arial"/>
              </a:rPr>
              <a:t>System – Continuous service </a:t>
            </a:r>
          </a:p>
          <a:p>
            <a:r>
              <a:rPr lang="en-GB" sz="1400" dirty="0">
                <a:latin typeface="Alte Haas Grotesk"/>
                <a:cs typeface="Arial"/>
              </a:rPr>
              <a:t>Locality – Blended roles </a:t>
            </a:r>
            <a:endParaRPr lang="en-GB" dirty="0">
              <a:latin typeface="Alte Haas Grotesk"/>
              <a:cs typeface="Arial"/>
            </a:endParaRPr>
          </a:p>
          <a:p>
            <a:r>
              <a:rPr lang="en-GB" sz="1400" dirty="0">
                <a:latin typeface="Alte Haas Grotesk"/>
                <a:cs typeface="Arial"/>
              </a:rPr>
              <a:t>Locality - Oldham Cares' talent development programme working with the Kinds Fund</a:t>
            </a:r>
            <a:endParaRPr lang="en-GB" dirty="0">
              <a:latin typeface="Alte Haas Grotesk"/>
              <a:cs typeface="Arial"/>
            </a:endParaRPr>
          </a:p>
          <a:p>
            <a:endParaRPr lang="en-GB" sz="1400" dirty="0">
              <a:latin typeface="Alte Haas Grotesk"/>
              <a:cs typeface="Arial"/>
            </a:endParaRPr>
          </a:p>
          <a:p>
            <a:endParaRPr lang="en-GB" sz="1400" dirty="0">
              <a:cs typeface="Arial"/>
            </a:endParaRPr>
          </a:p>
          <a:p>
            <a:pPr marL="285750" indent="-285750">
              <a:buFont typeface="Arial,Sans-Serif"/>
              <a:buChar char="•"/>
            </a:pPr>
            <a:endParaRPr lang="en" sz="1400" dirty="0">
              <a:cs typeface="Arial"/>
            </a:endParaRPr>
          </a:p>
          <a:p>
            <a:endParaRPr lang="en-GB" dirty="0">
              <a:cs typeface="Arial"/>
            </a:endParaRPr>
          </a:p>
        </p:txBody>
      </p:sp>
      <p:sp>
        <p:nvSpPr>
          <p:cNvPr id="7" name="Text Placeholder 2">
            <a:extLst>
              <a:ext uri="{FF2B5EF4-FFF2-40B4-BE49-F238E27FC236}">
                <a16:creationId xmlns:a16="http://schemas.microsoft.com/office/drawing/2014/main" id="{9E20DD29-240B-450D-9C79-CA5A3A0C6237}"/>
              </a:ext>
            </a:extLst>
          </p:cNvPr>
          <p:cNvSpPr txBox="1">
            <a:spLocks/>
          </p:cNvSpPr>
          <p:nvPr/>
        </p:nvSpPr>
        <p:spPr>
          <a:xfrm>
            <a:off x="324645" y="255816"/>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1300937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action plan</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316678" y="948227"/>
            <a:ext cx="8503351" cy="349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US"/>
              <a:t>Growing and Training The Workforce (1)</a:t>
            </a:r>
          </a:p>
        </p:txBody>
      </p:sp>
      <p:sp>
        <p:nvSpPr>
          <p:cNvPr id="5" name="TextBox 4">
            <a:extLst>
              <a:ext uri="{FF2B5EF4-FFF2-40B4-BE49-F238E27FC236}">
                <a16:creationId xmlns:a16="http://schemas.microsoft.com/office/drawing/2014/main" id="{AA0F1CC4-AF23-4C7C-A717-9AFD9C130418}"/>
              </a:ext>
            </a:extLst>
          </p:cNvPr>
          <p:cNvSpPr txBox="1"/>
          <p:nvPr/>
        </p:nvSpPr>
        <p:spPr>
          <a:xfrm>
            <a:off x="361680" y="1606520"/>
            <a:ext cx="8314199"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latin typeface="Alte Haas Grotesk"/>
                <a:ea typeface="+mn-lt"/>
                <a:cs typeface="+mn-lt"/>
              </a:rPr>
              <a:t>Utilise the new Greater Manchester Health and Care Careers Hub to grow our workforce</a:t>
            </a:r>
            <a:endParaRPr lang="en-US" sz="1400" dirty="0">
              <a:latin typeface="Alte Haas Grotesk"/>
              <a:ea typeface="+mn-lt"/>
              <a:cs typeface="+mn-lt"/>
            </a:endParaRPr>
          </a:p>
          <a:p>
            <a:pPr marL="285750" indent="-285750">
              <a:buFont typeface="Arial"/>
              <a:buChar char="•"/>
            </a:pPr>
            <a:r>
              <a:rPr lang="en-GB" sz="1400" dirty="0">
                <a:latin typeface="Alte Haas Grotesk"/>
                <a:ea typeface="+mn-lt"/>
                <a:cs typeface="+mn-lt"/>
              </a:rPr>
              <a:t>Actively work alongside schools, colleges, universities and local communities to attract a more diverse range of people into health and care careers via the Careers Hub programme</a:t>
            </a:r>
            <a:r>
              <a:rPr lang="en-GB" sz="1400" dirty="0">
                <a:solidFill>
                  <a:srgbClr val="FF0000"/>
                </a:solidFill>
                <a:latin typeface="Alte Haas Grotesk"/>
                <a:ea typeface="+mn-lt"/>
                <a:cs typeface="+mn-lt"/>
              </a:rPr>
              <a:t> </a:t>
            </a:r>
            <a:r>
              <a:rPr lang="en-GB" sz="1400" dirty="0">
                <a:latin typeface="Alte Haas Grotesk"/>
                <a:ea typeface="+mn-lt"/>
                <a:cs typeface="+mn-lt"/>
              </a:rPr>
              <a:t>(including volunteering, apprenticeships and direct-entry clinical roles) as well as supporting recruitment into non-clinical roles.</a:t>
            </a:r>
            <a:r>
              <a:rPr lang="en-GB" sz="1400" dirty="0">
                <a:solidFill>
                  <a:srgbClr val="000000"/>
                </a:solidFill>
                <a:latin typeface="Alte Haas Grotesk"/>
                <a:ea typeface="+mn-lt"/>
                <a:cs typeface="+mn-lt"/>
              </a:rPr>
              <a:t> The aim is to support outreach activities to promote careers in health and social care. Key actions to include:</a:t>
            </a:r>
            <a:endParaRPr lang="en-GB"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Develop and launch an online offer within coming weeks including but not limited to; virtual insight days, online workshops and presentations. </a:t>
            </a:r>
            <a:endParaRPr lang="en-US"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Further expansion of the employability programme within health and social care. </a:t>
            </a:r>
            <a:endParaRPr lang="en-US"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Further expansion of the Step into Care pre-employment programme. </a:t>
            </a:r>
          </a:p>
          <a:p>
            <a:pPr marL="285750" indent="-285750">
              <a:buFont typeface="Arial,Sans-Serif"/>
              <a:buChar char="•"/>
            </a:pPr>
            <a:r>
              <a:rPr lang="en-GB" sz="1400" dirty="0">
                <a:latin typeface="Alte Haas Grotesk"/>
                <a:ea typeface="+mn-lt"/>
                <a:cs typeface="+mn-lt"/>
              </a:rPr>
              <a:t>Develop targeted communications to attract a more diverse range of people into health and care careers. </a:t>
            </a:r>
            <a:endParaRPr lang="en-GB" sz="1400" dirty="0">
              <a:latin typeface="Alte Haas Grotesk"/>
            </a:endParaRPr>
          </a:p>
          <a:p>
            <a:pPr marL="285750" indent="-285750">
              <a:buFont typeface="Arial,Sans-Serif"/>
              <a:buChar char="•"/>
            </a:pPr>
            <a:r>
              <a:rPr lang="en-GB" sz="1400" dirty="0">
                <a:solidFill>
                  <a:srgbClr val="000000"/>
                </a:solidFill>
                <a:latin typeface="Alte Haas Grotesk"/>
                <a:ea typeface="+mn-lt"/>
                <a:cs typeface="+mn-lt"/>
              </a:rPr>
              <a:t>Further strengthen relationship and workplans with the Greater Manchester Apprenticeship programme.</a:t>
            </a:r>
          </a:p>
          <a:p>
            <a:pPr marL="285750" indent="-285750">
              <a:buFont typeface="Arial,Sans-Serif"/>
              <a:buChar char="•"/>
            </a:pPr>
            <a:endParaRPr lang="en-GB" sz="1400" dirty="0">
              <a:solidFill>
                <a:srgbClr val="000000"/>
              </a:solidFill>
              <a:latin typeface="Alte Haas Grotesk"/>
              <a:ea typeface="+mn-lt"/>
              <a:cs typeface="+mn-lt"/>
            </a:endParaRPr>
          </a:p>
          <a:p>
            <a:r>
              <a:rPr lang="en-US" sz="1400" b="1" dirty="0">
                <a:latin typeface="Alte Haas Grotesk"/>
                <a:ea typeface="+mn-lt"/>
                <a:cs typeface="+mn-lt"/>
              </a:rPr>
              <a:t>Greater Manchester public sector apprentice approach</a:t>
            </a:r>
          </a:p>
          <a:p>
            <a:pPr marL="285750" indent="-285750">
              <a:buFont typeface="Arial" panose="020B0604020202020204" pitchFamily="34" charset="0"/>
              <a:buChar char="•"/>
            </a:pPr>
            <a:r>
              <a:rPr lang="en-GB" sz="1400" dirty="0">
                <a:latin typeface="Alte Haas Grotesk"/>
              </a:rPr>
              <a:t>Build on our public sector apprenticeship approach to meet our ambition of supporting all health and care organisations in the region to meet their apprenticeship levy target – and support levy transfers where appropriate. As part of this work we will support partnership working with smaller employers, including primary care.</a:t>
            </a:r>
          </a:p>
          <a:p>
            <a:pPr marL="285750" indent="-285750">
              <a:buFont typeface="Arial" panose="020B0604020202020204" pitchFamily="34" charset="0"/>
              <a:buChar char="•"/>
            </a:pPr>
            <a:r>
              <a:rPr lang="en-GB" sz="1400" dirty="0">
                <a:latin typeface="Alte Haas Grotesk"/>
              </a:rPr>
              <a:t>Work to ensure the sector retains its apprentices and promote apprenticeship provision for existing staff. </a:t>
            </a:r>
            <a:endParaRPr lang="en-US" sz="1400" dirty="0">
              <a:latin typeface="Alte Haas Grotesk"/>
              <a:ea typeface="+mn-lt"/>
              <a:cs typeface="+mn-lt"/>
            </a:endParaRPr>
          </a:p>
          <a:p>
            <a:pPr marL="285750" indent="-285750">
              <a:buFont typeface="Arial,Sans-Serif"/>
              <a:buChar char="•"/>
            </a:pPr>
            <a:endParaRPr lang="en-US" sz="1400" dirty="0">
              <a:latin typeface="Alte Haas Grotesk"/>
              <a:ea typeface="+mn-lt"/>
              <a:cs typeface="+mn-lt"/>
            </a:endParaRPr>
          </a:p>
          <a:p>
            <a:pPr marL="285750" indent="-285750">
              <a:buFont typeface="Arial,Sans-Serif"/>
              <a:buChar char="•"/>
            </a:pPr>
            <a:endParaRPr lang="en-GB" sz="1400" dirty="0">
              <a:solidFill>
                <a:srgbClr val="000000"/>
              </a:solidFill>
              <a:latin typeface="Alte Haas Grotesk"/>
              <a:ea typeface="+mn-lt"/>
              <a:cs typeface="+mn-lt"/>
            </a:endParaRPr>
          </a:p>
          <a:p>
            <a:pPr marL="285750" indent="-285750">
              <a:buFont typeface="Arial,Sans-Serif"/>
              <a:buChar char="•"/>
            </a:pPr>
            <a:endParaRPr lang="en-GB" sz="1400" dirty="0">
              <a:solidFill>
                <a:srgbClr val="000000"/>
              </a:solidFill>
              <a:latin typeface="Alte Haas Grotesk"/>
              <a:ea typeface="+mn-lt"/>
              <a:cs typeface="+mn-lt"/>
            </a:endParaRPr>
          </a:p>
          <a:p>
            <a:pPr marL="285750" indent="-285750">
              <a:buFont typeface="Arial,Sans-Serif"/>
              <a:buChar char="•"/>
            </a:pPr>
            <a:endParaRPr lang="en-GB" sz="1400" dirty="0">
              <a:solidFill>
                <a:srgbClr val="000000"/>
              </a:solidFill>
              <a:latin typeface="Alte Haas Grotesk"/>
              <a:ea typeface="+mn-lt"/>
              <a:cs typeface="+mn-lt"/>
            </a:endParaRPr>
          </a:p>
          <a:p>
            <a:endParaRPr lang="en-GB" sz="1400" b="1" dirty="0">
              <a:solidFill>
                <a:srgbClr val="000000"/>
              </a:solidFill>
              <a:latin typeface="Alte Haas Grotesk"/>
              <a:ea typeface="+mn-lt"/>
              <a:cs typeface="+mn-lt"/>
            </a:endParaRPr>
          </a:p>
          <a:p>
            <a:endParaRPr lang="en-GB" sz="1600" dirty="0">
              <a:solidFill>
                <a:srgbClr val="FF0000"/>
              </a:solidFill>
              <a:latin typeface="Alte Haas Grotesk"/>
              <a:cs typeface="Arial"/>
            </a:endParaRPr>
          </a:p>
          <a:p>
            <a:endParaRPr lang="en-GB" sz="1600" dirty="0">
              <a:solidFill>
                <a:srgbClr val="FF0000"/>
              </a:solidFill>
              <a:latin typeface="Alte Haas Grotesk"/>
              <a:cs typeface="Arial"/>
            </a:endParaRPr>
          </a:p>
          <a:p>
            <a:endParaRPr lang="en-GB" sz="1600" dirty="0">
              <a:solidFill>
                <a:srgbClr val="FF0000"/>
              </a:solidFill>
              <a:latin typeface="Alte Haas Grotesk"/>
              <a:cs typeface="Arial"/>
            </a:endParaRPr>
          </a:p>
          <a:p>
            <a:endParaRPr lang="en-GB" sz="1600" dirty="0">
              <a:solidFill>
                <a:srgbClr val="00B050"/>
              </a:solidFill>
              <a:latin typeface="Alte Haas Grotesk"/>
              <a:cs typeface="Arial"/>
            </a:endParaRPr>
          </a:p>
        </p:txBody>
      </p:sp>
      <p:sp>
        <p:nvSpPr>
          <p:cNvPr id="12" name="Text Placeholder 2">
            <a:extLst>
              <a:ext uri="{FF2B5EF4-FFF2-40B4-BE49-F238E27FC236}">
                <a16:creationId xmlns:a16="http://schemas.microsoft.com/office/drawing/2014/main" id="{D7E22A5D-AEA2-4875-8FAC-470922A5C40C}"/>
              </a:ext>
            </a:extLst>
          </p:cNvPr>
          <p:cNvSpPr txBox="1">
            <a:spLocks/>
          </p:cNvSpPr>
          <p:nvPr/>
        </p:nvSpPr>
        <p:spPr>
          <a:xfrm>
            <a:off x="345193" y="255816"/>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1621034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action plan</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183415" y="948030"/>
            <a:ext cx="8503351" cy="349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a:t>Growing and Training The workforce (2)  </a:t>
            </a:r>
            <a:endParaRPr lang="en-US"/>
          </a:p>
        </p:txBody>
      </p:sp>
      <p:sp>
        <p:nvSpPr>
          <p:cNvPr id="11" name="Rectangle 10">
            <a:extLst>
              <a:ext uri="{FF2B5EF4-FFF2-40B4-BE49-F238E27FC236}">
                <a16:creationId xmlns:a16="http://schemas.microsoft.com/office/drawing/2014/main" id="{260914B0-E2D0-435C-848D-D9A8B198CA7E}"/>
              </a:ext>
            </a:extLst>
          </p:cNvPr>
          <p:cNvSpPr/>
          <p:nvPr/>
        </p:nvSpPr>
        <p:spPr>
          <a:xfrm>
            <a:off x="395943" y="1296259"/>
            <a:ext cx="8153697" cy="646331"/>
          </a:xfrm>
          <a:prstGeom prst="rect">
            <a:avLst/>
          </a:prstGeom>
        </p:spPr>
        <p:txBody>
          <a:bodyPr wrap="square">
            <a:spAutoFit/>
          </a:bodyPr>
          <a:lstStyle/>
          <a:p>
            <a:endParaRPr lang="en-GB"/>
          </a:p>
          <a:p>
            <a:endParaRPr lang="en-GB"/>
          </a:p>
        </p:txBody>
      </p:sp>
      <p:sp>
        <p:nvSpPr>
          <p:cNvPr id="2" name="Rectangle 1">
            <a:extLst>
              <a:ext uri="{FF2B5EF4-FFF2-40B4-BE49-F238E27FC236}">
                <a16:creationId xmlns:a16="http://schemas.microsoft.com/office/drawing/2014/main" id="{C75765A7-B867-4855-A7C5-81B1990820FD}"/>
              </a:ext>
            </a:extLst>
          </p:cNvPr>
          <p:cNvSpPr/>
          <p:nvPr/>
        </p:nvSpPr>
        <p:spPr>
          <a:xfrm>
            <a:off x="361680" y="1420367"/>
            <a:ext cx="8503351" cy="7509748"/>
          </a:xfrm>
          <a:prstGeom prst="rect">
            <a:avLst/>
          </a:prstGeom>
        </p:spPr>
        <p:txBody>
          <a:bodyPr wrap="square" lIns="91440" tIns="45720" rIns="91440" bIns="45720" anchor="t">
            <a:spAutoFit/>
          </a:bodyPr>
          <a:lstStyle/>
          <a:p>
            <a:r>
              <a:rPr lang="en-GB" sz="1400" dirty="0">
                <a:solidFill>
                  <a:srgbClr val="000000"/>
                </a:solidFill>
                <a:latin typeface="Alte Haas Grotesk"/>
                <a:ea typeface="+mn-lt"/>
                <a:cs typeface="+mn-lt"/>
              </a:rPr>
              <a:t> </a:t>
            </a:r>
            <a:r>
              <a:rPr lang="en-GB" sz="1400" b="1" dirty="0">
                <a:latin typeface="Alte Haas Grotesk"/>
                <a:ea typeface="+mn-lt"/>
                <a:cs typeface="+mn-lt"/>
              </a:rPr>
              <a:t>Virtual learning platform</a:t>
            </a:r>
            <a:endParaRPr lang="en-US" sz="1400" dirty="0">
              <a:latin typeface="Alte Haas Grotesk"/>
              <a:ea typeface="+mn-lt"/>
              <a:cs typeface="+mn-lt"/>
            </a:endParaRPr>
          </a:p>
          <a:p>
            <a:pPr marL="285750" indent="-285750">
              <a:buFont typeface="Arial,Sans-Serif"/>
              <a:buChar char="•"/>
            </a:pPr>
            <a:r>
              <a:rPr lang="en-US" sz="1400" dirty="0">
                <a:latin typeface="Alte Haas Grotesk"/>
                <a:ea typeface="+mn-lt"/>
                <a:cs typeface="+mn-lt"/>
              </a:rPr>
              <a:t>Develop a digital environment with blended learning opportunities across all sectors to enhance the lifelong learning model. </a:t>
            </a:r>
            <a:endParaRPr lang="en-GB" sz="1400" dirty="0">
              <a:latin typeface="Alte Haas Grotesk"/>
              <a:ea typeface="+mn-lt"/>
              <a:cs typeface="+mn-lt"/>
            </a:endParaRPr>
          </a:p>
          <a:p>
            <a:pPr marL="285750" indent="-285750">
              <a:buFont typeface="Arial,Sans-Serif"/>
              <a:buChar char="•"/>
            </a:pPr>
            <a:r>
              <a:rPr lang="en" sz="1400" dirty="0">
                <a:latin typeface="Alte Haas Grotesk"/>
                <a:ea typeface="+mn-lt"/>
                <a:cs typeface="+mn-lt"/>
              </a:rPr>
              <a:t>The platform will map existing health and social care learning resources and IT infrastructure and develop an education framework to support localities to adopt a new model and deliver the learning requirements to achieve improved health outcomes for our communities.</a:t>
            </a:r>
            <a:r>
              <a:rPr lang="en-US" sz="1400" dirty="0">
                <a:latin typeface="Alte Haas Grotesk"/>
                <a:ea typeface="+mn-lt"/>
                <a:cs typeface="+mn-lt"/>
              </a:rPr>
              <a:t> </a:t>
            </a:r>
          </a:p>
          <a:p>
            <a:endParaRPr lang="en-GB" sz="1400" b="1" dirty="0">
              <a:latin typeface="Alte Haas Grotesk"/>
              <a:ea typeface="+mn-lt"/>
              <a:cs typeface="+mn-lt"/>
            </a:endParaRPr>
          </a:p>
          <a:p>
            <a:r>
              <a:rPr lang="en-GB" sz="1400" b="1" dirty="0">
                <a:latin typeface="Alte Haas Grotesk"/>
                <a:ea typeface="+mn-lt"/>
                <a:cs typeface="+mn-lt"/>
              </a:rPr>
              <a:t>Primary care</a:t>
            </a:r>
            <a:endParaRPr lang="en-US"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Launch the primary care careers platform to promote primary care in Greater Manchester as a great place to work. It will link with NHS jobs and give providers the opportunity to list vacancies directly.</a:t>
            </a:r>
            <a:endParaRPr lang="en-US"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Group Consultations; funding to support clinicians to upskill and training practice staff to deliver Group Consultations. This programme is being developed into a video offer with support from CCG’s.</a:t>
            </a:r>
            <a:endParaRPr lang="en-GB" sz="1400" dirty="0">
              <a:latin typeface="Alte Haas Grotesk"/>
              <a:cs typeface="Arial"/>
            </a:endParaRPr>
          </a:p>
          <a:p>
            <a:pPr marL="285750" indent="-285750">
              <a:buFont typeface="Arial,Sans-Serif"/>
              <a:buChar char="•"/>
            </a:pPr>
            <a:r>
              <a:rPr lang="en-GB" sz="1400" dirty="0">
                <a:latin typeface="Alte Haas Grotesk"/>
                <a:ea typeface="+mn-lt"/>
                <a:cs typeface="+mn-lt"/>
              </a:rPr>
              <a:t>Training Hubs: Increase the number and quality of placement and supervision available across GPs practices. Expand the offer across pharmacy and dentistry. </a:t>
            </a:r>
          </a:p>
          <a:p>
            <a:pPr marL="285750" indent="-285750">
              <a:buFont typeface="Arial,Sans-Serif"/>
              <a:buChar char="•"/>
            </a:pPr>
            <a:r>
              <a:rPr lang="en-GB" sz="1400" dirty="0">
                <a:latin typeface="Alte Haas Grotesk"/>
              </a:rPr>
              <a:t>Support nurses into General Practice through preceptorship to ensure they have the appropriate skills and competences to be general practice ready</a:t>
            </a:r>
            <a:endParaRPr lang="en-GB"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Development of a nursing pathway in primary care to support the supply of nurse associates as well as encouraging apprenticeships to grow our own.</a:t>
            </a:r>
          </a:p>
          <a:p>
            <a:pPr marL="285750" indent="-285750">
              <a:buFont typeface="Arial,Sans-Serif"/>
              <a:buChar char="•"/>
            </a:pPr>
            <a:endParaRPr lang="en-GB" sz="1400" dirty="0">
              <a:latin typeface="Alte Haas Grotesk"/>
              <a:ea typeface="+mn-lt"/>
              <a:cs typeface="+mn-lt"/>
            </a:endParaRPr>
          </a:p>
          <a:p>
            <a:r>
              <a:rPr lang="en-GB" sz="1400" b="1" dirty="0">
                <a:latin typeface="Alte Haas Grotesk"/>
                <a:ea typeface="+mn-lt"/>
                <a:cs typeface="+mn-lt"/>
              </a:rPr>
              <a:t>Social care</a:t>
            </a:r>
          </a:p>
          <a:p>
            <a:pPr marL="285750" indent="-285750">
              <a:buFont typeface="Arial"/>
              <a:buChar char="•"/>
            </a:pPr>
            <a:r>
              <a:rPr lang="en-GB" sz="1400" dirty="0">
                <a:latin typeface="Alte Haas Grotesk"/>
                <a:ea typeface="+mn-lt"/>
                <a:cs typeface="+mn-lt"/>
              </a:rPr>
              <a:t>Build the foundations for a Greater Manchester social care academy that offers a framework for support and training into hard to fill roles</a:t>
            </a:r>
          </a:p>
          <a:p>
            <a:pPr marL="285750" indent="-285750">
              <a:buFont typeface="Arial"/>
              <a:buChar char="•"/>
            </a:pPr>
            <a:r>
              <a:rPr lang="en-GB" sz="1400" dirty="0">
                <a:latin typeface="Alte Haas Grotesk"/>
                <a:ea typeface="+mn-lt"/>
                <a:cs typeface="+mn-lt"/>
              </a:rPr>
              <a:t>Develop digital resources to encourage and attract people into adult social care nursing careers, and work with care homes to maximise uptake of student placements including nursing and AHPs</a:t>
            </a:r>
            <a:endParaRPr lang="en-GB" dirty="0">
              <a:latin typeface="Alte Haas Grotesk"/>
              <a:ea typeface="+mn-lt"/>
              <a:cs typeface="+mn-lt"/>
            </a:endParaRPr>
          </a:p>
          <a:p>
            <a:endParaRPr lang="en-GB" sz="1400" dirty="0">
              <a:latin typeface="Alte Haas Grotesk"/>
              <a:ea typeface="+mn-lt"/>
              <a:cs typeface="+mn-lt"/>
            </a:endParaRPr>
          </a:p>
          <a:p>
            <a:endParaRPr lang="en-GB" sz="1400" b="1" dirty="0">
              <a:ea typeface="+mn-lt"/>
              <a:cs typeface="+mn-lt"/>
            </a:endParaRPr>
          </a:p>
          <a:p>
            <a:endParaRPr lang="en-GB" sz="1400" dirty="0">
              <a:cs typeface="Arial"/>
            </a:endParaRPr>
          </a:p>
          <a:p>
            <a:endParaRPr lang="en-GB" sz="1400" dirty="0">
              <a:cs typeface="Arial"/>
            </a:endParaRPr>
          </a:p>
          <a:p>
            <a:pPr marL="285750" indent="-285750">
              <a:buFont typeface="Arial"/>
              <a:buChar char="•"/>
            </a:pPr>
            <a:endParaRPr lang="en-GB" dirty="0">
              <a:cs typeface="Arial"/>
            </a:endParaRPr>
          </a:p>
          <a:p>
            <a:pPr marL="285750" indent="-285750">
              <a:buFont typeface="Arial"/>
              <a:buChar char="•"/>
            </a:pPr>
            <a:endParaRPr lang="en-GB" dirty="0">
              <a:solidFill>
                <a:srgbClr val="000000"/>
              </a:solidFill>
              <a:cs typeface="Arial"/>
            </a:endParaRPr>
          </a:p>
          <a:p>
            <a:endParaRPr lang="en-GB" dirty="0">
              <a:cs typeface="Arial"/>
            </a:endParaRPr>
          </a:p>
          <a:p>
            <a:endParaRPr lang="en-GB" dirty="0">
              <a:solidFill>
                <a:srgbClr val="000000"/>
              </a:solidFill>
              <a:cs typeface="Arial"/>
            </a:endParaRPr>
          </a:p>
          <a:p>
            <a:endParaRPr lang="en-GB" b="1" dirty="0">
              <a:solidFill>
                <a:srgbClr val="FF0000"/>
              </a:solidFill>
              <a:cs typeface="Arial"/>
            </a:endParaRPr>
          </a:p>
        </p:txBody>
      </p:sp>
      <p:sp>
        <p:nvSpPr>
          <p:cNvPr id="7" name="Text Placeholder 2">
            <a:extLst>
              <a:ext uri="{FF2B5EF4-FFF2-40B4-BE49-F238E27FC236}">
                <a16:creationId xmlns:a16="http://schemas.microsoft.com/office/drawing/2014/main" id="{A897AFEB-F817-4B15-9EA7-998131FB3726}"/>
              </a:ext>
            </a:extLst>
          </p:cNvPr>
          <p:cNvSpPr txBox="1">
            <a:spLocks/>
          </p:cNvSpPr>
          <p:nvPr/>
        </p:nvSpPr>
        <p:spPr>
          <a:xfrm>
            <a:off x="304097" y="255816"/>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a:t>
            </a:r>
          </a:p>
          <a:p>
            <a:r>
              <a:rPr lang="en-GB" dirty="0"/>
              <a:t> Greater Manchester</a:t>
            </a:r>
          </a:p>
        </p:txBody>
      </p:sp>
    </p:spTree>
    <p:extLst>
      <p:ext uri="{BB962C8B-B14F-4D97-AF65-F5344CB8AC3E}">
        <p14:creationId xmlns:p14="http://schemas.microsoft.com/office/powerpoint/2010/main" val="2542292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action plan</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11" name="Rectangle 10">
            <a:extLst>
              <a:ext uri="{FF2B5EF4-FFF2-40B4-BE49-F238E27FC236}">
                <a16:creationId xmlns:a16="http://schemas.microsoft.com/office/drawing/2014/main" id="{260914B0-E2D0-435C-848D-D9A8B198CA7E}"/>
              </a:ext>
            </a:extLst>
          </p:cNvPr>
          <p:cNvSpPr/>
          <p:nvPr/>
        </p:nvSpPr>
        <p:spPr>
          <a:xfrm>
            <a:off x="395943" y="1296259"/>
            <a:ext cx="8153697" cy="646331"/>
          </a:xfrm>
          <a:prstGeom prst="rect">
            <a:avLst/>
          </a:prstGeom>
        </p:spPr>
        <p:txBody>
          <a:bodyPr wrap="square">
            <a:spAutoFit/>
          </a:bodyPr>
          <a:lstStyle/>
          <a:p>
            <a:endParaRPr lang="en-GB"/>
          </a:p>
          <a:p>
            <a:endParaRPr lang="en-GB"/>
          </a:p>
        </p:txBody>
      </p:sp>
      <p:sp>
        <p:nvSpPr>
          <p:cNvPr id="4" name="Rectangle 3">
            <a:extLst>
              <a:ext uri="{FF2B5EF4-FFF2-40B4-BE49-F238E27FC236}">
                <a16:creationId xmlns:a16="http://schemas.microsoft.com/office/drawing/2014/main" id="{0566FFE1-C6AA-4E4E-A62E-26BAB9BBA071}"/>
              </a:ext>
            </a:extLst>
          </p:cNvPr>
          <p:cNvSpPr/>
          <p:nvPr/>
        </p:nvSpPr>
        <p:spPr>
          <a:xfrm>
            <a:off x="435414" y="1517522"/>
            <a:ext cx="8071119" cy="5170646"/>
          </a:xfrm>
          <a:prstGeom prst="rect">
            <a:avLst/>
          </a:prstGeom>
        </p:spPr>
        <p:txBody>
          <a:bodyPr wrap="square" lIns="91440" tIns="45720" rIns="91440" bIns="45720" anchor="t">
            <a:spAutoFit/>
          </a:bodyPr>
          <a:lstStyle/>
          <a:p>
            <a:r>
              <a:rPr lang="en-GB" sz="1400" b="1" dirty="0">
                <a:latin typeface="Alte Haas Grotesk"/>
                <a:ea typeface="+mn-lt"/>
                <a:cs typeface="+mn-lt"/>
              </a:rPr>
              <a:t>Nursing and Midwifery</a:t>
            </a:r>
            <a:endParaRPr lang="en-GB"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Pilot rotation developed to enable opportunities for new integrated learning and career pathways for registered nurses</a:t>
            </a:r>
            <a:r>
              <a:rPr lang="en-GB" sz="1400" b="1" dirty="0">
                <a:latin typeface="Alte Haas Grotesk"/>
                <a:ea typeface="+mn-lt"/>
                <a:cs typeface="+mn-lt"/>
              </a:rPr>
              <a:t> </a:t>
            </a:r>
            <a:r>
              <a:rPr lang="en-GB" sz="1400" dirty="0">
                <a:latin typeface="Alte Haas Grotesk"/>
                <a:ea typeface="+mn-lt"/>
                <a:cs typeface="+mn-lt"/>
              </a:rPr>
              <a:t>to work more flexibly between acute, community health and primary care settings. </a:t>
            </a:r>
          </a:p>
          <a:p>
            <a:pPr marL="285750" indent="-285750">
              <a:buFont typeface="Arial,Sans-Serif"/>
              <a:buChar char="•"/>
            </a:pPr>
            <a:r>
              <a:rPr lang="en-GB" sz="1400" dirty="0">
                <a:latin typeface="Alte Haas Grotesk"/>
                <a:ea typeface="+mn-lt"/>
                <a:cs typeface="+mn-lt"/>
              </a:rPr>
              <a:t>Development of the national online nursing degree programme </a:t>
            </a:r>
            <a:endParaRPr lang="en-US"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Continue to expand placement capacity across GM.</a:t>
            </a:r>
            <a:endParaRPr lang="en-US"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Introduction of Greater Manchester Nursing Cadet programmes across GM to further expand the routes into Nursing </a:t>
            </a:r>
          </a:p>
          <a:p>
            <a:pPr marL="285750" indent="-285750">
              <a:buFont typeface="Arial,Sans-Serif"/>
              <a:buChar char="•"/>
            </a:pPr>
            <a:endParaRPr lang="en-GB" sz="1400" dirty="0">
              <a:latin typeface="Alte Haas Grotesk"/>
              <a:ea typeface="+mn-lt"/>
              <a:cs typeface="+mn-lt"/>
            </a:endParaRPr>
          </a:p>
          <a:p>
            <a:r>
              <a:rPr lang="en-GB" sz="1400" b="1" dirty="0">
                <a:latin typeface="Alte Haas Grotesk"/>
                <a:ea typeface="+mn-lt"/>
                <a:cs typeface="+mn-lt"/>
              </a:rPr>
              <a:t>AHP</a:t>
            </a:r>
            <a:endParaRPr lang="en-US"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Provide 100 additional AHP learning environment opportunities. </a:t>
            </a:r>
            <a:endParaRPr lang="en-US" sz="1400" dirty="0">
              <a:latin typeface="Alte Haas Grotesk"/>
              <a:ea typeface="+mn-lt"/>
              <a:cs typeface="+mn-lt"/>
            </a:endParaRPr>
          </a:p>
          <a:p>
            <a:pPr marL="285750" indent="-285750">
              <a:buFont typeface="Arial,Sans-Serif"/>
              <a:buChar char="•"/>
            </a:pPr>
            <a:r>
              <a:rPr lang="en-GB" sz="1400" dirty="0">
                <a:latin typeface="Alte Haas Grotesk"/>
                <a:ea typeface="+mn-lt"/>
                <a:cs typeface="+mn-lt"/>
              </a:rPr>
              <a:t>Implement Greater Manchester Synergy Coaching model and alternative supervision models for AHP students across GM. </a:t>
            </a:r>
            <a:endParaRPr lang="en-GB" sz="1400" dirty="0">
              <a:latin typeface="Alte Haas Grotesk"/>
            </a:endParaRPr>
          </a:p>
          <a:p>
            <a:endParaRPr lang="en-GB" sz="1400" b="1" dirty="0">
              <a:latin typeface="Alte Haas Grotesk"/>
              <a:ea typeface="+mn-lt"/>
              <a:cs typeface="+mn-lt"/>
            </a:endParaRPr>
          </a:p>
          <a:p>
            <a:r>
              <a:rPr lang="en-GB" sz="1400" b="1" dirty="0">
                <a:latin typeface="Alte Haas Grotesk"/>
                <a:ea typeface="+mn-lt"/>
                <a:cs typeface="+mn-lt"/>
              </a:rPr>
              <a:t>GM-wide NHS first timeline manager training</a:t>
            </a:r>
            <a:r>
              <a:rPr lang="en-GB" sz="1400" dirty="0">
                <a:latin typeface="Alte Haas Grotesk"/>
                <a:ea typeface="+mn-lt"/>
                <a:cs typeface="+mn-lt"/>
              </a:rPr>
              <a:t>: </a:t>
            </a:r>
            <a:endParaRPr lang="en-US" sz="1400" dirty="0">
              <a:latin typeface="Alte Haas Grotesk"/>
            </a:endParaRPr>
          </a:p>
          <a:p>
            <a:pPr marL="285750" indent="-285750">
              <a:buFont typeface="Arial"/>
              <a:buChar char="•"/>
            </a:pPr>
            <a:r>
              <a:rPr lang="en-GB" sz="1400" dirty="0">
                <a:latin typeface="Alte Haas Grotesk"/>
                <a:ea typeface="+mn-lt"/>
                <a:cs typeface="+mn-lt"/>
              </a:rPr>
              <a:t>Production of a more consistent and higher quality first time-line manager programme within acute trusts.  </a:t>
            </a:r>
            <a:endParaRPr lang="en-GB" sz="1400" dirty="0">
              <a:latin typeface="Alte Haas Grotesk"/>
            </a:endParaRPr>
          </a:p>
          <a:p>
            <a:endParaRPr lang="en-GB" sz="1400" dirty="0">
              <a:latin typeface="Alte Haas Grotesk"/>
              <a:cs typeface="Arial"/>
            </a:endParaRPr>
          </a:p>
          <a:p>
            <a:r>
              <a:rPr lang="en-GB" sz="1400" b="1" dirty="0">
                <a:latin typeface="Alte Haas Grotesk"/>
                <a:ea typeface="+mn-lt"/>
                <a:cs typeface="+mn-lt"/>
              </a:rPr>
              <a:t>Promotion of the Personal Assistant role</a:t>
            </a:r>
            <a:endParaRPr lang="en-GB" sz="1400" dirty="0">
              <a:latin typeface="Alte Haas Grotesk"/>
              <a:ea typeface="+mn-lt"/>
              <a:cs typeface="+mn-lt"/>
            </a:endParaRPr>
          </a:p>
          <a:p>
            <a:pPr marL="285750" indent="-285750">
              <a:buFont typeface="Arial"/>
              <a:buChar char="•"/>
            </a:pPr>
            <a:r>
              <a:rPr lang="en-GB" sz="1400" dirty="0">
                <a:latin typeface="Alte Haas Grotesk"/>
                <a:ea typeface="+mn-lt"/>
                <a:cs typeface="+mn-lt"/>
              </a:rPr>
              <a:t>Develop and launch marketing materials to support website already funded in Bolton locality</a:t>
            </a:r>
          </a:p>
          <a:p>
            <a:pPr marL="285750" indent="-285750">
              <a:buFont typeface="Arial"/>
              <a:buChar char="•"/>
            </a:pPr>
            <a:r>
              <a:rPr lang="en-GB" sz="1400" dirty="0">
                <a:latin typeface="Alte Haas Grotesk"/>
                <a:ea typeface="+mn-lt"/>
                <a:cs typeface="+mn-lt"/>
              </a:rPr>
              <a:t>Make the materials available to partners and support a communications campaign</a:t>
            </a:r>
          </a:p>
          <a:p>
            <a:pPr marL="285750" indent="-285750">
              <a:buFont typeface="Arial"/>
              <a:buChar char="•"/>
            </a:pPr>
            <a:r>
              <a:rPr lang="en-GB" sz="1400" dirty="0">
                <a:latin typeface="Alte Haas Grotesk"/>
                <a:ea typeface="+mn-lt"/>
                <a:cs typeface="+mn-lt"/>
              </a:rPr>
              <a:t>Continue to publicise the Personal Assistant matching tool site to localities for adoption</a:t>
            </a:r>
            <a:endParaRPr lang="en-GB" sz="1400" dirty="0">
              <a:latin typeface="Alte Haas Grotesk"/>
            </a:endParaRPr>
          </a:p>
          <a:p>
            <a:endParaRPr lang="en-GB" dirty="0"/>
          </a:p>
          <a:p>
            <a:endParaRPr lang="en-GB" dirty="0">
              <a:solidFill>
                <a:srgbClr val="FF0000"/>
              </a:solidFill>
              <a:cs typeface="Arial"/>
            </a:endParaRPr>
          </a:p>
        </p:txBody>
      </p:sp>
      <p:sp>
        <p:nvSpPr>
          <p:cNvPr id="10" name="Text Placeholder 2">
            <a:extLst>
              <a:ext uri="{FF2B5EF4-FFF2-40B4-BE49-F238E27FC236}">
                <a16:creationId xmlns:a16="http://schemas.microsoft.com/office/drawing/2014/main" id="{A3AC8468-FE96-4A3E-8D5F-BE5DB28306FA}"/>
              </a:ext>
            </a:extLst>
          </p:cNvPr>
          <p:cNvSpPr txBox="1">
            <a:spLocks/>
          </p:cNvSpPr>
          <p:nvPr/>
        </p:nvSpPr>
        <p:spPr>
          <a:xfrm>
            <a:off x="334919" y="255816"/>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
        <p:nvSpPr>
          <p:cNvPr id="3" name="Title 3">
            <a:extLst>
              <a:ext uri="{FF2B5EF4-FFF2-40B4-BE49-F238E27FC236}">
                <a16:creationId xmlns:a16="http://schemas.microsoft.com/office/drawing/2014/main" id="{426DEF97-F0EA-428A-B348-44D409F04365}"/>
              </a:ext>
            </a:extLst>
          </p:cNvPr>
          <p:cNvSpPr txBox="1">
            <a:spLocks/>
          </p:cNvSpPr>
          <p:nvPr/>
        </p:nvSpPr>
        <p:spPr>
          <a:xfrm>
            <a:off x="399415" y="894030"/>
            <a:ext cx="8503351" cy="349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a:t>Growing and Training The workforce (3) </a:t>
            </a:r>
            <a:endParaRPr lang="en-US"/>
          </a:p>
        </p:txBody>
      </p:sp>
    </p:spTree>
    <p:extLst>
      <p:ext uri="{BB962C8B-B14F-4D97-AF65-F5344CB8AC3E}">
        <p14:creationId xmlns:p14="http://schemas.microsoft.com/office/powerpoint/2010/main" val="840262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action plan</a:t>
            </a:r>
            <a:endParaRPr lang="en-US"/>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318415" y="948030"/>
            <a:ext cx="8503351" cy="349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a:t>case studies </a:t>
            </a:r>
            <a:endParaRPr lang="en-US"/>
          </a:p>
        </p:txBody>
      </p:sp>
      <p:sp>
        <p:nvSpPr>
          <p:cNvPr id="11" name="Rectangle 10">
            <a:extLst>
              <a:ext uri="{FF2B5EF4-FFF2-40B4-BE49-F238E27FC236}">
                <a16:creationId xmlns:a16="http://schemas.microsoft.com/office/drawing/2014/main" id="{260914B0-E2D0-435C-848D-D9A8B198CA7E}"/>
              </a:ext>
            </a:extLst>
          </p:cNvPr>
          <p:cNvSpPr/>
          <p:nvPr/>
        </p:nvSpPr>
        <p:spPr>
          <a:xfrm>
            <a:off x="395943" y="1296259"/>
            <a:ext cx="8153697" cy="646331"/>
          </a:xfrm>
          <a:prstGeom prst="rect">
            <a:avLst/>
          </a:prstGeom>
        </p:spPr>
        <p:txBody>
          <a:bodyPr wrap="square">
            <a:spAutoFit/>
          </a:bodyPr>
          <a:lstStyle/>
          <a:p>
            <a:endParaRPr lang="en-GB"/>
          </a:p>
          <a:p>
            <a:endParaRPr lang="en-GB"/>
          </a:p>
        </p:txBody>
      </p:sp>
      <p:sp>
        <p:nvSpPr>
          <p:cNvPr id="2" name="Rectangle 1">
            <a:extLst>
              <a:ext uri="{FF2B5EF4-FFF2-40B4-BE49-F238E27FC236}">
                <a16:creationId xmlns:a16="http://schemas.microsoft.com/office/drawing/2014/main" id="{C75765A7-B867-4855-A7C5-81B1990820FD}"/>
              </a:ext>
            </a:extLst>
          </p:cNvPr>
          <p:cNvSpPr/>
          <p:nvPr/>
        </p:nvSpPr>
        <p:spPr>
          <a:xfrm>
            <a:off x="389354" y="1645345"/>
            <a:ext cx="8358703" cy="1015663"/>
          </a:xfrm>
          <a:prstGeom prst="rect">
            <a:avLst/>
          </a:prstGeom>
        </p:spPr>
        <p:txBody>
          <a:bodyPr wrap="square" lIns="91440" tIns="45720" rIns="91440" bIns="45720" anchor="t">
            <a:spAutoFit/>
          </a:bodyPr>
          <a:lstStyle/>
          <a:p>
            <a:r>
              <a:rPr lang="en-GB" sz="1400" i="1" dirty="0">
                <a:cs typeface="Arial"/>
              </a:rPr>
              <a:t>System –  Careers Hub </a:t>
            </a:r>
          </a:p>
          <a:p>
            <a:r>
              <a:rPr lang="en-GB" sz="1400" i="1" dirty="0">
                <a:cs typeface="Arial"/>
              </a:rPr>
              <a:t>Sector – Step into care pre-employment programme </a:t>
            </a:r>
          </a:p>
          <a:p>
            <a:r>
              <a:rPr lang="en-GB" sz="1400" i="1" dirty="0">
                <a:cs typeface="Arial"/>
              </a:rPr>
              <a:t>Organisation  -</a:t>
            </a:r>
          </a:p>
          <a:p>
            <a:endParaRPr lang="en-GB" dirty="0">
              <a:cs typeface="Arial"/>
            </a:endParaRPr>
          </a:p>
        </p:txBody>
      </p:sp>
      <p:sp>
        <p:nvSpPr>
          <p:cNvPr id="7" name="Text Placeholder 2">
            <a:extLst>
              <a:ext uri="{FF2B5EF4-FFF2-40B4-BE49-F238E27FC236}">
                <a16:creationId xmlns:a16="http://schemas.microsoft.com/office/drawing/2014/main" id="{9E20DD29-240B-450D-9C79-CA5A3A0C6237}"/>
              </a:ext>
            </a:extLst>
          </p:cNvPr>
          <p:cNvSpPr txBox="1">
            <a:spLocks/>
          </p:cNvSpPr>
          <p:nvPr/>
        </p:nvSpPr>
        <p:spPr>
          <a:xfrm>
            <a:off x="355467" y="255816"/>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400505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4" name="Text Placeholder 3"/>
          <p:cNvSpPr>
            <a:spLocks noGrp="1"/>
          </p:cNvSpPr>
          <p:nvPr>
            <p:ph type="body" sz="quarter" idx="20"/>
          </p:nvPr>
        </p:nvSpPr>
        <p:spPr>
          <a:xfrm>
            <a:off x="447674" y="3911600"/>
            <a:ext cx="8696325" cy="2468652"/>
          </a:xfrm>
        </p:spPr>
        <p:txBody>
          <a:bodyPr>
            <a:normAutofit fontScale="92500" lnSpcReduction="20000"/>
          </a:bodyPr>
          <a:lstStyle/>
          <a:p>
            <a:r>
              <a:rPr lang="en-US" dirty="0"/>
              <a:t>Interpreting the People Plan for Greater Manchester</a:t>
            </a:r>
          </a:p>
          <a:p>
            <a:r>
              <a:rPr lang="en-US" dirty="0"/>
              <a:t>Background</a:t>
            </a:r>
          </a:p>
          <a:p>
            <a:r>
              <a:rPr lang="en-US" dirty="0"/>
              <a:t>Our strategic drivers</a:t>
            </a:r>
          </a:p>
          <a:p>
            <a:r>
              <a:rPr lang="en-US" dirty="0"/>
              <a:t>Our priorities </a:t>
            </a:r>
          </a:p>
          <a:p>
            <a:r>
              <a:rPr lang="en-US" dirty="0"/>
              <a:t>Our structure</a:t>
            </a:r>
          </a:p>
          <a:p>
            <a:r>
              <a:rPr lang="en-US" dirty="0"/>
              <a:t>Our networks and forums</a:t>
            </a:r>
          </a:p>
          <a:p>
            <a:r>
              <a:rPr lang="en-US" dirty="0"/>
              <a:t>An action plan for Greater Manchester</a:t>
            </a:r>
          </a:p>
          <a:p>
            <a:r>
              <a:rPr lang="en-US" dirty="0"/>
              <a:t>Support for the system</a:t>
            </a:r>
          </a:p>
          <a:p>
            <a:r>
              <a:rPr lang="en-US" dirty="0"/>
              <a:t>Key risks to delivery</a:t>
            </a:r>
          </a:p>
          <a:p>
            <a:r>
              <a:rPr lang="en-US" dirty="0"/>
              <a:t>Further support required</a:t>
            </a:r>
          </a:p>
        </p:txBody>
      </p:sp>
      <p:cxnSp>
        <p:nvCxnSpPr>
          <p:cNvPr id="5" name="Straight Connector 4"/>
          <p:cNvCxnSpPr/>
          <p:nvPr/>
        </p:nvCxnSpPr>
        <p:spPr>
          <a:xfrm>
            <a:off x="447675" y="3632905"/>
            <a:ext cx="2485349"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 Placeholder 2">
            <a:extLst>
              <a:ext uri="{FF2B5EF4-FFF2-40B4-BE49-F238E27FC236}">
                <a16:creationId xmlns:a16="http://schemas.microsoft.com/office/drawing/2014/main" id="{9A20CC83-77AC-47D0-ACFE-29FD90263AA0}"/>
              </a:ext>
            </a:extLst>
          </p:cNvPr>
          <p:cNvSpPr>
            <a:spLocks noGrp="1"/>
          </p:cNvSpPr>
          <p:nvPr>
            <p:ph type="body" sz="quarter" idx="19"/>
          </p:nvPr>
        </p:nvSpPr>
        <p:spPr>
          <a:xfrm>
            <a:off x="356694" y="260729"/>
            <a:ext cx="1553580" cy="383204"/>
          </a:xfrm>
        </p:spPr>
        <p:txBody>
          <a:bodyPr vert="horz" lIns="91440" tIns="45720" rIns="91440" bIns="45720" rtlCol="0" anchor="t">
            <a:noAutofit/>
          </a:bodyPr>
          <a:lstStyle/>
          <a:p>
            <a:r>
              <a:rPr lang="en-GB" dirty="0"/>
              <a:t>Our People Plan for </a:t>
            </a:r>
          </a:p>
          <a:p>
            <a:r>
              <a:rPr lang="en-GB" dirty="0"/>
              <a:t>Greater Manchester</a:t>
            </a:r>
          </a:p>
        </p:txBody>
      </p:sp>
    </p:spTree>
    <p:extLst>
      <p:ext uri="{BB962C8B-B14F-4D97-AF65-F5344CB8AC3E}">
        <p14:creationId xmlns:p14="http://schemas.microsoft.com/office/powerpoint/2010/main" val="785645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698582" y="305742"/>
            <a:ext cx="3049475" cy="196218"/>
          </a:xfrm>
        </p:spPr>
        <p:txBody>
          <a:bodyPr vert="horz" lIns="91440" tIns="45720" rIns="91440" bIns="45720" rtlCol="0" anchor="t">
            <a:noAutofit/>
          </a:bodyPr>
          <a:lstStyle/>
          <a:p>
            <a:r>
              <a:rPr lang="en-US">
                <a:solidFill>
                  <a:srgbClr val="3F5664"/>
                </a:solidFill>
              </a:rPr>
              <a:t>Support for the system</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318415" y="948030"/>
            <a:ext cx="8503351" cy="349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a:t>Support for the system </a:t>
            </a:r>
            <a:endParaRPr lang="en-US"/>
          </a:p>
        </p:txBody>
      </p:sp>
      <p:sp>
        <p:nvSpPr>
          <p:cNvPr id="11" name="Rectangle 10">
            <a:extLst>
              <a:ext uri="{FF2B5EF4-FFF2-40B4-BE49-F238E27FC236}">
                <a16:creationId xmlns:a16="http://schemas.microsoft.com/office/drawing/2014/main" id="{260914B0-E2D0-435C-848D-D9A8B198CA7E}"/>
              </a:ext>
            </a:extLst>
          </p:cNvPr>
          <p:cNvSpPr/>
          <p:nvPr/>
        </p:nvSpPr>
        <p:spPr>
          <a:xfrm>
            <a:off x="395943" y="1296259"/>
            <a:ext cx="8153697" cy="646331"/>
          </a:xfrm>
          <a:prstGeom prst="rect">
            <a:avLst/>
          </a:prstGeom>
        </p:spPr>
        <p:txBody>
          <a:bodyPr wrap="square">
            <a:spAutoFit/>
          </a:bodyPr>
          <a:lstStyle/>
          <a:p>
            <a:endParaRPr lang="en-GB"/>
          </a:p>
          <a:p>
            <a:endParaRPr lang="en-GB"/>
          </a:p>
        </p:txBody>
      </p:sp>
      <p:sp>
        <p:nvSpPr>
          <p:cNvPr id="2" name="Rectangle 1">
            <a:extLst>
              <a:ext uri="{FF2B5EF4-FFF2-40B4-BE49-F238E27FC236}">
                <a16:creationId xmlns:a16="http://schemas.microsoft.com/office/drawing/2014/main" id="{C75765A7-B867-4855-A7C5-81B1990820FD}"/>
              </a:ext>
            </a:extLst>
          </p:cNvPr>
          <p:cNvSpPr/>
          <p:nvPr/>
        </p:nvSpPr>
        <p:spPr>
          <a:xfrm>
            <a:off x="361680" y="1420367"/>
            <a:ext cx="7872703" cy="3539430"/>
          </a:xfrm>
          <a:prstGeom prst="rect">
            <a:avLst/>
          </a:prstGeom>
        </p:spPr>
        <p:txBody>
          <a:bodyPr wrap="square" lIns="91440" tIns="45720" rIns="91440" bIns="45720" anchor="t">
            <a:spAutoFit/>
          </a:bodyPr>
          <a:lstStyle/>
          <a:p>
            <a:r>
              <a:rPr lang="en-GB" sz="1600" dirty="0">
                <a:latin typeface="Alte Haas Grotesk"/>
                <a:ea typeface="+mn-lt"/>
                <a:cs typeface="+mn-lt"/>
              </a:rPr>
              <a:t>The Collaborative is committed to delivering this People Plan for Greater Manchester. We are looking to continue the subsidiarity approach which we have already implemented; ensuring the Collaborative leads Greater Manchester-wide initiatives that support work being carried out at locality and organisational level. </a:t>
            </a:r>
          </a:p>
          <a:p>
            <a:endParaRPr lang="en-GB" sz="1600" dirty="0">
              <a:latin typeface="Alte Haas Grotesk"/>
              <a:ea typeface="+mn-lt"/>
              <a:cs typeface="+mn-lt"/>
            </a:endParaRPr>
          </a:p>
          <a:p>
            <a:r>
              <a:rPr lang="en-GB" sz="1600" dirty="0">
                <a:latin typeface="Alte Haas Grotesk"/>
                <a:ea typeface="+mn-lt"/>
                <a:cs typeface="+mn-lt"/>
              </a:rPr>
              <a:t>The Collaborative will also work to support its members to deliver the People Plan for their workforce. This will take various forms; including sharing best practice, utilising the Collaborative Steering Group and problem solving through our networks. The Collaborative will also deliver a series of virtual summits which will focus on key areas of the People Plan to support organisation and system delivery. </a:t>
            </a:r>
            <a:endParaRPr lang="en-GB" sz="1600" dirty="0">
              <a:latin typeface="Alte Haas Grotesk"/>
              <a:cs typeface="Arial"/>
            </a:endParaRPr>
          </a:p>
          <a:p>
            <a:endParaRPr lang="en-GB" sz="1600" dirty="0">
              <a:latin typeface="Alte Haas Grotesk"/>
              <a:ea typeface="+mn-lt"/>
              <a:cs typeface="+mn-lt"/>
            </a:endParaRPr>
          </a:p>
          <a:p>
            <a:r>
              <a:rPr lang="en-GB" sz="1600" dirty="0">
                <a:latin typeface="Alte Haas Grotesk"/>
                <a:ea typeface="+mn-lt"/>
                <a:cs typeface="+mn-lt"/>
              </a:rPr>
              <a:t>Furthermore, the Collaborative will work to expand existing work across social care, as well as aligning with wider public sector work in support of the Greater Manchester model for public service.</a:t>
            </a:r>
            <a:r>
              <a:rPr lang="en-GB" sz="1600" i="1" dirty="0">
                <a:latin typeface="Alte Haas Grotesk"/>
                <a:ea typeface="+mn-lt"/>
                <a:cs typeface="+mn-lt"/>
              </a:rPr>
              <a:t> </a:t>
            </a:r>
            <a:endParaRPr lang="en-GB" sz="1600" i="1" dirty="0">
              <a:latin typeface="Alte Haas Grotesk"/>
              <a:cs typeface="Arial"/>
            </a:endParaRPr>
          </a:p>
        </p:txBody>
      </p:sp>
      <p:sp>
        <p:nvSpPr>
          <p:cNvPr id="7" name="Text Placeholder 2">
            <a:extLst>
              <a:ext uri="{FF2B5EF4-FFF2-40B4-BE49-F238E27FC236}">
                <a16:creationId xmlns:a16="http://schemas.microsoft.com/office/drawing/2014/main" id="{226BD54C-087C-4D53-8ADE-3E041A19DDEC}"/>
              </a:ext>
            </a:extLst>
          </p:cNvPr>
          <p:cNvSpPr txBox="1">
            <a:spLocks/>
          </p:cNvSpPr>
          <p:nvPr/>
        </p:nvSpPr>
        <p:spPr>
          <a:xfrm>
            <a:off x="345193" y="255816"/>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a:p>
            <a:endParaRPr lang="en-GB" dirty="0"/>
          </a:p>
        </p:txBody>
      </p:sp>
    </p:spTree>
    <p:extLst>
      <p:ext uri="{BB962C8B-B14F-4D97-AF65-F5344CB8AC3E}">
        <p14:creationId xmlns:p14="http://schemas.microsoft.com/office/powerpoint/2010/main" val="3521851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risks</a:t>
            </a:r>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498415" y="643605"/>
            <a:ext cx="8503351" cy="1024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a:t>Key risks to delivery</a:t>
            </a:r>
            <a:endParaRPr lang="en-US"/>
          </a:p>
        </p:txBody>
      </p:sp>
      <p:sp>
        <p:nvSpPr>
          <p:cNvPr id="2" name="Rectangle 1">
            <a:extLst>
              <a:ext uri="{FF2B5EF4-FFF2-40B4-BE49-F238E27FC236}">
                <a16:creationId xmlns:a16="http://schemas.microsoft.com/office/drawing/2014/main" id="{C75765A7-B867-4855-A7C5-81B1990820FD}"/>
              </a:ext>
            </a:extLst>
          </p:cNvPr>
          <p:cNvSpPr/>
          <p:nvPr/>
        </p:nvSpPr>
        <p:spPr>
          <a:xfrm>
            <a:off x="64680" y="1204367"/>
            <a:ext cx="8844703" cy="5386090"/>
          </a:xfrm>
          <a:prstGeom prst="rect">
            <a:avLst/>
          </a:prstGeom>
        </p:spPr>
        <p:txBody>
          <a:bodyPr wrap="square" lIns="91440" tIns="45720" rIns="91440" bIns="45720" anchor="t">
            <a:spAutoFit/>
          </a:bodyPr>
          <a:lstStyle/>
          <a:p>
            <a:endParaRPr lang="en-GB" sz="1600" b="1" dirty="0">
              <a:latin typeface="Alte Haas Grotesk"/>
              <a:cs typeface="Arial"/>
            </a:endParaRPr>
          </a:p>
          <a:p>
            <a:pPr marL="742950" lvl="1" indent="-285750">
              <a:buFont typeface="Arial"/>
              <a:buChar char="•"/>
            </a:pPr>
            <a:r>
              <a:rPr lang="en-GB" sz="1600" b="1" dirty="0">
                <a:latin typeface="Alte Haas Grotesk"/>
                <a:ea typeface="+mn-lt"/>
                <a:cs typeface="+mn-lt"/>
              </a:rPr>
              <a:t>Capacity within locality and the ICS workforce teams. </a:t>
            </a:r>
            <a:r>
              <a:rPr lang="en-GB" sz="1600" dirty="0">
                <a:latin typeface="Alte Haas Grotesk"/>
                <a:ea typeface="+mn-lt"/>
                <a:cs typeface="+mn-lt"/>
              </a:rPr>
              <a:t>The lack of secure ongoing funding for the ICS team is a risk to sustainable delivery.  </a:t>
            </a:r>
          </a:p>
          <a:p>
            <a:pPr marL="742950" lvl="1" indent="-285750">
              <a:buFont typeface="Arial"/>
              <a:buChar char="•"/>
            </a:pPr>
            <a:endParaRPr lang="en-GB" sz="1600" dirty="0">
              <a:latin typeface="Alte Haas Grotesk"/>
              <a:ea typeface="+mn-lt"/>
              <a:cs typeface="+mn-lt"/>
            </a:endParaRPr>
          </a:p>
          <a:p>
            <a:pPr marL="742950" lvl="1" indent="-285750">
              <a:buFont typeface="Arial"/>
              <a:buChar char="•"/>
            </a:pPr>
            <a:r>
              <a:rPr lang="en-GB" sz="1600" b="1" dirty="0">
                <a:latin typeface="Alte Haas Grotesk"/>
                <a:ea typeface="+mn-lt"/>
                <a:cs typeface="+mn-lt"/>
              </a:rPr>
              <a:t>Organisational pressures lead to a retraction from tackling challenges as a system. </a:t>
            </a:r>
            <a:r>
              <a:rPr lang="en-GB" sz="1600" dirty="0">
                <a:latin typeface="Alte Haas Grotesk"/>
                <a:ea typeface="+mn-lt"/>
                <a:cs typeface="+mn-lt"/>
              </a:rPr>
              <a:t>As part of COVID-19 Phase 3 response, risk is that organisations focus on recovery internally rather than across the system.</a:t>
            </a:r>
            <a:endParaRPr lang="en-GB" sz="1600" dirty="0">
              <a:latin typeface="Alte Haas Grotesk"/>
              <a:cs typeface="Arial"/>
            </a:endParaRPr>
          </a:p>
          <a:p>
            <a:pPr marL="742950" lvl="1" indent="-285750">
              <a:buFont typeface="Arial"/>
              <a:buChar char="•"/>
            </a:pPr>
            <a:endParaRPr lang="en-GB" sz="1600" dirty="0">
              <a:latin typeface="Alte Haas Grotesk"/>
              <a:ea typeface="+mn-lt"/>
              <a:cs typeface="+mn-lt"/>
            </a:endParaRPr>
          </a:p>
          <a:p>
            <a:pPr marL="742950" lvl="1" indent="-285750">
              <a:buFont typeface="Arial"/>
              <a:buChar char="•"/>
            </a:pPr>
            <a:r>
              <a:rPr lang="en-GB" sz="1600" b="1" dirty="0">
                <a:latin typeface="Alte Haas Grotesk"/>
                <a:ea typeface="+mn-lt"/>
                <a:cs typeface="+mn-lt"/>
              </a:rPr>
              <a:t>National workforce shortages. </a:t>
            </a:r>
            <a:r>
              <a:rPr lang="en-GB" sz="1600" dirty="0">
                <a:latin typeface="Alte Haas Grotesk"/>
                <a:ea typeface="+mn-lt"/>
                <a:cs typeface="+mn-lt"/>
              </a:rPr>
              <a:t>Workforce availability and the ability to recruit into posts, increase in staff leaving the sector due to burn out, frustration over management of pandemic and fear of second spike. Further challenges arise with the availability of shielding staff to return to COVID-19 secure areas and zoning</a:t>
            </a:r>
            <a:r>
              <a:rPr lang="en-GB" sz="1600" b="1" dirty="0">
                <a:latin typeface="Alte Haas Grotesk"/>
                <a:ea typeface="+mn-lt"/>
                <a:cs typeface="+mn-lt"/>
              </a:rPr>
              <a:t>. </a:t>
            </a:r>
            <a:r>
              <a:rPr lang="en-GB" sz="1600" dirty="0">
                <a:latin typeface="Alte Haas Grotesk"/>
                <a:ea typeface="+mn-lt"/>
                <a:cs typeface="+mn-lt"/>
              </a:rPr>
              <a:t>Compromising quality, increasing vacancy levels, turnover and agency staffing usage. </a:t>
            </a:r>
          </a:p>
          <a:p>
            <a:pPr marL="742950" lvl="1" indent="-285750">
              <a:buFont typeface="Arial"/>
              <a:buChar char="•"/>
            </a:pPr>
            <a:endParaRPr lang="en-GB" sz="1600" b="1" dirty="0">
              <a:latin typeface="Alte Haas Grotesk"/>
              <a:ea typeface="+mn-lt"/>
              <a:cs typeface="+mn-lt"/>
            </a:endParaRPr>
          </a:p>
          <a:p>
            <a:pPr marL="742950" lvl="1" indent="-285750">
              <a:buFont typeface="Arial"/>
              <a:buChar char="•"/>
            </a:pPr>
            <a:r>
              <a:rPr lang="en-GB" sz="1600" b="1" dirty="0">
                <a:latin typeface="Alte Haas Grotesk"/>
                <a:ea typeface="+mn-lt"/>
                <a:cs typeface="+mn-lt"/>
              </a:rPr>
              <a:t>Second wave of COVID-19: </a:t>
            </a:r>
            <a:r>
              <a:rPr lang="en-GB" sz="1600" dirty="0">
                <a:latin typeface="Alte Haas Grotesk"/>
                <a:ea typeface="+mn-lt"/>
                <a:cs typeface="+mn-lt"/>
              </a:rPr>
              <a:t>A second wave of COVID-19 at national or local level will result in an increase in sickness absence impact of workforce availability and capacity for the system to implement transformational programmes. </a:t>
            </a:r>
          </a:p>
          <a:p>
            <a:pPr marL="742950" lvl="1" indent="-285750">
              <a:buFont typeface="Arial"/>
              <a:buChar char="•"/>
            </a:pPr>
            <a:endParaRPr lang="en-GB" b="1" dirty="0">
              <a:ea typeface="+mn-lt"/>
              <a:cs typeface="+mn-lt"/>
            </a:endParaRPr>
          </a:p>
          <a:p>
            <a:pPr marL="742950" lvl="1" indent="-285750">
              <a:buFont typeface="Arial"/>
              <a:buChar char="•"/>
            </a:pPr>
            <a:endParaRPr lang="en-GB" b="1" dirty="0">
              <a:cs typeface="Arial"/>
            </a:endParaRPr>
          </a:p>
          <a:p>
            <a:pPr marL="742950" lvl="1" indent="-285750">
              <a:buFont typeface="Arial"/>
              <a:buChar char="•"/>
            </a:pPr>
            <a:endParaRPr lang="en-GB" dirty="0">
              <a:cs typeface="Arial"/>
            </a:endParaRPr>
          </a:p>
          <a:p>
            <a:endParaRPr lang="en-GB" i="1" dirty="0">
              <a:cs typeface="Arial"/>
            </a:endParaRPr>
          </a:p>
        </p:txBody>
      </p:sp>
      <p:sp>
        <p:nvSpPr>
          <p:cNvPr id="7" name="Text Placeholder 2">
            <a:extLst>
              <a:ext uri="{FF2B5EF4-FFF2-40B4-BE49-F238E27FC236}">
                <a16:creationId xmlns:a16="http://schemas.microsoft.com/office/drawing/2014/main" id="{74A94CA3-C9F0-4AB6-91D8-C323EB5503DC}"/>
              </a:ext>
            </a:extLst>
          </p:cNvPr>
          <p:cNvSpPr txBox="1">
            <a:spLocks/>
          </p:cNvSpPr>
          <p:nvPr/>
        </p:nvSpPr>
        <p:spPr>
          <a:xfrm>
            <a:off x="355467" y="255816"/>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892918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Support required</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GB" sz="1800"/>
          </a:p>
          <a:p>
            <a:pPr marL="285750" lvl="0" indent="-285750">
              <a:spcAft>
                <a:spcPts val="1200"/>
              </a:spcAft>
              <a:buFont typeface="Arial" panose="020B0604020202020204" pitchFamily="34" charset="0"/>
              <a:buChar char="•"/>
            </a:pPr>
            <a:endParaRPr lang="en-US" sz="1800" b="1"/>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498415" y="643605"/>
            <a:ext cx="8503351" cy="1024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a:t>Further support required</a:t>
            </a:r>
            <a:endParaRPr lang="en-US"/>
          </a:p>
        </p:txBody>
      </p:sp>
      <p:sp>
        <p:nvSpPr>
          <p:cNvPr id="2" name="Rectangle 1">
            <a:extLst>
              <a:ext uri="{FF2B5EF4-FFF2-40B4-BE49-F238E27FC236}">
                <a16:creationId xmlns:a16="http://schemas.microsoft.com/office/drawing/2014/main" id="{C75765A7-B867-4855-A7C5-81B1990820FD}"/>
              </a:ext>
            </a:extLst>
          </p:cNvPr>
          <p:cNvSpPr/>
          <p:nvPr/>
        </p:nvSpPr>
        <p:spPr>
          <a:xfrm>
            <a:off x="361680" y="1420367"/>
            <a:ext cx="7872703" cy="369332"/>
          </a:xfrm>
          <a:prstGeom prst="rect">
            <a:avLst/>
          </a:prstGeom>
        </p:spPr>
        <p:txBody>
          <a:bodyPr wrap="square" lIns="91440" tIns="45720" rIns="91440" bIns="45720" anchor="t">
            <a:spAutoFit/>
          </a:bodyPr>
          <a:lstStyle/>
          <a:p>
            <a:endParaRPr lang="en-US"/>
          </a:p>
        </p:txBody>
      </p:sp>
      <p:sp>
        <p:nvSpPr>
          <p:cNvPr id="4" name="TextBox 3">
            <a:extLst>
              <a:ext uri="{FF2B5EF4-FFF2-40B4-BE49-F238E27FC236}">
                <a16:creationId xmlns:a16="http://schemas.microsoft.com/office/drawing/2014/main" id="{CDED617A-AB71-417A-BC75-F7A4C6A135D9}"/>
              </a:ext>
            </a:extLst>
          </p:cNvPr>
          <p:cNvSpPr txBox="1"/>
          <p:nvPr/>
        </p:nvSpPr>
        <p:spPr>
          <a:xfrm>
            <a:off x="459129" y="1605033"/>
            <a:ext cx="7882837" cy="4031873"/>
          </a:xfrm>
          <a:prstGeom prst="rect">
            <a:avLst/>
          </a:prstGeom>
          <a:noFill/>
        </p:spPr>
        <p:txBody>
          <a:bodyPr wrap="square" lIns="91440" tIns="45720" rIns="91440" bIns="45720" rtlCol="0" anchor="t">
            <a:spAutoFit/>
          </a:bodyPr>
          <a:lstStyle/>
          <a:p>
            <a:pPr marL="285750" indent="-285750">
              <a:buFont typeface="Arial"/>
              <a:buChar char="•"/>
            </a:pPr>
            <a:r>
              <a:rPr lang="en-GB" sz="1600" b="1" dirty="0">
                <a:latin typeface="Alte Haas Grotesk"/>
              </a:rPr>
              <a:t>Resource</a:t>
            </a:r>
            <a:r>
              <a:rPr lang="en-GB" sz="1600" dirty="0">
                <a:latin typeface="Alte Haas Grotesk"/>
              </a:rPr>
              <a:t> to support system working and </a:t>
            </a:r>
            <a:r>
              <a:rPr lang="en-GB" sz="1600" dirty="0">
                <a:latin typeface="Alte Haas Grotesk"/>
                <a:ea typeface="+mn-lt"/>
                <a:cs typeface="+mn-lt"/>
              </a:rPr>
              <a:t>provide capacity for Greater Manchester-wide work; within NHS and local authority organisations, but also within primary care and social care providers where there is a lack of workforce resource</a:t>
            </a:r>
            <a:r>
              <a:rPr lang="en-GB" sz="1600" dirty="0">
                <a:latin typeface="Alte Haas Grotesk"/>
              </a:rPr>
              <a:t>. </a:t>
            </a:r>
          </a:p>
          <a:p>
            <a:pPr marL="285750" indent="-285750">
              <a:buFont typeface="Arial"/>
              <a:buChar char="•"/>
            </a:pPr>
            <a:endParaRPr lang="en-GB" sz="1600" dirty="0">
              <a:latin typeface="Alte Haas Grotesk"/>
            </a:endParaRPr>
          </a:p>
          <a:p>
            <a:pPr marL="285750" indent="-285750">
              <a:buFont typeface="Arial"/>
              <a:buChar char="•"/>
            </a:pPr>
            <a:r>
              <a:rPr lang="en-GB" sz="1600" dirty="0">
                <a:latin typeface="Alte Haas Grotesk"/>
              </a:rPr>
              <a:t>Dedicated </a:t>
            </a:r>
            <a:r>
              <a:rPr lang="en-GB" sz="1600" b="1" dirty="0">
                <a:latin typeface="Alte Haas Grotesk"/>
              </a:rPr>
              <a:t>taskforce support</a:t>
            </a:r>
            <a:r>
              <a:rPr lang="en-GB" sz="1600" dirty="0">
                <a:latin typeface="Alte Haas Grotesk"/>
              </a:rPr>
              <a:t> to provide capacity and resource for specific projects. </a:t>
            </a:r>
          </a:p>
          <a:p>
            <a:pPr marL="285750" indent="-285750">
              <a:buFont typeface="Arial"/>
              <a:buChar char="•"/>
            </a:pPr>
            <a:endParaRPr lang="en-GB" sz="1600" dirty="0">
              <a:latin typeface="Alte Haas Grotesk"/>
            </a:endParaRPr>
          </a:p>
          <a:p>
            <a:pPr marL="285750" indent="-285750">
              <a:buFont typeface="Arial"/>
              <a:buChar char="•"/>
            </a:pPr>
            <a:r>
              <a:rPr lang="en-GB" sz="1600" b="1" dirty="0">
                <a:latin typeface="Alte Haas Grotesk"/>
              </a:rPr>
              <a:t>Clarity on the principle of subsidiarity</a:t>
            </a:r>
            <a:r>
              <a:rPr lang="en-GB" sz="1600" dirty="0">
                <a:latin typeface="Alte Haas Grotesk"/>
              </a:rPr>
              <a:t> to support transparency of responsibility and to enable actions to be system-led. </a:t>
            </a:r>
          </a:p>
          <a:p>
            <a:pPr marL="285750" indent="-285750">
              <a:buFont typeface="Arial"/>
              <a:buChar char="•"/>
            </a:pPr>
            <a:endParaRPr lang="en-GB" sz="1600" dirty="0">
              <a:latin typeface="Alte Haas Grotesk"/>
            </a:endParaRPr>
          </a:p>
          <a:p>
            <a:pPr marL="285750" indent="-285750">
              <a:buFont typeface="Arial"/>
              <a:buChar char="•"/>
            </a:pPr>
            <a:r>
              <a:rPr lang="en-GB" sz="1600" b="1" dirty="0">
                <a:latin typeface="Alte Haas Grotesk"/>
              </a:rPr>
              <a:t>Recognition </a:t>
            </a:r>
            <a:r>
              <a:rPr lang="en-GB" sz="1600" dirty="0">
                <a:latin typeface="Alte Haas Grotesk"/>
              </a:rPr>
              <a:t>of the broader ambitions in Greater Manchester to work collaboratively across our public services to help our communities to live well </a:t>
            </a:r>
          </a:p>
          <a:p>
            <a:pPr marL="285750" indent="-285750">
              <a:buFont typeface="Arial"/>
              <a:buChar char="•"/>
            </a:pPr>
            <a:endParaRPr lang="en-GB" sz="1600" dirty="0">
              <a:latin typeface="Alte Haas Grotesk"/>
              <a:cs typeface="Arial"/>
            </a:endParaRPr>
          </a:p>
          <a:p>
            <a:pPr marL="285750" indent="-285750">
              <a:buFont typeface="Arial"/>
              <a:buChar char="•"/>
            </a:pPr>
            <a:r>
              <a:rPr lang="en-GB" sz="1600" b="1" dirty="0">
                <a:latin typeface="Alte Haas Grotesk"/>
                <a:cs typeface="Arial"/>
              </a:rPr>
              <a:t>Review of current contracting practices</a:t>
            </a:r>
            <a:r>
              <a:rPr lang="en-GB" sz="1600" dirty="0">
                <a:latin typeface="Alte Haas Grotesk"/>
                <a:cs typeface="Arial"/>
              </a:rPr>
              <a:t> that are known to create instability in the system (NHS, VCSE and within social care), including short tenures, project-based approaches and consortiums. Consider the positive impact of longer-term planning on creating a sustainable workforce within the system.</a:t>
            </a:r>
            <a:r>
              <a:rPr lang="en-GB" sz="1600" b="1" i="1" dirty="0">
                <a:latin typeface="Alte Haas Grotesk"/>
                <a:cs typeface="Arial"/>
              </a:rPr>
              <a:t> </a:t>
            </a:r>
            <a:r>
              <a:rPr lang="en-GB" sz="1600" dirty="0">
                <a:latin typeface="Alte Haas Grotesk"/>
                <a:cs typeface="Arial"/>
              </a:rPr>
              <a:t> </a:t>
            </a:r>
            <a:endParaRPr lang="en-GB" sz="1600" dirty="0">
              <a:latin typeface="Alte Haas Grotesk"/>
            </a:endParaRPr>
          </a:p>
        </p:txBody>
      </p:sp>
      <p:sp>
        <p:nvSpPr>
          <p:cNvPr id="11" name="Text Placeholder 2">
            <a:extLst>
              <a:ext uri="{FF2B5EF4-FFF2-40B4-BE49-F238E27FC236}">
                <a16:creationId xmlns:a16="http://schemas.microsoft.com/office/drawing/2014/main" id="{180BF40C-D9B7-4E11-A2E6-179D74E72A60}"/>
              </a:ext>
            </a:extLst>
          </p:cNvPr>
          <p:cNvSpPr txBox="1">
            <a:spLocks/>
          </p:cNvSpPr>
          <p:nvPr/>
        </p:nvSpPr>
        <p:spPr>
          <a:xfrm>
            <a:off x="365741" y="255816"/>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a:p>
            <a:endParaRPr lang="en-GB" dirty="0"/>
          </a:p>
          <a:p>
            <a:endParaRPr lang="en-GB" dirty="0"/>
          </a:p>
        </p:txBody>
      </p:sp>
    </p:spTree>
    <p:extLst>
      <p:ext uri="{BB962C8B-B14F-4D97-AF65-F5344CB8AC3E}">
        <p14:creationId xmlns:p14="http://schemas.microsoft.com/office/powerpoint/2010/main" val="2080165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dirty="0">
                <a:solidFill>
                  <a:srgbClr val="3F5664"/>
                </a:solidFill>
              </a:rPr>
              <a:t>Appendix A</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dirty="0">
              <a:hlinkClick r:id="rId4" action="ppaction://hlinkfile"/>
            </a:endParaRPr>
          </a:p>
          <a:p>
            <a:pPr marL="285750" lvl="0" indent="-285750">
              <a:spcAft>
                <a:spcPts val="1200"/>
              </a:spcAft>
              <a:buFont typeface="Arial" panose="020B0604020202020204" pitchFamily="34" charset="0"/>
              <a:buChar char="•"/>
            </a:pPr>
            <a:endParaRPr lang="en-GB" sz="1800" dirty="0">
              <a:hlinkClick r:id="rId4" action="ppaction://hlinkfile"/>
            </a:endParaRPr>
          </a:p>
          <a:p>
            <a:pPr marL="285750" lvl="0" indent="-285750">
              <a:spcAft>
                <a:spcPts val="1200"/>
              </a:spcAft>
              <a:buFont typeface="Arial" panose="020B0604020202020204" pitchFamily="34" charset="0"/>
              <a:buChar char="•"/>
            </a:pPr>
            <a:endParaRPr lang="en-US" sz="1800" b="1" dirty="0">
              <a:hlinkClick r:id="rId4" action="ppaction://hlinkfile"/>
            </a:endParaRPr>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498415" y="643605"/>
            <a:ext cx="8503351" cy="1024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dirty="0"/>
              <a:t>Appendix A – Workforce Narrative summary</a:t>
            </a:r>
            <a:endParaRPr lang="en-US" dirty="0"/>
          </a:p>
        </p:txBody>
      </p:sp>
      <p:sp>
        <p:nvSpPr>
          <p:cNvPr id="2" name="Rectangle 1">
            <a:extLst>
              <a:ext uri="{FF2B5EF4-FFF2-40B4-BE49-F238E27FC236}">
                <a16:creationId xmlns:a16="http://schemas.microsoft.com/office/drawing/2014/main" id="{C75765A7-B867-4855-A7C5-81B1990820FD}"/>
              </a:ext>
            </a:extLst>
          </p:cNvPr>
          <p:cNvSpPr/>
          <p:nvPr/>
        </p:nvSpPr>
        <p:spPr>
          <a:xfrm>
            <a:off x="361680" y="1420367"/>
            <a:ext cx="7872703" cy="369332"/>
          </a:xfrm>
          <a:prstGeom prst="rect">
            <a:avLst/>
          </a:prstGeom>
        </p:spPr>
        <p:txBody>
          <a:bodyPr wrap="square" lIns="91440" tIns="45720" rIns="91440" bIns="45720" anchor="t">
            <a:spAutoFit/>
          </a:bodyPr>
          <a:lstStyle/>
          <a:p>
            <a:endParaRPr lang="en-US"/>
          </a:p>
        </p:txBody>
      </p:sp>
      <p:sp>
        <p:nvSpPr>
          <p:cNvPr id="11" name="Text Placeholder 2">
            <a:extLst>
              <a:ext uri="{FF2B5EF4-FFF2-40B4-BE49-F238E27FC236}">
                <a16:creationId xmlns:a16="http://schemas.microsoft.com/office/drawing/2014/main" id="{180BF40C-D9B7-4E11-A2E6-179D74E72A60}"/>
              </a:ext>
            </a:extLst>
          </p:cNvPr>
          <p:cNvSpPr txBox="1">
            <a:spLocks/>
          </p:cNvSpPr>
          <p:nvPr/>
        </p:nvSpPr>
        <p:spPr>
          <a:xfrm>
            <a:off x="365741" y="255816"/>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a:p>
            <a:endParaRPr lang="en-GB" dirty="0"/>
          </a:p>
          <a:p>
            <a:endParaRPr lang="en-GB" dirty="0"/>
          </a:p>
        </p:txBody>
      </p:sp>
      <p:graphicFrame>
        <p:nvGraphicFramePr>
          <p:cNvPr id="4" name="Object 3">
            <a:extLst>
              <a:ext uri="{FF2B5EF4-FFF2-40B4-BE49-F238E27FC236}">
                <a16:creationId xmlns:a16="http://schemas.microsoft.com/office/drawing/2014/main" id="{8356213A-E259-4618-92C7-3F842FA7BF33}"/>
              </a:ext>
            </a:extLst>
          </p:cNvPr>
          <p:cNvGraphicFramePr>
            <a:graphicFrameLocks noChangeAspect="1"/>
          </p:cNvGraphicFramePr>
          <p:nvPr>
            <p:extLst>
              <p:ext uri="{D42A27DB-BD31-4B8C-83A1-F6EECF244321}">
                <p14:modId xmlns:p14="http://schemas.microsoft.com/office/powerpoint/2010/main" val="2536123548"/>
              </p:ext>
            </p:extLst>
          </p:nvPr>
        </p:nvGraphicFramePr>
        <p:xfrm>
          <a:off x="498414" y="1605033"/>
          <a:ext cx="1090123" cy="961428"/>
        </p:xfrm>
        <a:graphic>
          <a:graphicData uri="http://schemas.openxmlformats.org/presentationml/2006/ole">
            <mc:AlternateContent xmlns:mc="http://schemas.openxmlformats.org/markup-compatibility/2006">
              <mc:Choice xmlns:v="urn:schemas-microsoft-com:vml" Requires="v">
                <p:oleObj spid="_x0000_s1051"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498414" y="1605033"/>
                        <a:ext cx="1090123" cy="961428"/>
                      </a:xfrm>
                      <a:prstGeom prst="rect">
                        <a:avLst/>
                      </a:prstGeom>
                    </p:spPr>
                  </p:pic>
                </p:oleObj>
              </mc:Fallback>
            </mc:AlternateContent>
          </a:graphicData>
        </a:graphic>
      </p:graphicFrame>
    </p:spTree>
    <p:extLst>
      <p:ext uri="{BB962C8B-B14F-4D97-AF65-F5344CB8AC3E}">
        <p14:creationId xmlns:p14="http://schemas.microsoft.com/office/powerpoint/2010/main" val="2204622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dirty="0">
                <a:solidFill>
                  <a:srgbClr val="3F5664"/>
                </a:solidFill>
              </a:rPr>
              <a:t>Appendix B</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944125"/>
            <a:ext cx="8071120" cy="1198794"/>
          </a:xfrm>
        </p:spPr>
        <p:txBody>
          <a:bodyPr/>
          <a:lstStyle/>
          <a:p>
            <a:pPr marL="285750" lvl="0" indent="-285750">
              <a:spcAft>
                <a:spcPts val="1200"/>
              </a:spcAft>
              <a:buFont typeface="Arial" panose="020B0604020202020204" pitchFamily="34" charset="0"/>
              <a:buChar char="•"/>
            </a:pPr>
            <a:endParaRPr lang="en-GB" sz="1800" dirty="0">
              <a:hlinkClick r:id="rId4" action="ppaction://hlinkfile"/>
            </a:endParaRPr>
          </a:p>
          <a:p>
            <a:pPr marL="285750" lvl="0" indent="-285750">
              <a:spcAft>
                <a:spcPts val="1200"/>
              </a:spcAft>
              <a:buFont typeface="Arial" panose="020B0604020202020204" pitchFamily="34" charset="0"/>
              <a:buChar char="•"/>
            </a:pPr>
            <a:endParaRPr lang="en-GB" sz="1800" dirty="0">
              <a:hlinkClick r:id="rId4" action="ppaction://hlinkfile"/>
            </a:endParaRPr>
          </a:p>
          <a:p>
            <a:pPr marL="285750" lvl="0" indent="-285750">
              <a:spcAft>
                <a:spcPts val="1200"/>
              </a:spcAft>
              <a:buFont typeface="Arial" panose="020B0604020202020204" pitchFamily="34" charset="0"/>
              <a:buChar char="•"/>
            </a:pPr>
            <a:endParaRPr lang="en-US" sz="1800" b="1" dirty="0">
              <a:hlinkClick r:id="rId4" action="ppaction://hlinkfile"/>
            </a:endParaRPr>
          </a:p>
        </p:txBody>
      </p:sp>
      <p:sp>
        <p:nvSpPr>
          <p:cNvPr id="9" name="Title 3">
            <a:extLst>
              <a:ext uri="{FF2B5EF4-FFF2-40B4-BE49-F238E27FC236}">
                <a16:creationId xmlns:a16="http://schemas.microsoft.com/office/drawing/2014/main" id="{A0384D33-2F00-4EA9-B218-13614D55C8D7}"/>
              </a:ext>
            </a:extLst>
          </p:cNvPr>
          <p:cNvSpPr txBox="1">
            <a:spLocks/>
          </p:cNvSpPr>
          <p:nvPr/>
        </p:nvSpPr>
        <p:spPr>
          <a:xfrm>
            <a:off x="498415" y="643605"/>
            <a:ext cx="8503351" cy="10240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cap="all" baseline="0">
                <a:solidFill>
                  <a:srgbClr val="CED647"/>
                </a:solidFill>
                <a:latin typeface="Alte Haas Grotesk"/>
                <a:ea typeface="+mj-ea"/>
                <a:cs typeface="+mj-cs"/>
              </a:defRPr>
            </a:lvl1pPr>
          </a:lstStyle>
          <a:p>
            <a:r>
              <a:rPr lang="en-GB" dirty="0"/>
              <a:t>Appendix B – data analysis </a:t>
            </a:r>
            <a:endParaRPr lang="en-US" dirty="0"/>
          </a:p>
        </p:txBody>
      </p:sp>
      <p:sp>
        <p:nvSpPr>
          <p:cNvPr id="2" name="Rectangle 1">
            <a:extLst>
              <a:ext uri="{FF2B5EF4-FFF2-40B4-BE49-F238E27FC236}">
                <a16:creationId xmlns:a16="http://schemas.microsoft.com/office/drawing/2014/main" id="{C75765A7-B867-4855-A7C5-81B1990820FD}"/>
              </a:ext>
            </a:extLst>
          </p:cNvPr>
          <p:cNvSpPr/>
          <p:nvPr/>
        </p:nvSpPr>
        <p:spPr>
          <a:xfrm>
            <a:off x="361680" y="1420367"/>
            <a:ext cx="7872703" cy="369332"/>
          </a:xfrm>
          <a:prstGeom prst="rect">
            <a:avLst/>
          </a:prstGeom>
        </p:spPr>
        <p:txBody>
          <a:bodyPr wrap="square" lIns="91440" tIns="45720" rIns="91440" bIns="45720" anchor="t">
            <a:spAutoFit/>
          </a:bodyPr>
          <a:lstStyle/>
          <a:p>
            <a:endParaRPr lang="en-US"/>
          </a:p>
        </p:txBody>
      </p:sp>
      <p:sp>
        <p:nvSpPr>
          <p:cNvPr id="11" name="Text Placeholder 2">
            <a:extLst>
              <a:ext uri="{FF2B5EF4-FFF2-40B4-BE49-F238E27FC236}">
                <a16:creationId xmlns:a16="http://schemas.microsoft.com/office/drawing/2014/main" id="{180BF40C-D9B7-4E11-A2E6-179D74E72A60}"/>
              </a:ext>
            </a:extLst>
          </p:cNvPr>
          <p:cNvSpPr txBox="1">
            <a:spLocks/>
          </p:cNvSpPr>
          <p:nvPr/>
        </p:nvSpPr>
        <p:spPr>
          <a:xfrm>
            <a:off x="365741" y="255816"/>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a:p>
            <a:endParaRPr lang="en-GB" dirty="0"/>
          </a:p>
          <a:p>
            <a:endParaRPr lang="en-GB" dirty="0"/>
          </a:p>
        </p:txBody>
      </p:sp>
      <p:graphicFrame>
        <p:nvGraphicFramePr>
          <p:cNvPr id="4" name="Object 3">
            <a:extLst>
              <a:ext uri="{FF2B5EF4-FFF2-40B4-BE49-F238E27FC236}">
                <a16:creationId xmlns:a16="http://schemas.microsoft.com/office/drawing/2014/main" id="{66110810-C477-4E7B-A55B-F73D65D17FE6}"/>
              </a:ext>
            </a:extLst>
          </p:cNvPr>
          <p:cNvGraphicFramePr>
            <a:graphicFrameLocks noChangeAspect="1"/>
          </p:cNvGraphicFramePr>
          <p:nvPr>
            <p:extLst>
              <p:ext uri="{D42A27DB-BD31-4B8C-83A1-F6EECF244321}">
                <p14:modId xmlns:p14="http://schemas.microsoft.com/office/powerpoint/2010/main" val="643857423"/>
              </p:ext>
            </p:extLst>
          </p:nvPr>
        </p:nvGraphicFramePr>
        <p:xfrm>
          <a:off x="452416" y="1592189"/>
          <a:ext cx="1104685" cy="974271"/>
        </p:xfrm>
        <a:graphic>
          <a:graphicData uri="http://schemas.openxmlformats.org/presentationml/2006/ole">
            <mc:AlternateContent xmlns:mc="http://schemas.openxmlformats.org/markup-compatibility/2006">
              <mc:Choice xmlns:v="urn:schemas-microsoft-com:vml" Requires="v">
                <p:oleObj spid="_x0000_s2064"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452416" y="1592189"/>
                        <a:ext cx="1104685" cy="974271"/>
                      </a:xfrm>
                      <a:prstGeom prst="rect">
                        <a:avLst/>
                      </a:prstGeom>
                    </p:spPr>
                  </p:pic>
                </p:oleObj>
              </mc:Fallback>
            </mc:AlternateContent>
          </a:graphicData>
        </a:graphic>
      </p:graphicFrame>
    </p:spTree>
    <p:extLst>
      <p:ext uri="{BB962C8B-B14F-4D97-AF65-F5344CB8AC3E}">
        <p14:creationId xmlns:p14="http://schemas.microsoft.com/office/powerpoint/2010/main" val="133214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694" y="831410"/>
            <a:ext cx="6209192" cy="586227"/>
          </a:xfrm>
        </p:spPr>
        <p:txBody>
          <a:bodyPr/>
          <a:lstStyle/>
          <a:p>
            <a:r>
              <a:rPr lang="en-US"/>
              <a:t>Interpreting the People plan for greater </a:t>
            </a:r>
            <a:r>
              <a:rPr lang="en-US" err="1"/>
              <a:t>manchester</a:t>
            </a:r>
          </a:p>
        </p:txBody>
      </p:sp>
      <p:sp>
        <p:nvSpPr>
          <p:cNvPr id="6" name="Text Placeholder 5"/>
          <p:cNvSpPr>
            <a:spLocks noGrp="1"/>
          </p:cNvSpPr>
          <p:nvPr>
            <p:ph type="body" sz="quarter" idx="14"/>
          </p:nvPr>
        </p:nvSpPr>
        <p:spPr>
          <a:xfrm>
            <a:off x="190680" y="1618155"/>
            <a:ext cx="8719120" cy="1198794"/>
          </a:xfrm>
        </p:spPr>
        <p:txBody>
          <a:bodyPr vert="horz" lIns="91440" tIns="45720" rIns="91440" bIns="45720" rtlCol="0" anchor="t">
            <a:noAutofit/>
          </a:bodyPr>
          <a:lstStyle/>
          <a:p>
            <a:pPr marL="285750" indent="-285750">
              <a:spcAft>
                <a:spcPts val="700"/>
              </a:spcAft>
              <a:buChar char="•"/>
            </a:pPr>
            <a:r>
              <a:rPr lang="en-GB" sz="1300" dirty="0"/>
              <a:t>The Workforce Collaborative welcomes the People Plan for 2020/21. It is important that we take the opportunity to take key actions now to support our system to begin to recover from the COVID 19 pandemic and prepare for the additional challenges winter will provide. We particularly welcome the commitment to improving wellbeing and tackling inequalities. </a:t>
            </a:r>
            <a:endParaRPr lang="en-US" sz="1300" dirty="0"/>
          </a:p>
          <a:p>
            <a:pPr marL="285750" indent="-285750">
              <a:spcAft>
                <a:spcPts val="700"/>
              </a:spcAft>
              <a:buChar char="•"/>
            </a:pPr>
            <a:r>
              <a:rPr lang="en-GB" sz="1300" dirty="0"/>
              <a:t>The Workforce Collaborative was created in 2017 to support Greater Manchester to work together as a health and care system to transform our workforce and ultimately improve the care we provide to our citizens. The Collaborative operates alongside wider transformation programmes to deliver the bold ambitions of devolution. </a:t>
            </a:r>
            <a:endParaRPr lang="en-US" sz="1300" dirty="0"/>
          </a:p>
          <a:p>
            <a:pPr marL="285750" indent="-285750">
              <a:spcAft>
                <a:spcPts val="700"/>
              </a:spcAft>
              <a:buFont typeface="Arial"/>
              <a:buChar char="•"/>
            </a:pPr>
            <a:r>
              <a:rPr lang="en-GB" sz="1300" dirty="0"/>
              <a:t>For the last three years we have worked together to deliver our Workforce Strategy for health and care – supporting our paid and unpaid workforce and have made good progress; although there is still a long way to go. </a:t>
            </a:r>
            <a:endParaRPr lang="en-US" sz="1300" dirty="0"/>
          </a:p>
          <a:p>
            <a:pPr marL="285750" indent="-285750">
              <a:spcAft>
                <a:spcPts val="700"/>
              </a:spcAft>
              <a:buFont typeface="Arial"/>
              <a:buChar char="•"/>
            </a:pPr>
            <a:r>
              <a:rPr lang="en-GB" sz="1300" dirty="0"/>
              <a:t>This People Plan for Greater Manchester has been developed by interpreting the national People Plan in line with the wider work which is already being delivered across Greater Manchester. </a:t>
            </a:r>
            <a:endParaRPr lang="en-US" sz="1300" dirty="0"/>
          </a:p>
          <a:p>
            <a:pPr marL="285750" indent="-285750">
              <a:spcAft>
                <a:spcPts val="700"/>
              </a:spcAft>
              <a:buFont typeface="Arial"/>
              <a:buChar char="•"/>
            </a:pPr>
            <a:r>
              <a:rPr lang="en-GB" sz="1300" dirty="0"/>
              <a:t>The COVID pandemic has reinforced the disparities we see between health and care from the nature and impact of siloed working to the terms and conditions of the workforce. Workforce transformation within the care sector needs to be an essential component of plans to build back better in Greater Manchester: to ensure we have a motivated and valued workforce capable of delivering integrated services. While we recognise the importance of delivering the People Plan for the NHS, our commitment in Greater Manchester is to deliver this plan across health and care. </a:t>
            </a:r>
            <a:endParaRPr lang="en-GB" sz="1300" dirty="0">
              <a:highlight>
                <a:srgbClr val="FFFF00"/>
              </a:highlight>
            </a:endParaRPr>
          </a:p>
          <a:p>
            <a:pPr marL="285750" indent="-285750">
              <a:spcAft>
                <a:spcPts val="700"/>
              </a:spcAft>
              <a:buFont typeface="Arial"/>
              <a:buChar char="•"/>
            </a:pPr>
            <a:r>
              <a:rPr lang="en-GB" sz="1300" dirty="0"/>
              <a:t>Whilst our remit is health and care, over the last three years we have been able to capitalise on the opportunities devolution offers by opening up specific areas of work for the benefit of the broader public service workforce. The role of the Collaborative has also broadened to support our wider transformation programmes in Greater Manchester. Our People Plan looks to build on this important work.</a:t>
            </a:r>
            <a:endParaRPr lang="en-GB" sz="1300" dirty="0">
              <a:highlight>
                <a:srgbClr val="FFFF00"/>
              </a:highlight>
            </a:endParaRPr>
          </a:p>
          <a:p>
            <a:pPr marL="285750" indent="-285750">
              <a:spcAft>
                <a:spcPts val="700"/>
              </a:spcAft>
              <a:buFont typeface="Arial" panose="020B0604020202020204" pitchFamily="34" charset="0"/>
              <a:buChar char="•"/>
            </a:pPr>
            <a:endParaRPr lang="en-GB" sz="1400" dirty="0">
              <a:solidFill>
                <a:srgbClr val="FF0000"/>
              </a:solidFill>
            </a:endParaRPr>
          </a:p>
        </p:txBody>
      </p:sp>
      <p:sp>
        <p:nvSpPr>
          <p:cNvPr id="3" name="Text Placeholder 2">
            <a:extLst>
              <a:ext uri="{FF2B5EF4-FFF2-40B4-BE49-F238E27FC236}">
                <a16:creationId xmlns:a16="http://schemas.microsoft.com/office/drawing/2014/main" id="{C8091EB4-BF90-432D-956D-53761A00E9E4}"/>
              </a:ext>
            </a:extLst>
          </p:cNvPr>
          <p:cNvSpPr>
            <a:spLocks noGrp="1"/>
          </p:cNvSpPr>
          <p:nvPr>
            <p:ph type="body" sz="quarter" idx="19"/>
          </p:nvPr>
        </p:nvSpPr>
        <p:spPr>
          <a:xfrm>
            <a:off x="356694" y="260729"/>
            <a:ext cx="1553580" cy="383204"/>
          </a:xfrm>
        </p:spPr>
        <p:txBody>
          <a:bodyPr vert="horz" lIns="91440" tIns="45720" rIns="91440" bIns="45720" rtlCol="0" anchor="t">
            <a:noAutofit/>
          </a:bodyPr>
          <a:lstStyle/>
          <a:p>
            <a:r>
              <a:rPr lang="en-GB" dirty="0"/>
              <a:t>Our People Plan for </a:t>
            </a:r>
          </a:p>
          <a:p>
            <a:r>
              <a:rPr lang="en-GB" dirty="0"/>
              <a:t>Greater Manchester</a:t>
            </a:r>
          </a:p>
        </p:txBody>
      </p:sp>
      <p:sp>
        <p:nvSpPr>
          <p:cNvPr id="5" name="Text Placeholder 4">
            <a:extLst>
              <a:ext uri="{FF2B5EF4-FFF2-40B4-BE49-F238E27FC236}">
                <a16:creationId xmlns:a16="http://schemas.microsoft.com/office/drawing/2014/main" id="{05605F13-CC6C-47A2-85D8-19EBD9A63D1D}"/>
              </a:ext>
            </a:extLst>
          </p:cNvPr>
          <p:cNvSpPr>
            <a:spLocks noGrp="1"/>
          </p:cNvSpPr>
          <p:nvPr>
            <p:ph type="body" sz="quarter" idx="17"/>
          </p:nvPr>
        </p:nvSpPr>
        <p:spPr/>
        <p:txBody>
          <a:bodyPr vert="horz" lIns="91440" tIns="45720" rIns="91440" bIns="45720" rtlCol="0" anchor="t">
            <a:noAutofit/>
          </a:bodyPr>
          <a:lstStyle/>
          <a:p>
            <a:r>
              <a:rPr lang="en-GB"/>
              <a:t>introduction</a:t>
            </a:r>
          </a:p>
        </p:txBody>
      </p:sp>
    </p:spTree>
    <p:extLst>
      <p:ext uri="{BB962C8B-B14F-4D97-AF65-F5344CB8AC3E}">
        <p14:creationId xmlns:p14="http://schemas.microsoft.com/office/powerpoint/2010/main" val="122419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694" y="723410"/>
            <a:ext cx="3718476" cy="586227"/>
          </a:xfrm>
        </p:spPr>
        <p:txBody>
          <a:bodyPr/>
          <a:lstStyle/>
          <a:p>
            <a:r>
              <a:rPr lang="en-US"/>
              <a:t>Background</a:t>
            </a:r>
          </a:p>
        </p:txBody>
      </p:sp>
      <p:sp>
        <p:nvSpPr>
          <p:cNvPr id="6" name="Text Placeholder 5"/>
          <p:cNvSpPr>
            <a:spLocks noGrp="1"/>
          </p:cNvSpPr>
          <p:nvPr>
            <p:ph type="body" sz="quarter" idx="14"/>
          </p:nvPr>
        </p:nvSpPr>
        <p:spPr>
          <a:xfrm>
            <a:off x="352680" y="1314232"/>
            <a:ext cx="8071120" cy="1539988"/>
          </a:xfrm>
        </p:spPr>
        <p:txBody>
          <a:bodyPr vert="horz" lIns="91440" tIns="45720" rIns="91440" bIns="45720" rtlCol="0" anchor="t">
            <a:noAutofit/>
          </a:bodyPr>
          <a:lstStyle/>
          <a:p>
            <a:pPr marL="285750" indent="-285750">
              <a:spcAft>
                <a:spcPts val="1200"/>
              </a:spcAft>
              <a:buFont typeface="Arial" panose="020B0604020202020204" pitchFamily="34" charset="0"/>
              <a:buChar char="•"/>
            </a:pPr>
            <a:r>
              <a:rPr lang="en-GB" sz="1400" b="1" dirty="0">
                <a:solidFill>
                  <a:schemeClr val="tx1"/>
                </a:solidFill>
              </a:rPr>
              <a:t>April 2016: </a:t>
            </a:r>
            <a:r>
              <a:rPr lang="en-GB" sz="1400" dirty="0">
                <a:solidFill>
                  <a:schemeClr val="tx1"/>
                </a:solidFill>
              </a:rPr>
              <a:t>Greater Manchester took charge</a:t>
            </a:r>
            <a:r>
              <a:rPr lang="en-GB" sz="1400" dirty="0"/>
              <a:t> of the £6bn spent on health and social care; giving us the freedom and the flexibility to do things that benefit everyone in Greater Manchester. Greater Manchester Health and Care Partnership created and is made up of local NHS organisations and councils, as well as NHS England and NHS Improvement, emergency services, the voluntary sector, Healthwatch and others including the mayor of Greater Manchester. </a:t>
            </a:r>
            <a:endParaRPr lang="en-GB" sz="1400" b="1" dirty="0">
              <a:solidFill>
                <a:schemeClr val="tx1"/>
              </a:solidFill>
              <a:highlight>
                <a:srgbClr val="FFFF00"/>
              </a:highlight>
            </a:endParaRPr>
          </a:p>
          <a:p>
            <a:pPr marL="285750" indent="-285750">
              <a:spcAft>
                <a:spcPts val="1200"/>
              </a:spcAft>
              <a:buFont typeface="Arial" panose="020B0604020202020204" pitchFamily="34" charset="0"/>
              <a:buChar char="•"/>
            </a:pPr>
            <a:r>
              <a:rPr lang="en-GB" sz="1400" b="1" dirty="0">
                <a:solidFill>
                  <a:schemeClr val="tx1"/>
                </a:solidFill>
              </a:rPr>
              <a:t>December 2016</a:t>
            </a:r>
            <a:r>
              <a:rPr lang="en-GB" sz="1400" dirty="0">
                <a:solidFill>
                  <a:schemeClr val="tx1"/>
                </a:solidFill>
              </a:rPr>
              <a:t>: Strategic Workforce Collaborative Board established</a:t>
            </a:r>
            <a:endParaRPr lang="en-GB" sz="1400" b="1" dirty="0">
              <a:solidFill>
                <a:schemeClr val="tx1"/>
              </a:solidFill>
              <a:highlight>
                <a:srgbClr val="FFFF00"/>
              </a:highlight>
            </a:endParaRPr>
          </a:p>
          <a:p>
            <a:pPr marL="285750" indent="-285750">
              <a:spcAft>
                <a:spcPts val="1200"/>
              </a:spcAft>
              <a:buFont typeface="Arial" panose="020B0604020202020204" pitchFamily="34" charset="0"/>
              <a:buChar char="•"/>
            </a:pPr>
            <a:r>
              <a:rPr lang="en-GB" sz="1400" b="1" dirty="0">
                <a:solidFill>
                  <a:schemeClr val="tx1"/>
                </a:solidFill>
              </a:rPr>
              <a:t>July 2017</a:t>
            </a:r>
            <a:r>
              <a:rPr lang="en-GB" sz="1400" dirty="0">
                <a:solidFill>
                  <a:schemeClr val="tx1"/>
                </a:solidFill>
              </a:rPr>
              <a:t>: Greater Manchester Health and Care Workforce Strategy approved</a:t>
            </a:r>
          </a:p>
          <a:p>
            <a:pPr marL="285750" indent="-285750">
              <a:spcAft>
                <a:spcPts val="1200"/>
              </a:spcAft>
              <a:buFont typeface="Arial" panose="020B0604020202020204" pitchFamily="34" charset="0"/>
              <a:buChar char="•"/>
            </a:pPr>
            <a:r>
              <a:rPr lang="en-GB" sz="1400" b="1" dirty="0">
                <a:solidFill>
                  <a:schemeClr val="tx1"/>
                </a:solidFill>
              </a:rPr>
              <a:t>August 2017</a:t>
            </a:r>
            <a:r>
              <a:rPr lang="en-GB" sz="1400" dirty="0">
                <a:solidFill>
                  <a:schemeClr val="tx1"/>
                </a:solidFill>
              </a:rPr>
              <a:t>: Workforce Collaborative created to deliver the strategy and core team recruited</a:t>
            </a:r>
          </a:p>
          <a:p>
            <a:pPr marL="285750" indent="-285750">
              <a:spcAft>
                <a:spcPts val="1200"/>
              </a:spcAft>
              <a:buFont typeface="Arial" panose="020B0604020202020204" pitchFamily="34" charset="0"/>
              <a:buChar char="•"/>
            </a:pPr>
            <a:r>
              <a:rPr lang="en-GB" sz="1400" b="1" dirty="0">
                <a:solidFill>
                  <a:schemeClr val="tx1"/>
                </a:solidFill>
              </a:rPr>
              <a:t>2017-now:</a:t>
            </a:r>
            <a:r>
              <a:rPr lang="en-GB" sz="1400" dirty="0">
                <a:solidFill>
                  <a:schemeClr val="tx1"/>
                </a:solidFill>
              </a:rPr>
              <a:t> delivery of the strategy and development of the Collaborative’s role. Key successes include:</a:t>
            </a:r>
          </a:p>
          <a:p>
            <a:pPr marL="285750" indent="-285750">
              <a:spcBef>
                <a:spcPts val="400"/>
              </a:spcBef>
              <a:spcAft>
                <a:spcPts val="400"/>
              </a:spcAft>
              <a:buFont typeface="Courier New"/>
              <a:buChar char="o"/>
            </a:pPr>
            <a:endParaRPr lang="en-GB" sz="1400" dirty="0">
              <a:solidFill>
                <a:schemeClr val="tx1"/>
              </a:solidFill>
            </a:endParaRPr>
          </a:p>
          <a:p>
            <a:pPr>
              <a:spcAft>
                <a:spcPts val="1200"/>
              </a:spcAft>
            </a:pPr>
            <a:endParaRPr lang="en-GB" sz="1800" dirty="0">
              <a:solidFill>
                <a:srgbClr val="FF0000"/>
              </a:solidFill>
            </a:endParaRPr>
          </a:p>
        </p:txBody>
      </p:sp>
      <p:sp>
        <p:nvSpPr>
          <p:cNvPr id="8" name="Text Placeholder 7"/>
          <p:cNvSpPr>
            <a:spLocks noGrp="1"/>
          </p:cNvSpPr>
          <p:nvPr>
            <p:ph type="body" sz="quarter" idx="17"/>
          </p:nvPr>
        </p:nvSpPr>
        <p:spPr/>
        <p:txBody>
          <a:bodyPr/>
          <a:lstStyle/>
          <a:p>
            <a:r>
              <a:rPr lang="en-US">
                <a:solidFill>
                  <a:srgbClr val="3F5664"/>
                </a:solidFill>
              </a:rPr>
              <a:t>background</a:t>
            </a:r>
          </a:p>
        </p:txBody>
      </p:sp>
      <p:sp>
        <p:nvSpPr>
          <p:cNvPr id="7" name="Text Placeholder 2">
            <a:extLst>
              <a:ext uri="{FF2B5EF4-FFF2-40B4-BE49-F238E27FC236}">
                <a16:creationId xmlns:a16="http://schemas.microsoft.com/office/drawing/2014/main" id="{F7516F6C-BEF1-4081-A77B-6C0E13DCF2C2}"/>
              </a:ext>
            </a:extLst>
          </p:cNvPr>
          <p:cNvSpPr txBox="1">
            <a:spLocks/>
          </p:cNvSpPr>
          <p:nvPr/>
        </p:nvSpPr>
        <p:spPr>
          <a:xfrm>
            <a:off x="352680" y="260729"/>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
        <p:nvSpPr>
          <p:cNvPr id="3" name="TextBox 2">
            <a:extLst>
              <a:ext uri="{FF2B5EF4-FFF2-40B4-BE49-F238E27FC236}">
                <a16:creationId xmlns:a16="http://schemas.microsoft.com/office/drawing/2014/main" id="{820CB2E7-B54E-4CB3-986B-9161FAB89505}"/>
              </a:ext>
            </a:extLst>
          </p:cNvPr>
          <p:cNvSpPr txBox="1"/>
          <p:nvPr/>
        </p:nvSpPr>
        <p:spPr>
          <a:xfrm>
            <a:off x="766805" y="4318708"/>
            <a:ext cx="761039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GB" sz="1400" dirty="0">
                <a:latin typeface="Alte Haas Grotesk"/>
                <a:ea typeface="Arial"/>
                <a:cs typeface="Arial"/>
              </a:rPr>
              <a:t>Development of MOU with HEE which has enabled us to work closely with them to focus funding on key areas. </a:t>
            </a:r>
            <a:r>
              <a:rPr lang="en-US" sz="1400" dirty="0">
                <a:latin typeface="Alte Haas Grotesk"/>
                <a:ea typeface="Arial"/>
                <a:cs typeface="Arial"/>
              </a:rPr>
              <a:t>​</a:t>
            </a:r>
          </a:p>
          <a:p>
            <a:pPr marL="285750" indent="-285750">
              <a:buFont typeface="Wingdings"/>
              <a:buChar char="v"/>
            </a:pPr>
            <a:r>
              <a:rPr lang="en-GB" sz="1400" dirty="0">
                <a:latin typeface="Alte Haas Grotesk"/>
                <a:ea typeface="Arial"/>
                <a:cs typeface="Arial"/>
              </a:rPr>
              <a:t>Development of a continuous service commitment across the public sector to support the movement of workforce and skill retention</a:t>
            </a:r>
            <a:r>
              <a:rPr lang="en-US" sz="1400" dirty="0">
                <a:latin typeface="Alte Haas Grotesk"/>
                <a:ea typeface="Arial"/>
                <a:cs typeface="Arial"/>
              </a:rPr>
              <a:t>​</a:t>
            </a:r>
          </a:p>
          <a:p>
            <a:pPr marL="285750" lvl="0" indent="-285750">
              <a:buFont typeface="Wingdings"/>
              <a:buChar char="v"/>
            </a:pPr>
            <a:r>
              <a:rPr lang="en-GB" sz="1400" dirty="0">
                <a:latin typeface="Alte Haas Grotesk"/>
                <a:ea typeface="Arial"/>
                <a:cs typeface="Arial"/>
              </a:rPr>
              <a:t>The first in the country to develop a Workforce Race Equality commitment across the public sector</a:t>
            </a:r>
            <a:r>
              <a:rPr lang="en-US" sz="1400" dirty="0">
                <a:latin typeface="Alte Haas Grotesk"/>
                <a:ea typeface="Arial"/>
                <a:cs typeface="Arial"/>
              </a:rPr>
              <a:t>​</a:t>
            </a:r>
          </a:p>
          <a:p>
            <a:pPr marL="285750" indent="-285750">
              <a:buFont typeface="Wingdings"/>
              <a:buChar char="v"/>
            </a:pPr>
            <a:r>
              <a:rPr lang="en-GB" sz="1400" dirty="0">
                <a:latin typeface="Alte Haas Grotesk"/>
                <a:ea typeface="Arial"/>
                <a:cs typeface="Arial"/>
              </a:rPr>
              <a:t>Launch of a health and care careers hub</a:t>
            </a:r>
            <a:r>
              <a:rPr lang="en-US" sz="1400" dirty="0">
                <a:latin typeface="Alte Haas Grotesk"/>
                <a:ea typeface="Arial"/>
                <a:cs typeface="Arial"/>
              </a:rPr>
              <a:t>​ to attract more people into the sector</a:t>
            </a:r>
            <a:endParaRPr lang="en-US" sz="1400" dirty="0">
              <a:solidFill>
                <a:srgbClr val="000000"/>
              </a:solidFill>
              <a:latin typeface="Alte Haas Grotesk"/>
              <a:ea typeface="Arial"/>
              <a:cs typeface="Arial"/>
            </a:endParaRPr>
          </a:p>
          <a:p>
            <a:pPr marL="285750" indent="-285750">
              <a:buFont typeface="Wingdings"/>
              <a:buChar char="v"/>
            </a:pPr>
            <a:r>
              <a:rPr lang="en-GB" sz="1400" dirty="0">
                <a:solidFill>
                  <a:srgbClr val="262626"/>
                </a:solidFill>
                <a:latin typeface="Alte Haas Grotesk"/>
                <a:ea typeface="Arial"/>
                <a:cs typeface="Arial"/>
              </a:rPr>
              <a:t>Creation of working carers and flexible working toolkit</a:t>
            </a:r>
            <a:r>
              <a:rPr lang="en-GB" sz="1400" dirty="0">
                <a:latin typeface="Alte Haas Grotesk"/>
                <a:ea typeface="Arial"/>
                <a:cs typeface="Arial"/>
              </a:rPr>
              <a:t>​s</a:t>
            </a:r>
            <a:endParaRPr lang="en-GB" sz="1400" dirty="0">
              <a:solidFill>
                <a:srgbClr val="000000"/>
              </a:solidFill>
              <a:latin typeface="Alte Haas Grotesk"/>
              <a:ea typeface="Arial"/>
              <a:cs typeface="Arial"/>
            </a:endParaRPr>
          </a:p>
          <a:p>
            <a:pPr marL="285750" lvl="0" indent="-285750">
              <a:buFont typeface="Wingdings"/>
              <a:buChar char="v"/>
            </a:pPr>
            <a:r>
              <a:rPr lang="en-GB" sz="1400" dirty="0">
                <a:solidFill>
                  <a:srgbClr val="262626"/>
                </a:solidFill>
                <a:latin typeface="Alte Haas Grotesk"/>
                <a:ea typeface="Arial"/>
                <a:cs typeface="Arial"/>
              </a:rPr>
              <a:t>Development of the Virtual Workforce Information System (VWIS) </a:t>
            </a:r>
            <a:r>
              <a:rPr lang="en-GB" sz="1400" dirty="0">
                <a:latin typeface="Alte Haas Grotesk"/>
                <a:ea typeface="Arial"/>
                <a:cs typeface="Arial"/>
              </a:rPr>
              <a:t>​</a:t>
            </a:r>
            <a:endParaRPr lang="en-GB" sz="1400" dirty="0">
              <a:latin typeface="Alte Haas Grotesk"/>
              <a:cs typeface="Arial"/>
            </a:endParaRPr>
          </a:p>
        </p:txBody>
      </p:sp>
    </p:spTree>
    <p:extLst>
      <p:ext uri="{BB962C8B-B14F-4D97-AF65-F5344CB8AC3E}">
        <p14:creationId xmlns:p14="http://schemas.microsoft.com/office/powerpoint/2010/main" val="310136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694" y="831410"/>
            <a:ext cx="4878535" cy="586227"/>
          </a:xfrm>
        </p:spPr>
        <p:txBody>
          <a:bodyPr/>
          <a:lstStyle/>
          <a:p>
            <a:r>
              <a:rPr lang="en-US"/>
              <a:t>our strategic drivers</a:t>
            </a:r>
          </a:p>
        </p:txBody>
      </p:sp>
      <p:sp>
        <p:nvSpPr>
          <p:cNvPr id="8" name="Text Placeholder 7"/>
          <p:cNvSpPr>
            <a:spLocks noGrp="1"/>
          </p:cNvSpPr>
          <p:nvPr>
            <p:ph type="body" sz="quarter" idx="17"/>
          </p:nvPr>
        </p:nvSpPr>
        <p:spPr>
          <a:xfrm>
            <a:off x="5887582" y="341742"/>
            <a:ext cx="2860475" cy="160218"/>
          </a:xfrm>
        </p:spPr>
        <p:txBody>
          <a:bodyPr/>
          <a:lstStyle/>
          <a:p>
            <a:r>
              <a:rPr lang="en-US">
                <a:solidFill>
                  <a:srgbClr val="3F5664"/>
                </a:solidFill>
              </a:rPr>
              <a:t>Our drivers</a:t>
            </a:r>
          </a:p>
        </p:txBody>
      </p:sp>
      <p:graphicFrame>
        <p:nvGraphicFramePr>
          <p:cNvPr id="2" name="Diagram 1">
            <a:extLst>
              <a:ext uri="{FF2B5EF4-FFF2-40B4-BE49-F238E27FC236}">
                <a16:creationId xmlns:a16="http://schemas.microsoft.com/office/drawing/2014/main" id="{8B8A2B06-134B-43B4-A21F-6583D2289019}"/>
              </a:ext>
            </a:extLst>
          </p:cNvPr>
          <p:cNvGraphicFramePr/>
          <p:nvPr>
            <p:extLst>
              <p:ext uri="{D42A27DB-BD31-4B8C-83A1-F6EECF244321}">
                <p14:modId xmlns:p14="http://schemas.microsoft.com/office/powerpoint/2010/main" val="347371666"/>
              </p:ext>
            </p:extLst>
          </p:nvPr>
        </p:nvGraphicFramePr>
        <p:xfrm>
          <a:off x="4166918" y="1707143"/>
          <a:ext cx="4877592" cy="4366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a:extLst>
              <a:ext uri="{FF2B5EF4-FFF2-40B4-BE49-F238E27FC236}">
                <a16:creationId xmlns:a16="http://schemas.microsoft.com/office/drawing/2014/main" id="{84976CB0-1CFE-4420-A71A-E4DADF2AD191}"/>
              </a:ext>
            </a:extLst>
          </p:cNvPr>
          <p:cNvSpPr/>
          <p:nvPr/>
        </p:nvSpPr>
        <p:spPr>
          <a:xfrm>
            <a:off x="5680988" y="3183481"/>
            <a:ext cx="1844325" cy="1345196"/>
          </a:xfrm>
          <a:prstGeom prst="ellips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350"/>
              <a:t>A People Plan for Greater Manchester</a:t>
            </a:r>
            <a:endParaRPr lang="en-GB" sz="1350">
              <a:cs typeface="Arial"/>
            </a:endParaRPr>
          </a:p>
        </p:txBody>
      </p:sp>
      <p:sp>
        <p:nvSpPr>
          <p:cNvPr id="43" name="TextBox 42">
            <a:extLst>
              <a:ext uri="{FF2B5EF4-FFF2-40B4-BE49-F238E27FC236}">
                <a16:creationId xmlns:a16="http://schemas.microsoft.com/office/drawing/2014/main" id="{54050470-1D27-475E-87FC-21A6B0B0CF9D}"/>
              </a:ext>
            </a:extLst>
          </p:cNvPr>
          <p:cNvSpPr txBox="1"/>
          <p:nvPr/>
        </p:nvSpPr>
        <p:spPr>
          <a:xfrm>
            <a:off x="357115" y="1869743"/>
            <a:ext cx="373266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2"/>
            <a:r>
              <a:rPr lang="en-GB" dirty="0">
                <a:latin typeface="Alte Haas Grotesk"/>
                <a:cs typeface="Arial"/>
              </a:rPr>
              <a:t>As an NHS funded function with aligned priorities, the Workforce Collaborative is committed to delivering the NHS People Plan at ICS level in Greater Manchester. </a:t>
            </a:r>
            <a:endParaRPr lang="en-US" dirty="0">
              <a:latin typeface="Alte Haas Grotesk"/>
            </a:endParaRPr>
          </a:p>
          <a:p>
            <a:pPr marL="0" lvl="2"/>
            <a:endParaRPr lang="en-GB" dirty="0">
              <a:latin typeface="Alte Haas Grotesk"/>
              <a:cs typeface="Arial"/>
            </a:endParaRPr>
          </a:p>
          <a:p>
            <a:pPr marL="0" lvl="2"/>
            <a:r>
              <a:rPr lang="en-GB" dirty="0">
                <a:latin typeface="Alte Haas Grotesk"/>
                <a:cs typeface="Arial"/>
              </a:rPr>
              <a:t>However, our ambitions for a People Plan for Greater Manchester is broader than delivery of the national People Plan. This diagram highlights the key strategic drivers which have provided the vision for this plan.</a:t>
            </a:r>
          </a:p>
          <a:p>
            <a:pPr marL="0"/>
            <a:endParaRPr lang="en-GB" dirty="0">
              <a:cs typeface="Arial"/>
            </a:endParaRPr>
          </a:p>
        </p:txBody>
      </p:sp>
      <p:sp>
        <p:nvSpPr>
          <p:cNvPr id="16" name="Text Placeholder 2">
            <a:extLst>
              <a:ext uri="{FF2B5EF4-FFF2-40B4-BE49-F238E27FC236}">
                <a16:creationId xmlns:a16="http://schemas.microsoft.com/office/drawing/2014/main" id="{62386285-497F-447A-AE92-0738020B2AC4}"/>
              </a:ext>
            </a:extLst>
          </p:cNvPr>
          <p:cNvSpPr txBox="1">
            <a:spLocks/>
          </p:cNvSpPr>
          <p:nvPr/>
        </p:nvSpPr>
        <p:spPr>
          <a:xfrm>
            <a:off x="356694" y="230249"/>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389931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762" y="727026"/>
            <a:ext cx="3175681" cy="586227"/>
          </a:xfrm>
        </p:spPr>
        <p:txBody>
          <a:bodyPr/>
          <a:lstStyle/>
          <a:p>
            <a:r>
              <a:rPr lang="en-US"/>
              <a:t>Our priorities </a:t>
            </a:r>
          </a:p>
        </p:txBody>
      </p:sp>
      <p:sp>
        <p:nvSpPr>
          <p:cNvPr id="6" name="Text Placeholder 5"/>
          <p:cNvSpPr>
            <a:spLocks noGrp="1"/>
          </p:cNvSpPr>
          <p:nvPr>
            <p:ph type="body" sz="quarter" idx="14"/>
          </p:nvPr>
        </p:nvSpPr>
        <p:spPr>
          <a:xfrm>
            <a:off x="404706" y="1452889"/>
            <a:ext cx="8343351" cy="1602948"/>
          </a:xfrm>
        </p:spPr>
        <p:txBody>
          <a:bodyPr vert="horz" lIns="91440" tIns="45720" rIns="91440" bIns="45720" rtlCol="0" anchor="t">
            <a:noAutofit/>
          </a:bodyPr>
          <a:lstStyle/>
          <a:p>
            <a:pPr marL="285750" indent="-285750">
              <a:spcAft>
                <a:spcPts val="1200"/>
              </a:spcAft>
              <a:buFont typeface="Arial,Sans-Serif"/>
              <a:buChar char="•"/>
            </a:pPr>
            <a:r>
              <a:rPr lang="en-GB" sz="1500" dirty="0"/>
              <a:t>Our Health and Care Workforce Strategy identified four priority areas. These were: Grow Our Own, Filling Difficult Gaps, Employment Offer and Talent Development and System Leadership. These priorities have been regularly reviewed over the last three years and they continue to be the Collaborative's priorities. </a:t>
            </a:r>
            <a:endParaRPr lang="en-US" sz="1500" dirty="0"/>
          </a:p>
          <a:p>
            <a:pPr marL="285750" indent="-285750">
              <a:spcAft>
                <a:spcPts val="1200"/>
              </a:spcAft>
              <a:buFont typeface="Arial,Sans-Serif"/>
              <a:buChar char="•"/>
            </a:pPr>
            <a:r>
              <a:rPr lang="en-GB" sz="1500" dirty="0"/>
              <a:t>These priorities align with the national People Plan priorities of Looking after our people, Belonging to the NHS, New ways of working and delivering care and Growing and training our workforce. </a:t>
            </a:r>
          </a:p>
          <a:p>
            <a:pPr marL="285750" indent="-285750">
              <a:spcAft>
                <a:spcPts val="1200"/>
              </a:spcAft>
              <a:buFont typeface="Arial,Sans-Serif"/>
              <a:buChar char="•"/>
            </a:pPr>
            <a:r>
              <a:rPr lang="en-GB" sz="1500" dirty="0"/>
              <a:t>This plan has also been aligned with </a:t>
            </a:r>
            <a:r>
              <a:rPr lang="en-GB" dirty="0"/>
              <a:t>the priorities outlined in the NWADASS Strategic Workforce Framework to ensure the two are working in support of one another. </a:t>
            </a:r>
            <a:endParaRPr lang="en-US" sz="1500" dirty="0"/>
          </a:p>
          <a:p>
            <a:pPr marL="285750" indent="-285750">
              <a:spcAft>
                <a:spcPts val="1200"/>
              </a:spcAft>
              <a:buFont typeface="Arial,Sans-Serif"/>
              <a:buChar char="•"/>
            </a:pPr>
            <a:r>
              <a:rPr lang="en-GB" sz="1500" dirty="0"/>
              <a:t>The priority of this People Plan is to align national and ICS priorities to deliver change across health and care, focussing on supporting the system to manage the impact of COVID 19 on the health and care sector. We are extremely proud of how our system has worked together to respond to the COVID 19 pandemic. This plan will support continued collaboration going forward.</a:t>
            </a:r>
          </a:p>
          <a:p>
            <a:pPr marL="285750" indent="-285750">
              <a:spcAft>
                <a:spcPts val="1200"/>
              </a:spcAft>
              <a:buFont typeface="Arial,Sans-Serif"/>
              <a:buChar char="•"/>
            </a:pPr>
            <a:r>
              <a:rPr lang="en-GB" sz="1500" dirty="0">
                <a:solidFill>
                  <a:schemeClr val="tx1"/>
                </a:solidFill>
              </a:rPr>
              <a:t>This People Plan has been developed as part of the Phase Three recovery for the NHS, and the numerical returns and supporting narrative have been used to inform our key action areas. This process will continue as continue to engage on the development of this plan. See Appendix A and B</a:t>
            </a:r>
          </a:p>
          <a:p>
            <a:pPr marL="285750" indent="-285750">
              <a:spcAft>
                <a:spcPts val="1200"/>
              </a:spcAft>
              <a:buFont typeface="Arial,Sans-Serif"/>
              <a:buChar char="•"/>
            </a:pPr>
            <a:endParaRPr lang="en-GB" sz="1400" dirty="0">
              <a:solidFill>
                <a:schemeClr val="tx1"/>
              </a:solidFill>
            </a:endParaRPr>
          </a:p>
          <a:p>
            <a:pPr marL="285750" indent="-285750">
              <a:spcBef>
                <a:spcPts val="500"/>
              </a:spcBef>
              <a:spcAft>
                <a:spcPts val="500"/>
              </a:spcAft>
              <a:buFont typeface="Arial" panose="020B0604020202020204" pitchFamily="34" charset="0"/>
              <a:buChar char="•"/>
            </a:pPr>
            <a:endParaRPr lang="en-US" sz="1800" b="1" dirty="0">
              <a:solidFill>
                <a:srgbClr val="000000"/>
              </a:solidFill>
            </a:endParaRPr>
          </a:p>
        </p:txBody>
      </p:sp>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priorities</a:t>
            </a:r>
          </a:p>
        </p:txBody>
      </p:sp>
      <p:sp>
        <p:nvSpPr>
          <p:cNvPr id="7" name="Text Placeholder 2">
            <a:extLst>
              <a:ext uri="{FF2B5EF4-FFF2-40B4-BE49-F238E27FC236}">
                <a16:creationId xmlns:a16="http://schemas.microsoft.com/office/drawing/2014/main" id="{1343D5A0-2C8D-47A1-83C7-3920BF91A5DC}"/>
              </a:ext>
            </a:extLst>
          </p:cNvPr>
          <p:cNvSpPr txBox="1">
            <a:spLocks/>
          </p:cNvSpPr>
          <p:nvPr/>
        </p:nvSpPr>
        <p:spPr>
          <a:xfrm>
            <a:off x="304099" y="230249"/>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169666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762" y="727026"/>
            <a:ext cx="3175681" cy="586227"/>
          </a:xfrm>
        </p:spPr>
        <p:txBody>
          <a:bodyPr/>
          <a:lstStyle/>
          <a:p>
            <a:r>
              <a:rPr lang="en-US"/>
              <a:t>Our structure </a:t>
            </a:r>
          </a:p>
        </p:txBody>
      </p:sp>
      <p:sp>
        <p:nvSpPr>
          <p:cNvPr id="6" name="Text Placeholder 5"/>
          <p:cNvSpPr>
            <a:spLocks noGrp="1"/>
          </p:cNvSpPr>
          <p:nvPr>
            <p:ph type="body" sz="quarter" idx="14"/>
          </p:nvPr>
        </p:nvSpPr>
        <p:spPr>
          <a:xfrm>
            <a:off x="404706" y="1452889"/>
            <a:ext cx="8092022" cy="1602948"/>
          </a:xfrm>
        </p:spPr>
        <p:txBody>
          <a:bodyPr vert="horz" lIns="91440" tIns="45720" rIns="91440" bIns="45720" rtlCol="0" anchor="t">
            <a:noAutofit/>
          </a:bodyPr>
          <a:lstStyle/>
          <a:p>
            <a:pPr>
              <a:spcBef>
                <a:spcPts val="500"/>
              </a:spcBef>
              <a:spcAft>
                <a:spcPts val="500"/>
              </a:spcAft>
            </a:pPr>
            <a:r>
              <a:rPr lang="en-GB" sz="1400" dirty="0">
                <a:solidFill>
                  <a:schemeClr val="tx1"/>
                </a:solidFill>
              </a:rPr>
              <a:t>This People Plan will be governed through the Workforce Collaborative governance structure.</a:t>
            </a:r>
          </a:p>
          <a:p>
            <a:pPr marL="285750" indent="-285750">
              <a:spcBef>
                <a:spcPts val="500"/>
              </a:spcBef>
              <a:spcAft>
                <a:spcPts val="500"/>
              </a:spcAft>
              <a:buFont typeface="Arial" panose="020B0604020202020204" pitchFamily="34" charset="0"/>
              <a:buChar char="•"/>
            </a:pPr>
            <a:endParaRPr lang="en-GB" sz="1400" b="1" dirty="0">
              <a:solidFill>
                <a:schemeClr val="tx1"/>
              </a:solidFill>
            </a:endParaRPr>
          </a:p>
          <a:p>
            <a:pPr marL="285750" indent="-285750">
              <a:spcBef>
                <a:spcPts val="500"/>
              </a:spcBef>
              <a:spcAft>
                <a:spcPts val="500"/>
              </a:spcAft>
              <a:buFont typeface="Arial" panose="020B0604020202020204" pitchFamily="34" charset="0"/>
              <a:buChar char="•"/>
            </a:pPr>
            <a:r>
              <a:rPr lang="en-GB" sz="1400" b="1" dirty="0">
                <a:solidFill>
                  <a:schemeClr val="tx1"/>
                </a:solidFill>
              </a:rPr>
              <a:t>Greater Manchester Health and Care People Board</a:t>
            </a:r>
            <a:r>
              <a:rPr lang="en-GB" sz="1400" dirty="0">
                <a:solidFill>
                  <a:schemeClr val="tx1"/>
                </a:solidFill>
              </a:rPr>
              <a:t> – previously the Greater Manchester Health and Care Strategic Collaborative Board. The board oversees the delivery of our health and care strategy and also</a:t>
            </a:r>
            <a:r>
              <a:rPr lang="en-GB" sz="1400" dirty="0"/>
              <a:t> serves as Greater Manchester’s Local Workforce Action Board. </a:t>
            </a:r>
            <a:endParaRPr lang="en-GB" sz="1400" dirty="0">
              <a:solidFill>
                <a:srgbClr val="000000"/>
              </a:solidFill>
            </a:endParaRPr>
          </a:p>
          <a:p>
            <a:pPr marL="285750" indent="-285750">
              <a:spcBef>
                <a:spcPts val="500"/>
              </a:spcBef>
              <a:spcAft>
                <a:spcPts val="500"/>
              </a:spcAft>
              <a:buFont typeface="Arial" panose="020B0604020202020204" pitchFamily="34" charset="0"/>
              <a:buChar char="•"/>
            </a:pPr>
            <a:r>
              <a:rPr lang="en-GB" sz="1400" b="1" dirty="0">
                <a:solidFill>
                  <a:schemeClr val="tx1"/>
                </a:solidFill>
              </a:rPr>
              <a:t>Greater Manchester Health and Care Workforce Collaborative Steering Group </a:t>
            </a:r>
            <a:r>
              <a:rPr lang="en-GB" sz="1400" dirty="0">
                <a:solidFill>
                  <a:schemeClr val="tx1"/>
                </a:solidFill>
              </a:rPr>
              <a:t>- </a:t>
            </a:r>
            <a:r>
              <a:rPr lang="en-GB" sz="1400" dirty="0"/>
              <a:t>with representatives from a range of support organisations such as HEIs, the NHS North West Leadership Academy, North West Employers and many more. Drives the delivery of the strategy and provides a space for creative and innovative problem solving through sharing the knowledge, expertise and resources of its partners. The Steering Group reports to our board. </a:t>
            </a:r>
            <a:endParaRPr lang="en-GB" sz="1400" dirty="0">
              <a:solidFill>
                <a:srgbClr val="000000"/>
              </a:solidFill>
            </a:endParaRPr>
          </a:p>
          <a:p>
            <a:pPr marL="285750" indent="-285750">
              <a:spcBef>
                <a:spcPts val="500"/>
              </a:spcBef>
              <a:spcAft>
                <a:spcPts val="500"/>
              </a:spcAft>
              <a:buFont typeface="Arial" panose="020B0604020202020204" pitchFamily="34" charset="0"/>
              <a:buChar char="•"/>
            </a:pPr>
            <a:r>
              <a:rPr lang="en-GB" sz="1400" b="1" dirty="0">
                <a:solidFill>
                  <a:schemeClr val="tx1"/>
                </a:solidFill>
              </a:rPr>
              <a:t>Core Team</a:t>
            </a:r>
            <a:r>
              <a:rPr lang="en-GB" sz="1400" dirty="0">
                <a:solidFill>
                  <a:schemeClr val="tx1"/>
                </a:solidFill>
              </a:rPr>
              <a:t> led by Executive Lead for Workforce, OD and System Leadership and based within the Greater Manchester Health and Social Care Partnership.</a:t>
            </a:r>
          </a:p>
          <a:p>
            <a:pPr marL="285750" indent="-285750">
              <a:spcBef>
                <a:spcPts val="500"/>
              </a:spcBef>
              <a:spcAft>
                <a:spcPts val="500"/>
              </a:spcAft>
              <a:buFont typeface="Arial" panose="020B0604020202020204" pitchFamily="34" charset="0"/>
              <a:buChar char="•"/>
            </a:pPr>
            <a:r>
              <a:rPr lang="en-GB" sz="1400" b="1" dirty="0">
                <a:solidFill>
                  <a:schemeClr val="tx1"/>
                </a:solidFill>
              </a:rPr>
              <a:t>Full chart on the next slide. </a:t>
            </a:r>
          </a:p>
          <a:p>
            <a:pPr marL="285750" indent="-285750">
              <a:spcBef>
                <a:spcPts val="500"/>
              </a:spcBef>
              <a:spcAft>
                <a:spcPts val="500"/>
              </a:spcAft>
              <a:buFont typeface="Arial" panose="020B0604020202020204" pitchFamily="34" charset="0"/>
              <a:buChar char="•"/>
            </a:pPr>
            <a:endParaRPr lang="en-US" sz="1800" b="1" dirty="0">
              <a:solidFill>
                <a:srgbClr val="000000"/>
              </a:solidFill>
            </a:endParaRPr>
          </a:p>
        </p:txBody>
      </p:sp>
      <p:sp>
        <p:nvSpPr>
          <p:cNvPr id="8" name="Text Placeholder 7"/>
          <p:cNvSpPr>
            <a:spLocks noGrp="1"/>
          </p:cNvSpPr>
          <p:nvPr>
            <p:ph type="body" sz="quarter" idx="17"/>
          </p:nvPr>
        </p:nvSpPr>
        <p:spPr>
          <a:xfrm>
            <a:off x="5887582" y="341742"/>
            <a:ext cx="2860475" cy="160218"/>
          </a:xfrm>
        </p:spPr>
        <p:txBody>
          <a:bodyPr vert="horz" lIns="91440" tIns="45720" rIns="91440" bIns="45720" rtlCol="0" anchor="t">
            <a:noAutofit/>
          </a:bodyPr>
          <a:lstStyle/>
          <a:p>
            <a:r>
              <a:rPr lang="en-US">
                <a:solidFill>
                  <a:srgbClr val="3F5664"/>
                </a:solidFill>
              </a:rPr>
              <a:t>Our structure</a:t>
            </a:r>
          </a:p>
        </p:txBody>
      </p:sp>
      <p:sp>
        <p:nvSpPr>
          <p:cNvPr id="7" name="Text Placeholder 2">
            <a:extLst>
              <a:ext uri="{FF2B5EF4-FFF2-40B4-BE49-F238E27FC236}">
                <a16:creationId xmlns:a16="http://schemas.microsoft.com/office/drawing/2014/main" id="{1343D5A0-2C8D-47A1-83C7-3920BF91A5DC}"/>
              </a:ext>
            </a:extLst>
          </p:cNvPr>
          <p:cNvSpPr txBox="1">
            <a:spLocks/>
          </p:cNvSpPr>
          <p:nvPr/>
        </p:nvSpPr>
        <p:spPr>
          <a:xfrm>
            <a:off x="314373" y="274004"/>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354779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292A483D-D146-400A-8ED2-591BD47EF42D}"/>
              </a:ext>
            </a:extLst>
          </p:cNvPr>
          <p:cNvCxnSpPr>
            <a:cxnSpLocks/>
          </p:cNvCxnSpPr>
          <p:nvPr/>
        </p:nvCxnSpPr>
        <p:spPr>
          <a:xfrm>
            <a:off x="5195893" y="2617172"/>
            <a:ext cx="18438" cy="405710"/>
          </a:xfrm>
          <a:prstGeom prst="line">
            <a:avLst/>
          </a:prstGeom>
          <a:ln w="19050">
            <a:solidFill>
              <a:srgbClr val="92D05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3E03782A-8929-4087-AD21-B1CBD9322F24}"/>
              </a:ext>
            </a:extLst>
          </p:cNvPr>
          <p:cNvCxnSpPr>
            <a:cxnSpLocks/>
          </p:cNvCxnSpPr>
          <p:nvPr/>
        </p:nvCxnSpPr>
        <p:spPr>
          <a:xfrm>
            <a:off x="5145977" y="1703023"/>
            <a:ext cx="0" cy="861584"/>
          </a:xfrm>
          <a:prstGeom prst="line">
            <a:avLst/>
          </a:prstGeom>
          <a:ln w="19050">
            <a:solidFill>
              <a:srgbClr val="92D05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1DB6C08E-3415-4D0D-AB4E-7DBE5D55C724}"/>
              </a:ext>
            </a:extLst>
          </p:cNvPr>
          <p:cNvCxnSpPr>
            <a:cxnSpLocks/>
          </p:cNvCxnSpPr>
          <p:nvPr/>
        </p:nvCxnSpPr>
        <p:spPr>
          <a:xfrm>
            <a:off x="3232020" y="1797892"/>
            <a:ext cx="1" cy="835798"/>
          </a:xfrm>
          <a:prstGeom prst="line">
            <a:avLst/>
          </a:prstGeom>
          <a:ln w="19050">
            <a:solidFill>
              <a:srgbClr val="92D050"/>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090DD8F8-8ADD-48F5-ADC6-F727C242D178}"/>
              </a:ext>
            </a:extLst>
          </p:cNvPr>
          <p:cNvCxnSpPr/>
          <p:nvPr/>
        </p:nvCxnSpPr>
        <p:spPr>
          <a:xfrm>
            <a:off x="6013295" y="3003371"/>
            <a:ext cx="1980" cy="323034"/>
          </a:xfrm>
          <a:prstGeom prst="line">
            <a:avLst/>
          </a:prstGeom>
          <a:ln w="19050">
            <a:solidFill>
              <a:srgbClr val="92D050"/>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1AFF37C-7941-4B35-B1B5-8DB21C73C9A9}"/>
              </a:ext>
            </a:extLst>
          </p:cNvPr>
          <p:cNvCxnSpPr/>
          <p:nvPr/>
        </p:nvCxnSpPr>
        <p:spPr>
          <a:xfrm>
            <a:off x="1401608" y="2504711"/>
            <a:ext cx="3834426" cy="0"/>
          </a:xfrm>
          <a:prstGeom prst="line">
            <a:avLst/>
          </a:prstGeom>
          <a:ln w="381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8C81EA-0434-4D75-833A-753A1731E39A}"/>
              </a:ext>
            </a:extLst>
          </p:cNvPr>
          <p:cNvCxnSpPr/>
          <p:nvPr/>
        </p:nvCxnSpPr>
        <p:spPr>
          <a:xfrm>
            <a:off x="7129133" y="3011173"/>
            <a:ext cx="1980" cy="323034"/>
          </a:xfrm>
          <a:prstGeom prst="line">
            <a:avLst/>
          </a:prstGeom>
          <a:ln w="19050">
            <a:solidFill>
              <a:srgbClr val="92D050"/>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21CF13A-3ACF-4CD8-8A96-11C5FC68CAFE}"/>
              </a:ext>
            </a:extLst>
          </p:cNvPr>
          <p:cNvCxnSpPr/>
          <p:nvPr/>
        </p:nvCxnSpPr>
        <p:spPr>
          <a:xfrm>
            <a:off x="4299990" y="3011173"/>
            <a:ext cx="1980" cy="323034"/>
          </a:xfrm>
          <a:prstGeom prst="line">
            <a:avLst/>
          </a:prstGeom>
          <a:ln w="19050">
            <a:solidFill>
              <a:srgbClr val="92D050"/>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A37B1CB-079A-4967-A327-84E9F4246355}"/>
              </a:ext>
            </a:extLst>
          </p:cNvPr>
          <p:cNvCxnSpPr/>
          <p:nvPr/>
        </p:nvCxnSpPr>
        <p:spPr>
          <a:xfrm>
            <a:off x="2843328" y="3003371"/>
            <a:ext cx="2460" cy="276830"/>
          </a:xfrm>
          <a:prstGeom prst="line">
            <a:avLst/>
          </a:prstGeom>
          <a:ln w="19050">
            <a:solidFill>
              <a:srgbClr val="92D050"/>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892FA9E-594A-40B7-BF96-2AE0E297D4E4}"/>
              </a:ext>
            </a:extLst>
          </p:cNvPr>
          <p:cNvCxnSpPr>
            <a:endCxn id="33" idx="1"/>
          </p:cNvCxnSpPr>
          <p:nvPr/>
        </p:nvCxnSpPr>
        <p:spPr>
          <a:xfrm>
            <a:off x="2087724" y="3444491"/>
            <a:ext cx="4610401" cy="11542"/>
          </a:xfrm>
          <a:prstGeom prst="line">
            <a:avLst/>
          </a:prstGeom>
          <a:ln w="381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D192F1-0E07-4341-8CE5-14CD5B94603E}"/>
              </a:ext>
            </a:extLst>
          </p:cNvPr>
          <p:cNvCxnSpPr/>
          <p:nvPr/>
        </p:nvCxnSpPr>
        <p:spPr>
          <a:xfrm flipV="1">
            <a:off x="4301970" y="3767257"/>
            <a:ext cx="0" cy="268242"/>
          </a:xfrm>
          <a:prstGeom prst="line">
            <a:avLst/>
          </a:prstGeom>
          <a:ln w="19050">
            <a:solidFill>
              <a:srgbClr val="92D05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E3F87D8-84CE-4BC5-8EA1-BA95660DA5AD}"/>
              </a:ext>
            </a:extLst>
          </p:cNvPr>
          <p:cNvCxnSpPr/>
          <p:nvPr/>
        </p:nvCxnSpPr>
        <p:spPr>
          <a:xfrm flipH="1">
            <a:off x="3328309" y="4625947"/>
            <a:ext cx="554021" cy="0"/>
          </a:xfrm>
          <a:prstGeom prst="line">
            <a:avLst/>
          </a:prstGeom>
          <a:ln w="19050">
            <a:solidFill>
              <a:srgbClr val="92D050"/>
            </a:solidFill>
          </a:ln>
        </p:spPr>
        <p:style>
          <a:lnRef idx="1">
            <a:schemeClr val="dk1"/>
          </a:lnRef>
          <a:fillRef idx="0">
            <a:schemeClr val="dk1"/>
          </a:fillRef>
          <a:effectRef idx="0">
            <a:schemeClr val="dk1"/>
          </a:effectRef>
          <a:fontRef idx="minor">
            <a:schemeClr val="tx1"/>
          </a:fontRef>
        </p:style>
      </p:cxnSp>
      <p:sp>
        <p:nvSpPr>
          <p:cNvPr id="19" name="TextBox 7">
            <a:extLst>
              <a:ext uri="{FF2B5EF4-FFF2-40B4-BE49-F238E27FC236}">
                <a16:creationId xmlns:a16="http://schemas.microsoft.com/office/drawing/2014/main" id="{66EB1249-53C5-4715-ACD2-36B8A8FA1E67}"/>
              </a:ext>
            </a:extLst>
          </p:cNvPr>
          <p:cNvSpPr txBox="1">
            <a:spLocks noChangeArrowheads="1"/>
          </p:cNvSpPr>
          <p:nvPr/>
        </p:nvSpPr>
        <p:spPr bwMode="auto">
          <a:xfrm>
            <a:off x="3131825" y="2389295"/>
            <a:ext cx="2880351" cy="253916"/>
          </a:xfrm>
          <a:prstGeom prst="rect">
            <a:avLst/>
          </a:prstGeom>
          <a:solidFill>
            <a:srgbClr val="57717E"/>
          </a:solidFill>
          <a:ln w="9525">
            <a:solidFill>
              <a:srgbClr val="92D050"/>
            </a:solidFill>
            <a:miter lim="800000"/>
            <a:headEnd/>
            <a:tailEnd/>
          </a:ln>
        </p:spPr>
        <p:txBody>
          <a:bodyPr>
            <a:spAutoFit/>
          </a:bodyPr>
          <a:lstStyle>
            <a:defPPr>
              <a:defRPr lang="en-US"/>
            </a:defPPr>
            <a:lvl1pPr>
              <a:defRPr sz="1400">
                <a:solidFill>
                  <a:schemeClr val="bg1"/>
                </a:solidFill>
                <a:latin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eaLnBrk="0" fontAlgn="base" hangingPunct="0">
              <a:spcBef>
                <a:spcPct val="0"/>
              </a:spcBef>
              <a:spcAft>
                <a:spcPct val="0"/>
              </a:spcAft>
            </a:pPr>
            <a:r>
              <a:rPr lang="en-GB" altLang="en-US" sz="1050" dirty="0">
                <a:solidFill>
                  <a:prstClr val="white"/>
                </a:solidFill>
                <a:cs typeface="Arial" charset="0"/>
              </a:rPr>
              <a:t>GM People Board </a:t>
            </a:r>
          </a:p>
        </p:txBody>
      </p:sp>
      <p:sp>
        <p:nvSpPr>
          <p:cNvPr id="20" name="TextBox 7">
            <a:extLst>
              <a:ext uri="{FF2B5EF4-FFF2-40B4-BE49-F238E27FC236}">
                <a16:creationId xmlns:a16="http://schemas.microsoft.com/office/drawing/2014/main" id="{E5104346-98EB-4F7A-BDFB-88FCF225B429}"/>
              </a:ext>
            </a:extLst>
          </p:cNvPr>
          <p:cNvSpPr txBox="1">
            <a:spLocks noChangeArrowheads="1"/>
          </p:cNvSpPr>
          <p:nvPr/>
        </p:nvSpPr>
        <p:spPr bwMode="auto">
          <a:xfrm>
            <a:off x="3777872" y="3144010"/>
            <a:ext cx="956147" cy="646331"/>
          </a:xfrm>
          <a:prstGeom prst="rect">
            <a:avLst/>
          </a:prstGeom>
          <a:solidFill>
            <a:srgbClr val="57717E"/>
          </a:solidFill>
          <a:ln w="9525">
            <a:solidFill>
              <a:srgbClr val="92D050"/>
            </a:solidFill>
            <a:miter lim="800000"/>
            <a:headEnd/>
            <a:tailEnd/>
          </a:ln>
        </p:spPr>
        <p:txBody>
          <a:bodyPr wrap="square">
            <a:spAutoFit/>
          </a:bodyPr>
          <a:lstStyle>
            <a:defPPr>
              <a:defRPr lang="en-US"/>
            </a:defPPr>
            <a:lvl1pPr>
              <a:defRPr>
                <a:solidFill>
                  <a:schemeClr val="bg1"/>
                </a:solidFill>
                <a:latin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eaLnBrk="0" fontAlgn="base" hangingPunct="0">
              <a:spcBef>
                <a:spcPct val="0"/>
              </a:spcBef>
              <a:spcAft>
                <a:spcPct val="0"/>
              </a:spcAft>
            </a:pPr>
            <a:r>
              <a:rPr lang="en-GB" altLang="en-US" sz="900" dirty="0">
                <a:solidFill>
                  <a:prstClr val="white"/>
                </a:solidFill>
                <a:cs typeface="Arial" charset="0"/>
              </a:rPr>
              <a:t>GM Workforce Collaborative Steering </a:t>
            </a:r>
          </a:p>
          <a:p>
            <a:pPr algn="ctr" eaLnBrk="0" fontAlgn="base" hangingPunct="0">
              <a:spcBef>
                <a:spcPct val="0"/>
              </a:spcBef>
              <a:spcAft>
                <a:spcPct val="0"/>
              </a:spcAft>
            </a:pPr>
            <a:r>
              <a:rPr lang="en-GB" altLang="en-US" sz="900" dirty="0">
                <a:solidFill>
                  <a:prstClr val="white"/>
                </a:solidFill>
                <a:cs typeface="Arial" charset="0"/>
              </a:rPr>
              <a:t>Group</a:t>
            </a:r>
          </a:p>
        </p:txBody>
      </p:sp>
      <p:sp>
        <p:nvSpPr>
          <p:cNvPr id="21" name="TextBox 6">
            <a:extLst>
              <a:ext uri="{FF2B5EF4-FFF2-40B4-BE49-F238E27FC236}">
                <a16:creationId xmlns:a16="http://schemas.microsoft.com/office/drawing/2014/main" id="{EE26AE6D-636C-4579-8DA6-69B88E4E7EC7}"/>
              </a:ext>
            </a:extLst>
          </p:cNvPr>
          <p:cNvSpPr txBox="1">
            <a:spLocks noChangeArrowheads="1"/>
          </p:cNvSpPr>
          <p:nvPr/>
        </p:nvSpPr>
        <p:spPr bwMode="auto">
          <a:xfrm>
            <a:off x="3853758" y="1587606"/>
            <a:ext cx="2258839" cy="253916"/>
          </a:xfrm>
          <a:prstGeom prst="rect">
            <a:avLst/>
          </a:prstGeom>
          <a:solidFill>
            <a:srgbClr val="57717E"/>
          </a:solidFill>
          <a:ln w="9525">
            <a:solidFill>
              <a:srgbClr val="92D050"/>
            </a:solidFill>
            <a:miter lim="800000"/>
            <a:headEnd/>
            <a:tailEnd/>
          </a:ln>
        </p:spPr>
        <p:txBody>
          <a:bodyPr wrap="square">
            <a:spAutoFit/>
          </a:bodyPr>
          <a:lstStyle>
            <a:defPPr>
              <a:defRPr lang="en-US"/>
            </a:defPPr>
            <a:lvl1pPr>
              <a:defRPr sz="1400">
                <a:solidFill>
                  <a:schemeClr val="bg1"/>
                </a:solidFill>
                <a:latin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eaLnBrk="0" fontAlgn="base" hangingPunct="0">
              <a:spcBef>
                <a:spcPct val="0"/>
              </a:spcBef>
              <a:spcAft>
                <a:spcPct val="0"/>
              </a:spcAft>
            </a:pPr>
            <a:r>
              <a:rPr lang="en-GB" altLang="en-US" sz="1050" dirty="0">
                <a:solidFill>
                  <a:prstClr val="white"/>
                </a:solidFill>
                <a:cs typeface="Arial" charset="0"/>
              </a:rPr>
              <a:t>GM Health and Care Board </a:t>
            </a:r>
          </a:p>
        </p:txBody>
      </p:sp>
      <p:sp>
        <p:nvSpPr>
          <p:cNvPr id="22" name="TextBox 6">
            <a:extLst>
              <a:ext uri="{FF2B5EF4-FFF2-40B4-BE49-F238E27FC236}">
                <a16:creationId xmlns:a16="http://schemas.microsoft.com/office/drawing/2014/main" id="{9C3EF18C-463B-4A9A-A6C6-92406C19721D}"/>
              </a:ext>
            </a:extLst>
          </p:cNvPr>
          <p:cNvSpPr txBox="1">
            <a:spLocks noChangeArrowheads="1"/>
          </p:cNvSpPr>
          <p:nvPr/>
        </p:nvSpPr>
        <p:spPr bwMode="auto">
          <a:xfrm>
            <a:off x="2410802" y="3153348"/>
            <a:ext cx="865055" cy="646331"/>
          </a:xfrm>
          <a:prstGeom prst="rect">
            <a:avLst/>
          </a:prstGeom>
          <a:solidFill>
            <a:srgbClr val="57717E"/>
          </a:solidFill>
          <a:ln w="9525">
            <a:solidFill>
              <a:srgbClr val="92D050"/>
            </a:solidFill>
            <a:miter lim="800000"/>
            <a:headEnd/>
            <a:tailEnd/>
          </a:ln>
        </p:spPr>
        <p:txBody>
          <a:bodyPr wrap="square" anchor="ctr">
            <a:spAutoFit/>
          </a:bodyPr>
          <a:lstStyle>
            <a:defPPr>
              <a:defRPr lang="en-US"/>
            </a:defPPr>
            <a:lvl1pPr>
              <a:defRPr sz="1400">
                <a:solidFill>
                  <a:schemeClr val="bg1"/>
                </a:solidFill>
                <a:latin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eaLnBrk="0" fontAlgn="base" hangingPunct="0">
              <a:spcBef>
                <a:spcPct val="0"/>
              </a:spcBef>
              <a:spcAft>
                <a:spcPct val="0"/>
              </a:spcAft>
            </a:pPr>
            <a:r>
              <a:rPr lang="en-GB" altLang="en-US" sz="900" dirty="0">
                <a:solidFill>
                  <a:prstClr val="white"/>
                </a:solidFill>
                <a:cs typeface="Arial" charset="0"/>
              </a:rPr>
              <a:t>Workforce Engagement</a:t>
            </a:r>
          </a:p>
          <a:p>
            <a:pPr algn="ctr" eaLnBrk="0" fontAlgn="base" hangingPunct="0">
              <a:spcBef>
                <a:spcPct val="0"/>
              </a:spcBef>
              <a:spcAft>
                <a:spcPct val="0"/>
              </a:spcAft>
            </a:pPr>
            <a:r>
              <a:rPr lang="en-GB" altLang="en-US" sz="900" dirty="0">
                <a:solidFill>
                  <a:prstClr val="white"/>
                </a:solidFill>
                <a:cs typeface="Arial" charset="0"/>
              </a:rPr>
              <a:t>Forum</a:t>
            </a:r>
          </a:p>
          <a:p>
            <a:pPr algn="ctr" eaLnBrk="0" fontAlgn="base" hangingPunct="0">
              <a:spcBef>
                <a:spcPct val="0"/>
              </a:spcBef>
              <a:spcAft>
                <a:spcPct val="0"/>
              </a:spcAft>
            </a:pPr>
            <a:r>
              <a:rPr lang="en-GB" altLang="en-US" sz="900" dirty="0">
                <a:solidFill>
                  <a:prstClr val="white"/>
                </a:solidFill>
                <a:cs typeface="Arial" charset="0"/>
              </a:rPr>
              <a:t> </a:t>
            </a:r>
          </a:p>
        </p:txBody>
      </p:sp>
      <p:sp>
        <p:nvSpPr>
          <p:cNvPr id="23" name="TextBox 7">
            <a:extLst>
              <a:ext uri="{FF2B5EF4-FFF2-40B4-BE49-F238E27FC236}">
                <a16:creationId xmlns:a16="http://schemas.microsoft.com/office/drawing/2014/main" id="{F70FFA6F-BA21-4E2E-9D78-D9AD804CBAAC}"/>
              </a:ext>
            </a:extLst>
          </p:cNvPr>
          <p:cNvSpPr txBox="1">
            <a:spLocks noChangeArrowheads="1"/>
          </p:cNvSpPr>
          <p:nvPr/>
        </p:nvSpPr>
        <p:spPr bwMode="auto">
          <a:xfrm>
            <a:off x="3777870" y="4035500"/>
            <a:ext cx="956148" cy="784830"/>
          </a:xfrm>
          <a:prstGeom prst="rect">
            <a:avLst/>
          </a:prstGeom>
          <a:solidFill>
            <a:srgbClr val="57717E"/>
          </a:solidFill>
          <a:ln w="9525">
            <a:solidFill>
              <a:srgbClr val="92D050"/>
            </a:solidFill>
            <a:miter lim="800000"/>
            <a:headEnd/>
            <a:tailEnd/>
          </a:ln>
        </p:spPr>
        <p:txBody>
          <a:bodyPr wrap="square">
            <a:spAutoFit/>
          </a:bodyPr>
          <a:lstStyle>
            <a:defPPr>
              <a:defRPr lang="en-US"/>
            </a:defPPr>
            <a:lvl1pPr>
              <a:defRPr sz="1400">
                <a:solidFill>
                  <a:schemeClr val="bg1"/>
                </a:solidFill>
                <a:latin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eaLnBrk="0" fontAlgn="base" hangingPunct="0">
              <a:spcBef>
                <a:spcPct val="0"/>
              </a:spcBef>
              <a:spcAft>
                <a:spcPct val="0"/>
              </a:spcAft>
            </a:pPr>
            <a:r>
              <a:rPr lang="en-GB" altLang="en-US" sz="900" dirty="0">
                <a:solidFill>
                  <a:prstClr val="white"/>
                </a:solidFill>
                <a:cs typeface="Arial" charset="0"/>
              </a:rPr>
              <a:t>GMHSC Workforce Leadership Forum</a:t>
            </a:r>
          </a:p>
          <a:p>
            <a:pPr algn="ctr" eaLnBrk="0" fontAlgn="base" hangingPunct="0">
              <a:spcBef>
                <a:spcPct val="0"/>
              </a:spcBef>
              <a:spcAft>
                <a:spcPct val="0"/>
              </a:spcAft>
            </a:pPr>
            <a:r>
              <a:rPr lang="en-GB" altLang="en-US" sz="900" i="1" dirty="0">
                <a:solidFill>
                  <a:prstClr val="white"/>
                </a:solidFill>
                <a:cs typeface="Arial" charset="0"/>
              </a:rPr>
              <a:t>HR Directors </a:t>
            </a:r>
          </a:p>
        </p:txBody>
      </p:sp>
      <p:sp>
        <p:nvSpPr>
          <p:cNvPr id="24" name="TextBox 7">
            <a:extLst>
              <a:ext uri="{FF2B5EF4-FFF2-40B4-BE49-F238E27FC236}">
                <a16:creationId xmlns:a16="http://schemas.microsoft.com/office/drawing/2014/main" id="{AE107BF5-E2CB-44FC-A0F4-1534839D97F5}"/>
              </a:ext>
            </a:extLst>
          </p:cNvPr>
          <p:cNvSpPr txBox="1">
            <a:spLocks noChangeArrowheads="1"/>
          </p:cNvSpPr>
          <p:nvPr/>
        </p:nvSpPr>
        <p:spPr bwMode="auto">
          <a:xfrm>
            <a:off x="2015039" y="4361324"/>
            <a:ext cx="1368830" cy="507831"/>
          </a:xfrm>
          <a:prstGeom prst="rect">
            <a:avLst/>
          </a:prstGeom>
          <a:solidFill>
            <a:srgbClr val="57717E"/>
          </a:solidFill>
          <a:ln w="9525">
            <a:solidFill>
              <a:srgbClr val="92D050"/>
            </a:solidFill>
            <a:miter lim="800000"/>
            <a:headEnd/>
            <a:tailEnd/>
          </a:ln>
        </p:spPr>
        <p:txBody>
          <a:bodyPr wrap="square">
            <a:spAutoFit/>
          </a:bodyPr>
          <a:lstStyle>
            <a:defPPr>
              <a:defRPr lang="en-US"/>
            </a:defPPr>
            <a:lvl1pPr>
              <a:defRPr sz="1400">
                <a:solidFill>
                  <a:schemeClr val="bg1"/>
                </a:solidFill>
                <a:latin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eaLnBrk="0" fontAlgn="base" hangingPunct="0">
              <a:spcBef>
                <a:spcPct val="0"/>
              </a:spcBef>
              <a:spcAft>
                <a:spcPct val="0"/>
              </a:spcAft>
            </a:pPr>
            <a:r>
              <a:rPr lang="en-GB" altLang="en-US" sz="900" dirty="0">
                <a:solidFill>
                  <a:prstClr val="white"/>
                </a:solidFill>
                <a:cs typeface="Arial" charset="0"/>
              </a:rPr>
              <a:t>OD Steering Group and Public Service OD Network</a:t>
            </a:r>
          </a:p>
        </p:txBody>
      </p:sp>
      <p:cxnSp>
        <p:nvCxnSpPr>
          <p:cNvPr id="30" name="Straight Connector 29">
            <a:extLst>
              <a:ext uri="{FF2B5EF4-FFF2-40B4-BE49-F238E27FC236}">
                <a16:creationId xmlns:a16="http://schemas.microsoft.com/office/drawing/2014/main" id="{91079327-6ACE-4530-887A-553E81001D31}"/>
              </a:ext>
            </a:extLst>
          </p:cNvPr>
          <p:cNvCxnSpPr/>
          <p:nvPr/>
        </p:nvCxnSpPr>
        <p:spPr>
          <a:xfrm flipH="1" flipV="1">
            <a:off x="2843328" y="3003371"/>
            <a:ext cx="4287785" cy="7802"/>
          </a:xfrm>
          <a:prstGeom prst="line">
            <a:avLst/>
          </a:prstGeom>
          <a:ln w="19050">
            <a:solidFill>
              <a:srgbClr val="92D050"/>
            </a:solidFill>
          </a:ln>
        </p:spPr>
        <p:style>
          <a:lnRef idx="1">
            <a:schemeClr val="dk1"/>
          </a:lnRef>
          <a:fillRef idx="0">
            <a:schemeClr val="dk1"/>
          </a:fillRef>
          <a:effectRef idx="0">
            <a:schemeClr val="dk1"/>
          </a:effectRef>
          <a:fontRef idx="minor">
            <a:schemeClr val="tx1"/>
          </a:fontRef>
        </p:style>
      </p:cxnSp>
      <p:sp>
        <p:nvSpPr>
          <p:cNvPr id="32" name="TextBox 7">
            <a:extLst>
              <a:ext uri="{FF2B5EF4-FFF2-40B4-BE49-F238E27FC236}">
                <a16:creationId xmlns:a16="http://schemas.microsoft.com/office/drawing/2014/main" id="{92975A10-F9E2-4716-B88C-C74EEC8570A8}"/>
              </a:ext>
            </a:extLst>
          </p:cNvPr>
          <p:cNvSpPr txBox="1">
            <a:spLocks noChangeArrowheads="1"/>
          </p:cNvSpPr>
          <p:nvPr/>
        </p:nvSpPr>
        <p:spPr bwMode="auto">
          <a:xfrm>
            <a:off x="5557153" y="3144010"/>
            <a:ext cx="959063" cy="646331"/>
          </a:xfrm>
          <a:prstGeom prst="rect">
            <a:avLst/>
          </a:prstGeom>
          <a:solidFill>
            <a:srgbClr val="57717E"/>
          </a:solidFill>
          <a:ln w="9525">
            <a:solidFill>
              <a:srgbClr val="92D050"/>
            </a:solidFill>
            <a:miter lim="800000"/>
            <a:headEnd/>
            <a:tailEnd/>
          </a:ln>
        </p:spPr>
        <p:txBody>
          <a:bodyPr wrap="square">
            <a:spAutoFit/>
          </a:bodyPr>
          <a:lstStyle>
            <a:defPPr>
              <a:defRPr lang="en-US"/>
            </a:defPPr>
            <a:lvl1pPr>
              <a:defRPr sz="1400">
                <a:solidFill>
                  <a:schemeClr val="bg1"/>
                </a:solidFill>
                <a:latin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eaLnBrk="0" fontAlgn="base" hangingPunct="0">
              <a:spcBef>
                <a:spcPct val="0"/>
              </a:spcBef>
              <a:spcAft>
                <a:spcPct val="0"/>
              </a:spcAft>
            </a:pPr>
            <a:r>
              <a:rPr lang="en-GB" altLang="en-US" sz="900" dirty="0">
                <a:solidFill>
                  <a:prstClr val="white"/>
                </a:solidFill>
                <a:cs typeface="Arial" charset="0"/>
              </a:rPr>
              <a:t>Workforce Race Equality Steering Group</a:t>
            </a:r>
          </a:p>
          <a:p>
            <a:pPr algn="ctr" eaLnBrk="0" fontAlgn="base" hangingPunct="0">
              <a:spcBef>
                <a:spcPct val="0"/>
              </a:spcBef>
              <a:spcAft>
                <a:spcPct val="0"/>
              </a:spcAft>
            </a:pPr>
            <a:endParaRPr lang="en-GB" altLang="en-US" sz="900" dirty="0">
              <a:solidFill>
                <a:prstClr val="white"/>
              </a:solidFill>
              <a:cs typeface="Arial" charset="0"/>
            </a:endParaRPr>
          </a:p>
        </p:txBody>
      </p:sp>
      <p:sp>
        <p:nvSpPr>
          <p:cNvPr id="33" name="TextBox 7">
            <a:extLst>
              <a:ext uri="{FF2B5EF4-FFF2-40B4-BE49-F238E27FC236}">
                <a16:creationId xmlns:a16="http://schemas.microsoft.com/office/drawing/2014/main" id="{E7BF8156-33B8-4B7B-B040-24A35C57A32C}"/>
              </a:ext>
            </a:extLst>
          </p:cNvPr>
          <p:cNvSpPr txBox="1">
            <a:spLocks noChangeArrowheads="1"/>
          </p:cNvSpPr>
          <p:nvPr/>
        </p:nvSpPr>
        <p:spPr bwMode="auto">
          <a:xfrm>
            <a:off x="6698125" y="3132867"/>
            <a:ext cx="952217" cy="646331"/>
          </a:xfrm>
          <a:prstGeom prst="rect">
            <a:avLst/>
          </a:prstGeom>
          <a:solidFill>
            <a:srgbClr val="57717E"/>
          </a:solidFill>
          <a:ln w="9525">
            <a:solidFill>
              <a:srgbClr val="92D050"/>
            </a:solidFill>
            <a:miter lim="800000"/>
            <a:headEnd/>
            <a:tailEnd/>
          </a:ln>
        </p:spPr>
        <p:txBody>
          <a:bodyPr wrap="square">
            <a:spAutoFit/>
          </a:bodyPr>
          <a:lstStyle>
            <a:defPPr>
              <a:defRPr lang="en-US"/>
            </a:defPPr>
            <a:lvl1pPr>
              <a:defRPr sz="1400">
                <a:solidFill>
                  <a:schemeClr val="bg1"/>
                </a:solidFill>
                <a:latin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eaLnBrk="0" fontAlgn="base" hangingPunct="0">
              <a:spcBef>
                <a:spcPct val="0"/>
              </a:spcBef>
              <a:spcAft>
                <a:spcPct val="0"/>
              </a:spcAft>
            </a:pPr>
            <a:r>
              <a:rPr lang="en-GB" altLang="en-US" sz="900" dirty="0">
                <a:solidFill>
                  <a:prstClr val="white"/>
                </a:solidFill>
                <a:cs typeface="Arial" charset="0"/>
              </a:rPr>
              <a:t>Education </a:t>
            </a:r>
            <a:r>
              <a:rPr lang="en-GB" altLang="en-US" sz="900" dirty="0" err="1">
                <a:solidFill>
                  <a:prstClr val="white"/>
                </a:solidFill>
                <a:cs typeface="Arial" charset="0"/>
              </a:rPr>
              <a:t>TransformationAlliance</a:t>
            </a:r>
            <a:endParaRPr lang="en-GB" altLang="en-US" sz="900" dirty="0">
              <a:solidFill>
                <a:prstClr val="white"/>
              </a:solidFill>
              <a:cs typeface="Arial" charset="0"/>
            </a:endParaRPr>
          </a:p>
          <a:p>
            <a:pPr algn="ctr" eaLnBrk="0" fontAlgn="base" hangingPunct="0">
              <a:spcBef>
                <a:spcPct val="0"/>
              </a:spcBef>
              <a:spcAft>
                <a:spcPct val="0"/>
              </a:spcAft>
            </a:pPr>
            <a:endParaRPr lang="en-GB" altLang="en-US" sz="900" dirty="0">
              <a:solidFill>
                <a:prstClr val="white"/>
              </a:solidFill>
              <a:cs typeface="Arial" charset="0"/>
            </a:endParaRPr>
          </a:p>
        </p:txBody>
      </p:sp>
      <p:sp>
        <p:nvSpPr>
          <p:cNvPr id="43" name="TextBox 6">
            <a:extLst>
              <a:ext uri="{FF2B5EF4-FFF2-40B4-BE49-F238E27FC236}">
                <a16:creationId xmlns:a16="http://schemas.microsoft.com/office/drawing/2014/main" id="{6A465989-B1CB-41BC-8603-6A668D29C76B}"/>
              </a:ext>
            </a:extLst>
          </p:cNvPr>
          <p:cNvSpPr txBox="1">
            <a:spLocks noChangeArrowheads="1"/>
          </p:cNvSpPr>
          <p:nvPr/>
        </p:nvSpPr>
        <p:spPr bwMode="auto">
          <a:xfrm>
            <a:off x="1178493" y="3079920"/>
            <a:ext cx="909232" cy="871585"/>
          </a:xfrm>
          <a:prstGeom prst="rect">
            <a:avLst/>
          </a:prstGeom>
          <a:solidFill>
            <a:schemeClr val="accent3"/>
          </a:solidFill>
          <a:ln w="9525">
            <a:solidFill>
              <a:srgbClr val="92D050"/>
            </a:solidFill>
            <a:miter lim="800000"/>
            <a:headEnd/>
            <a:tailEnd/>
          </a:ln>
        </p:spPr>
        <p:txBody>
          <a:bodyPr wrap="square">
            <a:spAutoFit/>
          </a:bodyPr>
          <a:lstStyle>
            <a:defPPr>
              <a:defRPr lang="en-US"/>
            </a:defPPr>
            <a:lvl1pPr>
              <a:defRPr sz="1400">
                <a:solidFill>
                  <a:schemeClr val="bg1"/>
                </a:solidFill>
                <a:latin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eaLnBrk="0" fontAlgn="base" hangingPunct="0">
              <a:spcBef>
                <a:spcPct val="0"/>
              </a:spcBef>
              <a:spcAft>
                <a:spcPct val="0"/>
              </a:spcAft>
            </a:pPr>
            <a:r>
              <a:rPr lang="en-GB" altLang="en-US" sz="900" dirty="0">
                <a:solidFill>
                  <a:prstClr val="white"/>
                </a:solidFill>
                <a:cs typeface="Arial" charset="0"/>
              </a:rPr>
              <a:t>Workforce Engagement Board </a:t>
            </a:r>
          </a:p>
          <a:p>
            <a:pPr algn="ctr" eaLnBrk="0" fontAlgn="base" hangingPunct="0">
              <a:spcBef>
                <a:spcPct val="0"/>
              </a:spcBef>
              <a:spcAft>
                <a:spcPct val="0"/>
              </a:spcAft>
            </a:pPr>
            <a:r>
              <a:rPr lang="en-GB" altLang="en-US" sz="788" i="1" dirty="0">
                <a:solidFill>
                  <a:prstClr val="white"/>
                </a:solidFill>
                <a:cs typeface="Arial" charset="0"/>
              </a:rPr>
              <a:t>Local Authorities </a:t>
            </a:r>
          </a:p>
          <a:p>
            <a:pPr algn="ctr" eaLnBrk="0" fontAlgn="base" hangingPunct="0">
              <a:spcBef>
                <a:spcPct val="0"/>
              </a:spcBef>
              <a:spcAft>
                <a:spcPct val="0"/>
              </a:spcAft>
            </a:pPr>
            <a:r>
              <a:rPr lang="en-GB" altLang="en-US" sz="788" i="1" dirty="0">
                <a:solidFill>
                  <a:prstClr val="white"/>
                </a:solidFill>
                <a:cs typeface="Arial" charset="0"/>
              </a:rPr>
              <a:t>Forum </a:t>
            </a:r>
          </a:p>
        </p:txBody>
      </p:sp>
      <p:sp>
        <p:nvSpPr>
          <p:cNvPr id="44" name="TextBox 43">
            <a:extLst>
              <a:ext uri="{FF2B5EF4-FFF2-40B4-BE49-F238E27FC236}">
                <a16:creationId xmlns:a16="http://schemas.microsoft.com/office/drawing/2014/main" id="{DF5ABB60-6DA5-4DCA-89BB-97D3A6FB0766}"/>
              </a:ext>
            </a:extLst>
          </p:cNvPr>
          <p:cNvSpPr txBox="1"/>
          <p:nvPr/>
        </p:nvSpPr>
        <p:spPr>
          <a:xfrm>
            <a:off x="1185175" y="2312711"/>
            <a:ext cx="1366910" cy="415498"/>
          </a:xfrm>
          <a:prstGeom prst="rect">
            <a:avLst/>
          </a:prstGeom>
          <a:solidFill>
            <a:srgbClr val="57717E"/>
          </a:solidFill>
          <a:ln w="9525">
            <a:solidFill>
              <a:srgbClr val="92D050"/>
            </a:solidFill>
            <a:miter lim="800000"/>
            <a:headEnd/>
            <a:tailEnd/>
          </a:ln>
        </p:spPr>
        <p:txBody>
          <a:bodyPr wrap="square">
            <a:spAutoFit/>
          </a:bodyPr>
          <a:lstStyle>
            <a:defPPr>
              <a:defRPr lang="en-US"/>
            </a:defPPr>
            <a:lvl1pPr algn="ctr" eaLnBrk="0" fontAlgn="base" hangingPunct="0">
              <a:spcBef>
                <a:spcPct val="0"/>
              </a:spcBef>
              <a:spcAft>
                <a:spcPct val="0"/>
              </a:spcAft>
              <a:defRPr sz="1400">
                <a:solidFill>
                  <a:prstClr val="white"/>
                </a:solidFill>
                <a:latin typeface="Arial"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GB" sz="1050" dirty="0"/>
              <a:t>Health Education England</a:t>
            </a:r>
          </a:p>
        </p:txBody>
      </p:sp>
      <p:sp>
        <p:nvSpPr>
          <p:cNvPr id="48" name="TextBox 47">
            <a:extLst>
              <a:ext uri="{FF2B5EF4-FFF2-40B4-BE49-F238E27FC236}">
                <a16:creationId xmlns:a16="http://schemas.microsoft.com/office/drawing/2014/main" id="{47997AB2-2334-43CC-98EE-8BC5AB45E3A9}"/>
              </a:ext>
            </a:extLst>
          </p:cNvPr>
          <p:cNvSpPr txBox="1"/>
          <p:nvPr/>
        </p:nvSpPr>
        <p:spPr>
          <a:xfrm>
            <a:off x="6488878" y="1386483"/>
            <a:ext cx="1657881" cy="369332"/>
          </a:xfrm>
          <a:prstGeom prst="rect">
            <a:avLst/>
          </a:prstGeom>
          <a:noFill/>
        </p:spPr>
        <p:txBody>
          <a:bodyPr wrap="square" rtlCol="0">
            <a:spAutoFit/>
          </a:bodyPr>
          <a:lstStyle/>
          <a:p>
            <a:pPr eaLnBrk="0" fontAlgn="base" hangingPunct="0">
              <a:spcBef>
                <a:spcPct val="0"/>
              </a:spcBef>
              <a:spcAft>
                <a:spcPct val="0"/>
              </a:spcAft>
            </a:pPr>
            <a:r>
              <a:rPr lang="en-GB" altLang="en-US" sz="900" b="1" dirty="0">
                <a:solidFill>
                  <a:srgbClr val="57717E"/>
                </a:solidFill>
                <a:latin typeface="Arial" charset="0"/>
                <a:cs typeface="Arial" charset="0"/>
              </a:rPr>
              <a:t>ENGAGEMENT &amp; SUPPORT</a:t>
            </a:r>
          </a:p>
        </p:txBody>
      </p:sp>
      <p:sp>
        <p:nvSpPr>
          <p:cNvPr id="49" name="TextBox 48">
            <a:extLst>
              <a:ext uri="{FF2B5EF4-FFF2-40B4-BE49-F238E27FC236}">
                <a16:creationId xmlns:a16="http://schemas.microsoft.com/office/drawing/2014/main" id="{50201315-95BA-4A08-A60F-B88E4327CDFD}"/>
              </a:ext>
            </a:extLst>
          </p:cNvPr>
          <p:cNvSpPr txBox="1"/>
          <p:nvPr/>
        </p:nvSpPr>
        <p:spPr>
          <a:xfrm>
            <a:off x="6210213" y="1692843"/>
            <a:ext cx="1749197" cy="1270091"/>
          </a:xfrm>
          <a:prstGeom prst="rect">
            <a:avLst/>
          </a:prstGeom>
          <a:noFill/>
        </p:spPr>
        <p:txBody>
          <a:bodyPr wrap="none" rtlCol="0">
            <a:spAutoFit/>
          </a:bodyPr>
          <a:lstStyle/>
          <a:p>
            <a:pPr algn="ctr" eaLnBrk="0" fontAlgn="base" hangingPunct="0">
              <a:spcBef>
                <a:spcPct val="0"/>
              </a:spcBef>
              <a:spcAft>
                <a:spcPct val="0"/>
              </a:spcAft>
            </a:pPr>
            <a:r>
              <a:rPr lang="en-GB" sz="788" b="1" dirty="0">
                <a:solidFill>
                  <a:prstClr val="black"/>
                </a:solidFill>
                <a:latin typeface="Arial" panose="020B0604020202020204" pitchFamily="34" charset="0"/>
                <a:cs typeface="Arial" panose="020B0604020202020204" pitchFamily="34" charset="0"/>
              </a:rPr>
              <a:t>Partnership Executive Board</a:t>
            </a:r>
          </a:p>
          <a:p>
            <a:pPr algn="ctr" eaLnBrk="0" fontAlgn="base" hangingPunct="0">
              <a:spcBef>
                <a:spcPct val="0"/>
              </a:spcBef>
              <a:spcAft>
                <a:spcPct val="0"/>
              </a:spcAft>
            </a:pPr>
            <a:endParaRPr lang="en-GB" sz="788" b="1" dirty="0">
              <a:solidFill>
                <a:prstClr val="black"/>
              </a:solidFill>
              <a:latin typeface="Arial" panose="020B0604020202020204" pitchFamily="34" charset="0"/>
              <a:cs typeface="Arial" panose="020B0604020202020204" pitchFamily="34" charset="0"/>
            </a:endParaRPr>
          </a:p>
          <a:p>
            <a:pPr algn="ctr" eaLnBrk="0" fontAlgn="base" hangingPunct="0">
              <a:spcBef>
                <a:spcPct val="0"/>
              </a:spcBef>
              <a:spcAft>
                <a:spcPct val="0"/>
              </a:spcAft>
            </a:pPr>
            <a:r>
              <a:rPr lang="en-GB" sz="788" b="1" dirty="0">
                <a:solidFill>
                  <a:prstClr val="black"/>
                </a:solidFill>
                <a:latin typeface="Arial" panose="020B0604020202020204" pitchFamily="34" charset="0"/>
                <a:cs typeface="Arial" panose="020B0604020202020204" pitchFamily="34" charset="0"/>
              </a:rPr>
              <a:t>Provider Federation Board</a:t>
            </a:r>
          </a:p>
          <a:p>
            <a:pPr algn="ctr" eaLnBrk="0" fontAlgn="base" hangingPunct="0">
              <a:spcBef>
                <a:spcPct val="0"/>
              </a:spcBef>
              <a:spcAft>
                <a:spcPct val="0"/>
              </a:spcAft>
            </a:pPr>
            <a:endParaRPr lang="en-GB" sz="450" i="1" dirty="0">
              <a:solidFill>
                <a:prstClr val="black"/>
              </a:solidFill>
              <a:latin typeface="Arial" panose="020B0604020202020204" pitchFamily="34" charset="0"/>
              <a:cs typeface="Arial" panose="020B0604020202020204" pitchFamily="34" charset="0"/>
            </a:endParaRPr>
          </a:p>
          <a:p>
            <a:pPr algn="ctr" eaLnBrk="0" fontAlgn="base" hangingPunct="0">
              <a:spcBef>
                <a:spcPct val="0"/>
              </a:spcBef>
              <a:spcAft>
                <a:spcPct val="0"/>
              </a:spcAft>
            </a:pPr>
            <a:r>
              <a:rPr lang="en-GB" sz="788" b="1" dirty="0">
                <a:solidFill>
                  <a:prstClr val="black"/>
                </a:solidFill>
                <a:latin typeface="Arial" panose="020B0604020202020204" pitchFamily="34" charset="0"/>
                <a:cs typeface="Arial" panose="020B0604020202020204" pitchFamily="34" charset="0"/>
              </a:rPr>
              <a:t>Joint Commissioning Board</a:t>
            </a:r>
          </a:p>
          <a:p>
            <a:pPr algn="ctr" eaLnBrk="0" fontAlgn="base" hangingPunct="0">
              <a:spcBef>
                <a:spcPct val="0"/>
              </a:spcBef>
              <a:spcAft>
                <a:spcPct val="0"/>
              </a:spcAft>
            </a:pPr>
            <a:endParaRPr lang="en-GB" sz="450" i="1" dirty="0">
              <a:solidFill>
                <a:prstClr val="black"/>
              </a:solidFill>
              <a:latin typeface="Arial" panose="020B0604020202020204" pitchFamily="34" charset="0"/>
              <a:cs typeface="Arial" panose="020B0604020202020204" pitchFamily="34" charset="0"/>
            </a:endParaRPr>
          </a:p>
          <a:p>
            <a:pPr algn="ctr" eaLnBrk="0" fontAlgn="base" hangingPunct="0">
              <a:spcBef>
                <a:spcPct val="0"/>
              </a:spcBef>
              <a:spcAft>
                <a:spcPct val="0"/>
              </a:spcAft>
            </a:pPr>
            <a:r>
              <a:rPr lang="en-GB" sz="788" b="1" dirty="0">
                <a:solidFill>
                  <a:prstClr val="black"/>
                </a:solidFill>
                <a:latin typeface="Arial" panose="020B0604020202020204" pitchFamily="34" charset="0"/>
                <a:cs typeface="Arial" panose="020B0604020202020204" pitchFamily="34" charset="0"/>
              </a:rPr>
              <a:t>AGMA WLT</a:t>
            </a:r>
          </a:p>
          <a:p>
            <a:pPr algn="ctr" eaLnBrk="0" fontAlgn="base" hangingPunct="0">
              <a:spcBef>
                <a:spcPct val="0"/>
              </a:spcBef>
              <a:spcAft>
                <a:spcPct val="0"/>
              </a:spcAft>
            </a:pPr>
            <a:endParaRPr lang="en-GB" sz="450" dirty="0">
              <a:solidFill>
                <a:prstClr val="black"/>
              </a:solidFill>
              <a:latin typeface="Arial" panose="020B0604020202020204" pitchFamily="34" charset="0"/>
              <a:cs typeface="Arial" panose="020B0604020202020204" pitchFamily="34" charset="0"/>
            </a:endParaRPr>
          </a:p>
          <a:p>
            <a:pPr algn="ctr" eaLnBrk="0" fontAlgn="base" hangingPunct="0">
              <a:spcBef>
                <a:spcPct val="0"/>
              </a:spcBef>
              <a:spcAft>
                <a:spcPct val="0"/>
              </a:spcAft>
            </a:pPr>
            <a:r>
              <a:rPr lang="en-GB" sz="788" b="1" dirty="0">
                <a:solidFill>
                  <a:prstClr val="black"/>
                </a:solidFill>
                <a:latin typeface="Arial" panose="020B0604020202020204" pitchFamily="34" charset="0"/>
                <a:cs typeface="Arial" panose="020B0604020202020204" pitchFamily="34" charset="0"/>
              </a:rPr>
              <a:t>Programme Coordination Group</a:t>
            </a:r>
          </a:p>
          <a:p>
            <a:pPr algn="ctr" eaLnBrk="0" fontAlgn="base" hangingPunct="0">
              <a:spcBef>
                <a:spcPct val="0"/>
              </a:spcBef>
              <a:spcAft>
                <a:spcPct val="0"/>
              </a:spcAft>
            </a:pPr>
            <a:r>
              <a:rPr lang="en-GB" sz="788" b="1" dirty="0">
                <a:solidFill>
                  <a:prstClr val="black"/>
                </a:solidFill>
                <a:latin typeface="Arial" panose="020B0604020202020204" pitchFamily="34" charset="0"/>
                <a:cs typeface="Arial" panose="020B0604020202020204" pitchFamily="34" charset="0"/>
              </a:rPr>
              <a:t> </a:t>
            </a:r>
          </a:p>
          <a:p>
            <a:pPr algn="ctr" eaLnBrk="0" fontAlgn="base" hangingPunct="0">
              <a:spcBef>
                <a:spcPct val="0"/>
              </a:spcBef>
              <a:spcAft>
                <a:spcPct val="0"/>
              </a:spcAft>
            </a:pPr>
            <a:r>
              <a:rPr lang="en-GB" sz="788" b="1" dirty="0">
                <a:solidFill>
                  <a:prstClr val="black"/>
                </a:solidFill>
                <a:latin typeface="Arial" panose="020B0604020202020204" pitchFamily="34" charset="0"/>
                <a:cs typeface="Arial" panose="020B0604020202020204" pitchFamily="34" charset="0"/>
              </a:rPr>
              <a:t>Primary Care Board</a:t>
            </a:r>
          </a:p>
        </p:txBody>
      </p:sp>
      <p:sp>
        <p:nvSpPr>
          <p:cNvPr id="50" name="Rounded Rectangle 294">
            <a:extLst>
              <a:ext uri="{FF2B5EF4-FFF2-40B4-BE49-F238E27FC236}">
                <a16:creationId xmlns:a16="http://schemas.microsoft.com/office/drawing/2014/main" id="{E9AB83BB-E857-4286-A739-8B97CA1F63D3}"/>
              </a:ext>
            </a:extLst>
          </p:cNvPr>
          <p:cNvSpPr/>
          <p:nvPr/>
        </p:nvSpPr>
        <p:spPr>
          <a:xfrm rot="5400000">
            <a:off x="6283334" y="1343579"/>
            <a:ext cx="1530434" cy="1671068"/>
          </a:xfrm>
          <a:prstGeom prst="roundRect">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1350">
              <a:solidFill>
                <a:prstClr val="white"/>
              </a:solidFill>
            </a:endParaRPr>
          </a:p>
        </p:txBody>
      </p:sp>
      <p:cxnSp>
        <p:nvCxnSpPr>
          <p:cNvPr id="51" name="Straight Connector 50">
            <a:extLst>
              <a:ext uri="{FF2B5EF4-FFF2-40B4-BE49-F238E27FC236}">
                <a16:creationId xmlns:a16="http://schemas.microsoft.com/office/drawing/2014/main" id="{686C708E-E41A-4A26-A7B5-0B3C61BC7606}"/>
              </a:ext>
            </a:extLst>
          </p:cNvPr>
          <p:cNvCxnSpPr/>
          <p:nvPr/>
        </p:nvCxnSpPr>
        <p:spPr>
          <a:xfrm>
            <a:off x="5994851" y="2490007"/>
            <a:ext cx="231354" cy="1304"/>
          </a:xfrm>
          <a:prstGeom prst="line">
            <a:avLst/>
          </a:prstGeom>
          <a:ln w="3810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41" name="TextBox 7">
            <a:extLst>
              <a:ext uri="{FF2B5EF4-FFF2-40B4-BE49-F238E27FC236}">
                <a16:creationId xmlns:a16="http://schemas.microsoft.com/office/drawing/2014/main" id="{CE70EC0F-1782-43C6-B0B9-BBF3B6410B64}"/>
              </a:ext>
            </a:extLst>
          </p:cNvPr>
          <p:cNvSpPr txBox="1">
            <a:spLocks noChangeArrowheads="1"/>
          </p:cNvSpPr>
          <p:nvPr/>
        </p:nvSpPr>
        <p:spPr bwMode="auto">
          <a:xfrm>
            <a:off x="1690978" y="1603684"/>
            <a:ext cx="1915169" cy="253916"/>
          </a:xfrm>
          <a:prstGeom prst="rect">
            <a:avLst/>
          </a:prstGeom>
          <a:solidFill>
            <a:srgbClr val="57717E"/>
          </a:solidFill>
          <a:ln w="9525">
            <a:solidFill>
              <a:srgbClr val="92D050"/>
            </a:solidFill>
            <a:miter lim="800000"/>
            <a:headEnd/>
            <a:tailEnd/>
          </a:ln>
        </p:spPr>
        <p:txBody>
          <a:bodyPr wrap="square">
            <a:spAutoFit/>
          </a:bodyPr>
          <a:lstStyle>
            <a:defPPr>
              <a:defRPr lang="en-US"/>
            </a:defPPr>
            <a:lvl1pPr>
              <a:defRPr sz="1400">
                <a:solidFill>
                  <a:schemeClr val="bg1"/>
                </a:solidFill>
                <a:latin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eaLnBrk="0" fontAlgn="base" hangingPunct="0">
              <a:spcBef>
                <a:spcPct val="0"/>
              </a:spcBef>
              <a:spcAft>
                <a:spcPct val="0"/>
              </a:spcAft>
            </a:pPr>
            <a:r>
              <a:rPr lang="en-GB" altLang="en-US" sz="1050" dirty="0">
                <a:solidFill>
                  <a:prstClr val="white"/>
                </a:solidFill>
                <a:cs typeface="Arial" charset="0"/>
              </a:rPr>
              <a:t>North West People Board </a:t>
            </a:r>
          </a:p>
        </p:txBody>
      </p:sp>
      <p:sp>
        <p:nvSpPr>
          <p:cNvPr id="4" name="Text Placeholder 3">
            <a:extLst>
              <a:ext uri="{FF2B5EF4-FFF2-40B4-BE49-F238E27FC236}">
                <a16:creationId xmlns:a16="http://schemas.microsoft.com/office/drawing/2014/main" id="{47CCA7F8-D441-4BAB-86C8-D5C255A7C0AC}"/>
              </a:ext>
            </a:extLst>
          </p:cNvPr>
          <p:cNvSpPr>
            <a:spLocks noGrp="1"/>
          </p:cNvSpPr>
          <p:nvPr>
            <p:ph type="body" sz="quarter" idx="17"/>
          </p:nvPr>
        </p:nvSpPr>
        <p:spPr/>
        <p:txBody>
          <a:bodyPr/>
          <a:lstStyle/>
          <a:p>
            <a:r>
              <a:rPr lang="en-GB" dirty="0"/>
              <a:t>Our structure</a:t>
            </a:r>
          </a:p>
        </p:txBody>
      </p:sp>
      <p:sp>
        <p:nvSpPr>
          <p:cNvPr id="40" name="Title 3">
            <a:extLst>
              <a:ext uri="{FF2B5EF4-FFF2-40B4-BE49-F238E27FC236}">
                <a16:creationId xmlns:a16="http://schemas.microsoft.com/office/drawing/2014/main" id="{8A45BFD2-2E70-415D-B2E3-00F6BE8D0638}"/>
              </a:ext>
            </a:extLst>
          </p:cNvPr>
          <p:cNvSpPr>
            <a:spLocks noGrp="1"/>
          </p:cNvSpPr>
          <p:nvPr>
            <p:ph type="title"/>
          </p:nvPr>
        </p:nvSpPr>
        <p:spPr>
          <a:xfrm>
            <a:off x="429762" y="727026"/>
            <a:ext cx="3175681" cy="586227"/>
          </a:xfrm>
        </p:spPr>
        <p:txBody>
          <a:bodyPr/>
          <a:lstStyle/>
          <a:p>
            <a:r>
              <a:rPr lang="en-US" dirty="0"/>
              <a:t>Our structure </a:t>
            </a:r>
          </a:p>
        </p:txBody>
      </p:sp>
      <p:sp>
        <p:nvSpPr>
          <p:cNvPr id="45" name="Text Placeholder 2">
            <a:extLst>
              <a:ext uri="{FF2B5EF4-FFF2-40B4-BE49-F238E27FC236}">
                <a16:creationId xmlns:a16="http://schemas.microsoft.com/office/drawing/2014/main" id="{9D5C25E8-E968-4DD5-AFB6-09B07C95725F}"/>
              </a:ext>
            </a:extLst>
          </p:cNvPr>
          <p:cNvSpPr txBox="1">
            <a:spLocks/>
          </p:cNvSpPr>
          <p:nvPr/>
        </p:nvSpPr>
        <p:spPr>
          <a:xfrm>
            <a:off x="315050" y="244993"/>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Tree>
    <p:extLst>
      <p:ext uri="{BB962C8B-B14F-4D97-AF65-F5344CB8AC3E}">
        <p14:creationId xmlns:p14="http://schemas.microsoft.com/office/powerpoint/2010/main" val="3224576812"/>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3F5664"/>
      </a:dk2>
      <a:lt2>
        <a:srgbClr val="9CCDD5"/>
      </a:lt2>
      <a:accent1>
        <a:srgbClr val="F6997C"/>
      </a:accent1>
      <a:accent2>
        <a:srgbClr val="CED647"/>
      </a:accent2>
      <a:accent3>
        <a:srgbClr val="5A5A5A"/>
      </a:accent3>
      <a:accent4>
        <a:srgbClr val="F3CD8A"/>
      </a:accent4>
      <a:accent5>
        <a:srgbClr val="C8E9EB"/>
      </a:accent5>
      <a:accent6>
        <a:srgbClr val="A06E46"/>
      </a:accent6>
      <a:hlink>
        <a:srgbClr val="3F5664"/>
      </a:hlink>
      <a:folHlink>
        <a:srgbClr val="CED64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86023705FDBA4DA4F786AA6B9FBB74" ma:contentTypeVersion="2" ma:contentTypeDescription="Create a new document." ma:contentTypeScope="" ma:versionID="f2ebe7a5e28db9e51df84854797efde4">
  <xsd:schema xmlns:xsd="http://www.w3.org/2001/XMLSchema" xmlns:xs="http://www.w3.org/2001/XMLSchema" xmlns:p="http://schemas.microsoft.com/office/2006/metadata/properties" xmlns:ns2="636db0ee-4952-4185-be33-80bddbf6055c" targetNamespace="http://schemas.microsoft.com/office/2006/metadata/properties" ma:root="true" ma:fieldsID="54d70a80ed30bc93f3cbcfec80cb9533" ns2:_="">
    <xsd:import namespace="636db0ee-4952-4185-be33-80bddbf6055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6db0ee-4952-4185-be33-80bddbf605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DD769A-4A43-4778-A375-E044B92D3446}">
  <ds:schemaRefs>
    <ds:schemaRef ds:uri="http://schemas.microsoft.com/sharepoint/v3/contenttype/forms"/>
  </ds:schemaRefs>
</ds:datastoreItem>
</file>

<file path=customXml/itemProps2.xml><?xml version="1.0" encoding="utf-8"?>
<ds:datastoreItem xmlns:ds="http://schemas.openxmlformats.org/officeDocument/2006/customXml" ds:itemID="{AC3F41AA-7FC4-4BF3-ABF5-A4EB72F169CA}">
  <ds:schemaRefs>
    <ds:schemaRef ds:uri="636db0ee-4952-4185-be33-80bddbf605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9D2240-ABA7-4A51-8FF9-16D52C1556BF}">
  <ds:schemaRefs>
    <ds:schemaRef ds:uri="636db0ee-4952-4185-be33-80bddbf605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2932</TotalTime>
  <Words>5822</Words>
  <Application>Microsoft Office PowerPoint</Application>
  <PresentationFormat>On-screen Show (4:3)</PresentationFormat>
  <Paragraphs>526</Paragraphs>
  <Slides>34</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3" baseType="lpstr">
      <vt:lpstr>Alte Haas Grotesk</vt:lpstr>
      <vt:lpstr>Arial</vt:lpstr>
      <vt:lpstr>Arial,Sans-Serif</vt:lpstr>
      <vt:lpstr>Calibri</vt:lpstr>
      <vt:lpstr>Courier New</vt:lpstr>
      <vt:lpstr>Wingdings</vt:lpstr>
      <vt:lpstr>Office Theme</vt:lpstr>
      <vt:lpstr>Acrobat Document</vt:lpstr>
      <vt:lpstr>Adobe Acrobat Document</vt:lpstr>
      <vt:lpstr>Our people plan for greater manchester  V1.0</vt:lpstr>
      <vt:lpstr>Executive summary</vt:lpstr>
      <vt:lpstr>Contents</vt:lpstr>
      <vt:lpstr>Interpreting the People plan for greater manchester</vt:lpstr>
      <vt:lpstr>Background</vt:lpstr>
      <vt:lpstr>our strategic drivers</vt:lpstr>
      <vt:lpstr>Our priorities </vt:lpstr>
      <vt:lpstr>Our structure </vt:lpstr>
      <vt:lpstr>Our structure </vt:lpstr>
      <vt:lpstr>Our networks and forums</vt:lpstr>
      <vt:lpstr>An action plan for greater manchester</vt:lpstr>
      <vt:lpstr>Our People promise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Silver</dc:creator>
  <cp:lastModifiedBy>Anna Cooper-Shepherd</cp:lastModifiedBy>
  <cp:revision>133</cp:revision>
  <dcterms:created xsi:type="dcterms:W3CDTF">2018-08-01T08:32:56Z</dcterms:created>
  <dcterms:modified xsi:type="dcterms:W3CDTF">2020-09-17T08:30:57Z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0x0101008286023705FDBA4DA4F786AA6B9FBB74</vt:lpwstr>
  </property>
</Properties>
</file>