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21"/>
  </p:notesMasterIdLst>
  <p:sldIdLst>
    <p:sldId id="483" r:id="rId2"/>
    <p:sldId id="259" r:id="rId3"/>
    <p:sldId id="814" r:id="rId4"/>
    <p:sldId id="809" r:id="rId5"/>
    <p:sldId id="816" r:id="rId6"/>
    <p:sldId id="817" r:id="rId7"/>
    <p:sldId id="827" r:id="rId8"/>
    <p:sldId id="820" r:id="rId9"/>
    <p:sldId id="815" r:id="rId10"/>
    <p:sldId id="828" r:id="rId11"/>
    <p:sldId id="829" r:id="rId12"/>
    <p:sldId id="830" r:id="rId13"/>
    <p:sldId id="831" r:id="rId14"/>
    <p:sldId id="832" r:id="rId15"/>
    <p:sldId id="833" r:id="rId16"/>
    <p:sldId id="834" r:id="rId17"/>
    <p:sldId id="835" r:id="rId18"/>
    <p:sldId id="836" r:id="rId19"/>
    <p:sldId id="83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CDD5"/>
    <a:srgbClr val="CED647"/>
    <a:srgbClr val="526D79"/>
    <a:srgbClr val="F6997C"/>
    <a:srgbClr val="3F5664"/>
    <a:srgbClr val="CEA4BF"/>
    <a:srgbClr val="FBDE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55" autoAdjust="0"/>
    <p:restoredTop sz="93792" autoAdjust="0"/>
  </p:normalViewPr>
  <p:slideViewPr>
    <p:cSldViewPr>
      <p:cViewPr varScale="1">
        <p:scale>
          <a:sx n="67" d="100"/>
          <a:sy n="67" d="100"/>
        </p:scale>
        <p:origin x="1052" y="44"/>
      </p:cViewPr>
      <p:guideLst>
        <p:guide orient="horz" pos="220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376E2B-D9DE-449F-A0CA-35AF5159DDAF}" type="doc">
      <dgm:prSet loTypeId="urn:microsoft.com/office/officeart/2011/layout/Tab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544D3510-269D-48CA-908B-42FFC25B113D}">
      <dgm:prSet phldrT="[Text]"/>
      <dgm:spPr/>
      <dgm:t>
        <a:bodyPr/>
        <a:lstStyle/>
        <a:p>
          <a:r>
            <a:rPr lang="en-GB" dirty="0">
              <a:latin typeface="Alte Haas Grotesk"/>
            </a:rPr>
            <a:t>Problem</a:t>
          </a:r>
        </a:p>
      </dgm:t>
    </dgm:pt>
    <dgm:pt modelId="{3EC8DD7B-92F6-46D2-A9D2-1E13A7E8920E}" type="parTrans" cxnId="{A96D6A81-D8C4-4D36-B848-0D1952E5BDB1}">
      <dgm:prSet/>
      <dgm:spPr/>
      <dgm:t>
        <a:bodyPr/>
        <a:lstStyle/>
        <a:p>
          <a:endParaRPr lang="en-GB">
            <a:latin typeface="Alte Haas Grotesk"/>
          </a:endParaRPr>
        </a:p>
      </dgm:t>
    </dgm:pt>
    <dgm:pt modelId="{703B2060-F8B9-4604-A462-D25053088DDE}" type="sibTrans" cxnId="{A96D6A81-D8C4-4D36-B848-0D1952E5BDB1}">
      <dgm:prSet/>
      <dgm:spPr/>
      <dgm:t>
        <a:bodyPr/>
        <a:lstStyle/>
        <a:p>
          <a:endParaRPr lang="en-GB">
            <a:latin typeface="Alte Haas Grotesk"/>
          </a:endParaRPr>
        </a:p>
      </dgm:t>
    </dgm:pt>
    <dgm:pt modelId="{BFD575D7-BAD4-4D82-BECF-452804D615C9}">
      <dgm:prSet phldrT="[Text]"/>
      <dgm:spPr/>
      <dgm:t>
        <a:bodyPr/>
        <a:lstStyle/>
        <a:p>
          <a:r>
            <a:rPr lang="en-GB" dirty="0">
              <a:latin typeface="Alte Haas Grotesk"/>
            </a:rPr>
            <a:t>Opportunity</a:t>
          </a:r>
        </a:p>
      </dgm:t>
    </dgm:pt>
    <dgm:pt modelId="{707B23BB-C643-426B-9ADA-8770FC1A2D8D}" type="parTrans" cxnId="{AC29C13A-6B6F-4593-B2CC-270A72D83A74}">
      <dgm:prSet/>
      <dgm:spPr/>
      <dgm:t>
        <a:bodyPr/>
        <a:lstStyle/>
        <a:p>
          <a:endParaRPr lang="en-GB">
            <a:latin typeface="Alte Haas Grotesk"/>
          </a:endParaRPr>
        </a:p>
      </dgm:t>
    </dgm:pt>
    <dgm:pt modelId="{157BF0D2-6B7E-4F1B-B39E-89BF50550D41}" type="sibTrans" cxnId="{AC29C13A-6B6F-4593-B2CC-270A72D83A74}">
      <dgm:prSet/>
      <dgm:spPr/>
      <dgm:t>
        <a:bodyPr/>
        <a:lstStyle/>
        <a:p>
          <a:endParaRPr lang="en-GB">
            <a:latin typeface="Alte Haas Grotesk"/>
          </a:endParaRPr>
        </a:p>
      </dgm:t>
    </dgm:pt>
    <dgm:pt modelId="{9B8503C3-20E6-4A14-BA56-E8F8AFF74BE4}">
      <dgm:prSet/>
      <dgm:spPr/>
      <dgm:t>
        <a:bodyPr/>
        <a:lstStyle/>
        <a:p>
          <a:r>
            <a:rPr lang="en-GB" dirty="0">
              <a:latin typeface="Alte Haas Grotesk"/>
            </a:rPr>
            <a:t>Opportunity</a:t>
          </a:r>
        </a:p>
      </dgm:t>
    </dgm:pt>
    <dgm:pt modelId="{AAD5E64A-4DDC-4967-9911-F401399F24F5}" type="parTrans" cxnId="{E1F325BD-F791-4096-BCAC-52BFF487491C}">
      <dgm:prSet/>
      <dgm:spPr/>
      <dgm:t>
        <a:bodyPr/>
        <a:lstStyle/>
        <a:p>
          <a:endParaRPr lang="en-GB">
            <a:latin typeface="Alte Haas Grotesk"/>
          </a:endParaRPr>
        </a:p>
      </dgm:t>
    </dgm:pt>
    <dgm:pt modelId="{867FD9D8-11DB-4E2A-8589-0CD78D4F50AD}" type="sibTrans" cxnId="{E1F325BD-F791-4096-BCAC-52BFF487491C}">
      <dgm:prSet/>
      <dgm:spPr/>
      <dgm:t>
        <a:bodyPr/>
        <a:lstStyle/>
        <a:p>
          <a:endParaRPr lang="en-GB">
            <a:latin typeface="Alte Haas Grotesk"/>
          </a:endParaRPr>
        </a:p>
      </dgm:t>
    </dgm:pt>
    <dgm:pt modelId="{328DEE72-57E1-4D70-8C25-8AE5A26DAE2F}">
      <dgm:prSet phldrT="[Text]"/>
      <dgm:spPr/>
      <dgm:t>
        <a:bodyPr/>
        <a:lstStyle/>
        <a:p>
          <a:r>
            <a:rPr lang="en-GB" dirty="0">
              <a:latin typeface="Alte Haas Grotesk"/>
            </a:rPr>
            <a:t>Problem</a:t>
          </a:r>
        </a:p>
      </dgm:t>
    </dgm:pt>
    <dgm:pt modelId="{8E287121-BD6A-4A5B-AE62-5BABC36C5E63}" type="sibTrans" cxnId="{36EACF43-BE89-4EA2-A9F2-4BAB177F8095}">
      <dgm:prSet/>
      <dgm:spPr/>
      <dgm:t>
        <a:bodyPr/>
        <a:lstStyle/>
        <a:p>
          <a:endParaRPr lang="en-GB">
            <a:latin typeface="Alte Haas Grotesk"/>
          </a:endParaRPr>
        </a:p>
      </dgm:t>
    </dgm:pt>
    <dgm:pt modelId="{0D0CAEE5-60DB-45DE-AB0A-CB9B9D8E0CE7}" type="parTrans" cxnId="{36EACF43-BE89-4EA2-A9F2-4BAB177F8095}">
      <dgm:prSet/>
      <dgm:spPr/>
      <dgm:t>
        <a:bodyPr/>
        <a:lstStyle/>
        <a:p>
          <a:endParaRPr lang="en-GB">
            <a:latin typeface="Alte Haas Grotesk"/>
          </a:endParaRPr>
        </a:p>
      </dgm:t>
    </dgm:pt>
    <dgm:pt modelId="{AFD3A63F-B152-4831-967B-A98588AC351A}">
      <dgm:prSet custT="1"/>
      <dgm:spPr/>
      <dgm:t>
        <a:bodyPr/>
        <a:lstStyle/>
        <a:p>
          <a:r>
            <a:rPr lang="en-GB" sz="1800" dirty="0">
              <a:latin typeface="Alte Haas Grotesk"/>
            </a:rPr>
            <a:t>More than half direct payment employers report that recruitment is a problem* – and there are estimated to be over 10,000 PA roles needed across GM</a:t>
          </a:r>
        </a:p>
      </dgm:t>
    </dgm:pt>
    <dgm:pt modelId="{D50694D9-7C2B-428F-AC41-EA0AE323E3CA}" type="parTrans" cxnId="{F8B48051-0977-4E56-9FC6-561039E47EAD}">
      <dgm:prSet/>
      <dgm:spPr/>
      <dgm:t>
        <a:bodyPr/>
        <a:lstStyle/>
        <a:p>
          <a:endParaRPr lang="en-GB">
            <a:latin typeface="Alte Haas Grotesk"/>
          </a:endParaRPr>
        </a:p>
      </dgm:t>
    </dgm:pt>
    <dgm:pt modelId="{641E79A1-1037-4B4E-B590-98081A4BC373}" type="sibTrans" cxnId="{F8B48051-0977-4E56-9FC6-561039E47EAD}">
      <dgm:prSet/>
      <dgm:spPr/>
      <dgm:t>
        <a:bodyPr/>
        <a:lstStyle/>
        <a:p>
          <a:endParaRPr lang="en-GB">
            <a:latin typeface="Alte Haas Grotesk"/>
          </a:endParaRPr>
        </a:p>
      </dgm:t>
    </dgm:pt>
    <dgm:pt modelId="{21414260-CA82-4703-8E21-8DA87797B5A1}">
      <dgm:prSet custT="1"/>
      <dgm:spPr/>
      <dgm:t>
        <a:bodyPr/>
        <a:lstStyle/>
        <a:p>
          <a:r>
            <a:rPr lang="en-GB" sz="1800" dirty="0">
              <a:latin typeface="Alte Haas Grotesk"/>
            </a:rPr>
            <a:t>Awareness and visibility of the PA role is low, so people do not consider it as a career option, unless they have some existing personal connection, or happen to come across an advert</a:t>
          </a:r>
        </a:p>
      </dgm:t>
    </dgm:pt>
    <dgm:pt modelId="{E2BBA628-0299-4874-B76D-9578F58FFFA0}" type="parTrans" cxnId="{DA023637-6325-4343-958B-D08385E9A7E7}">
      <dgm:prSet/>
      <dgm:spPr/>
      <dgm:t>
        <a:bodyPr/>
        <a:lstStyle/>
        <a:p>
          <a:endParaRPr lang="en-GB">
            <a:latin typeface="Alte Haas Grotesk"/>
          </a:endParaRPr>
        </a:p>
      </dgm:t>
    </dgm:pt>
    <dgm:pt modelId="{989A1C52-9809-47C3-A10E-8116883F897F}" type="sibTrans" cxnId="{DA023637-6325-4343-958B-D08385E9A7E7}">
      <dgm:prSet/>
      <dgm:spPr/>
      <dgm:t>
        <a:bodyPr/>
        <a:lstStyle/>
        <a:p>
          <a:endParaRPr lang="en-GB">
            <a:latin typeface="Alte Haas Grotesk"/>
          </a:endParaRPr>
        </a:p>
      </dgm:t>
    </dgm:pt>
    <dgm:pt modelId="{EEE92634-72A8-496F-B0D8-7F8C01C73A34}">
      <dgm:prSet custT="1"/>
      <dgm:spPr/>
      <dgm:t>
        <a:bodyPr/>
        <a:lstStyle/>
        <a:p>
          <a:r>
            <a:rPr lang="en-GB" sz="1800" dirty="0">
              <a:latin typeface="Alte Haas Grotesk"/>
            </a:rPr>
            <a:t>There is a new market emerging of people who could make great PAs, as other sectors take the brunt of the economic damage caused by the pandemic</a:t>
          </a:r>
        </a:p>
      </dgm:t>
    </dgm:pt>
    <dgm:pt modelId="{7B6A9277-3B7A-477E-8C44-6763F8C4C6AB}" type="parTrans" cxnId="{BAD482EE-921E-405F-8FFD-0DF484F7DDA7}">
      <dgm:prSet/>
      <dgm:spPr/>
      <dgm:t>
        <a:bodyPr/>
        <a:lstStyle/>
        <a:p>
          <a:endParaRPr lang="en-GB">
            <a:latin typeface="Alte Haas Grotesk"/>
          </a:endParaRPr>
        </a:p>
      </dgm:t>
    </dgm:pt>
    <dgm:pt modelId="{56749B93-7D15-4823-9F5D-E30CA9647030}" type="sibTrans" cxnId="{BAD482EE-921E-405F-8FFD-0DF484F7DDA7}">
      <dgm:prSet/>
      <dgm:spPr/>
      <dgm:t>
        <a:bodyPr/>
        <a:lstStyle/>
        <a:p>
          <a:endParaRPr lang="en-GB">
            <a:latin typeface="Alte Haas Grotesk"/>
          </a:endParaRPr>
        </a:p>
      </dgm:t>
    </dgm:pt>
    <dgm:pt modelId="{543399DA-8C51-4639-A4A4-6B0E5C94C7D9}">
      <dgm:prSet custT="1"/>
      <dgm:spPr/>
      <dgm:t>
        <a:bodyPr/>
        <a:lstStyle/>
        <a:p>
          <a:r>
            <a:rPr lang="en-GB" sz="1800" dirty="0">
              <a:latin typeface="Alte Haas Grotesk"/>
            </a:rPr>
            <a:t>We can work together to make the PA role more visible, and make it easier for prospective candidates to access vacancies</a:t>
          </a:r>
        </a:p>
      </dgm:t>
    </dgm:pt>
    <dgm:pt modelId="{D949FB90-9D3D-4C82-9E80-8F4531447554}" type="parTrans" cxnId="{27DFE271-E58F-4F6B-9D70-F685F968FC52}">
      <dgm:prSet/>
      <dgm:spPr/>
      <dgm:t>
        <a:bodyPr/>
        <a:lstStyle/>
        <a:p>
          <a:endParaRPr lang="en-GB">
            <a:latin typeface="Alte Haas Grotesk"/>
          </a:endParaRPr>
        </a:p>
      </dgm:t>
    </dgm:pt>
    <dgm:pt modelId="{477E5390-B745-4FE3-AB0E-14DC31EB021B}" type="sibTrans" cxnId="{27DFE271-E58F-4F6B-9D70-F685F968FC52}">
      <dgm:prSet/>
      <dgm:spPr/>
      <dgm:t>
        <a:bodyPr/>
        <a:lstStyle/>
        <a:p>
          <a:endParaRPr lang="en-GB">
            <a:latin typeface="Alte Haas Grotesk"/>
          </a:endParaRPr>
        </a:p>
      </dgm:t>
    </dgm:pt>
    <dgm:pt modelId="{70CDA9A8-D2FB-4EC8-80FE-BF55B17EA631}" type="pres">
      <dgm:prSet presAssocID="{F0376E2B-D9DE-449F-A0CA-35AF5159DDAF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936F7C6B-D5DB-4F6C-B978-511DFFDD1541}" type="pres">
      <dgm:prSet presAssocID="{544D3510-269D-48CA-908B-42FFC25B113D}" presName="composite" presStyleCnt="0"/>
      <dgm:spPr/>
    </dgm:pt>
    <dgm:pt modelId="{8B711E3E-3029-4627-A511-65799BDCAD3E}" type="pres">
      <dgm:prSet presAssocID="{544D3510-269D-48CA-908B-42FFC25B113D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2601C0BC-6EAA-4D9B-A714-E7C7BE4A67AB}" type="pres">
      <dgm:prSet presAssocID="{544D3510-269D-48CA-908B-42FFC25B113D}" presName="Parent" presStyleLbl="alignNode1" presStyleIdx="0" presStyleCnt="4">
        <dgm:presLayoutVars>
          <dgm:chMax val="3"/>
          <dgm:chPref val="3"/>
          <dgm:bulletEnabled val="1"/>
        </dgm:presLayoutVars>
      </dgm:prSet>
      <dgm:spPr/>
    </dgm:pt>
    <dgm:pt modelId="{2A7C226E-435F-4AD9-9AED-4337EC9DE5D4}" type="pres">
      <dgm:prSet presAssocID="{544D3510-269D-48CA-908B-42FFC25B113D}" presName="Accent" presStyleLbl="parChTrans1D1" presStyleIdx="0" presStyleCnt="4"/>
      <dgm:spPr/>
    </dgm:pt>
    <dgm:pt modelId="{4848743B-824B-48D3-AE4B-863D48071900}" type="pres">
      <dgm:prSet presAssocID="{703B2060-F8B9-4604-A462-D25053088DDE}" presName="sibTrans" presStyleCnt="0"/>
      <dgm:spPr/>
    </dgm:pt>
    <dgm:pt modelId="{D15AB7C7-BE39-460E-ABD9-A61E08965E7B}" type="pres">
      <dgm:prSet presAssocID="{328DEE72-57E1-4D70-8C25-8AE5A26DAE2F}" presName="composite" presStyleCnt="0"/>
      <dgm:spPr/>
    </dgm:pt>
    <dgm:pt modelId="{BC2E2B47-ED19-4176-A622-5B8ADAE4B57C}" type="pres">
      <dgm:prSet presAssocID="{328DEE72-57E1-4D70-8C25-8AE5A26DAE2F}" presName="FirstChild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0982BA6A-2F7B-4B5F-9819-A4BFC925C775}" type="pres">
      <dgm:prSet presAssocID="{328DEE72-57E1-4D70-8C25-8AE5A26DAE2F}" presName="Parent" presStyleLbl="alignNode1" presStyleIdx="1" presStyleCnt="4">
        <dgm:presLayoutVars>
          <dgm:chMax val="3"/>
          <dgm:chPref val="3"/>
          <dgm:bulletEnabled val="1"/>
        </dgm:presLayoutVars>
      </dgm:prSet>
      <dgm:spPr/>
    </dgm:pt>
    <dgm:pt modelId="{B82C2FCD-15A5-4ECB-80CA-DA99036D8012}" type="pres">
      <dgm:prSet presAssocID="{328DEE72-57E1-4D70-8C25-8AE5A26DAE2F}" presName="Accent" presStyleLbl="parChTrans1D1" presStyleIdx="1" presStyleCnt="4"/>
      <dgm:spPr/>
    </dgm:pt>
    <dgm:pt modelId="{80E165DB-76B0-4CEC-9752-82882B0C4CBC}" type="pres">
      <dgm:prSet presAssocID="{8E287121-BD6A-4A5B-AE62-5BABC36C5E63}" presName="sibTrans" presStyleCnt="0"/>
      <dgm:spPr/>
    </dgm:pt>
    <dgm:pt modelId="{61CFF517-2115-432D-A6EB-97E897762588}" type="pres">
      <dgm:prSet presAssocID="{BFD575D7-BAD4-4D82-BECF-452804D615C9}" presName="composite" presStyleCnt="0"/>
      <dgm:spPr/>
    </dgm:pt>
    <dgm:pt modelId="{4E2BA5B8-3798-4AB8-B75D-E5F88AFF383A}" type="pres">
      <dgm:prSet presAssocID="{BFD575D7-BAD4-4D82-BECF-452804D615C9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4639398C-D45F-43E8-BC33-0AA5B69A9DAF}" type="pres">
      <dgm:prSet presAssocID="{BFD575D7-BAD4-4D82-BECF-452804D615C9}" presName="Parent" presStyleLbl="alignNode1" presStyleIdx="2" presStyleCnt="4">
        <dgm:presLayoutVars>
          <dgm:chMax val="3"/>
          <dgm:chPref val="3"/>
          <dgm:bulletEnabled val="1"/>
        </dgm:presLayoutVars>
      </dgm:prSet>
      <dgm:spPr/>
    </dgm:pt>
    <dgm:pt modelId="{820DBCDD-8F49-483A-B3F6-A3A6698306BF}" type="pres">
      <dgm:prSet presAssocID="{BFD575D7-BAD4-4D82-BECF-452804D615C9}" presName="Accent" presStyleLbl="parChTrans1D1" presStyleIdx="2" presStyleCnt="4"/>
      <dgm:spPr/>
    </dgm:pt>
    <dgm:pt modelId="{2AB6ED55-CBC7-4DA5-90E7-BF1E7DDB4356}" type="pres">
      <dgm:prSet presAssocID="{157BF0D2-6B7E-4F1B-B39E-89BF50550D41}" presName="sibTrans" presStyleCnt="0"/>
      <dgm:spPr/>
    </dgm:pt>
    <dgm:pt modelId="{1210FB9D-50F0-4089-93FC-0454E2BBC57A}" type="pres">
      <dgm:prSet presAssocID="{9B8503C3-20E6-4A14-BA56-E8F8AFF74BE4}" presName="composite" presStyleCnt="0"/>
      <dgm:spPr/>
    </dgm:pt>
    <dgm:pt modelId="{C764ED9D-B20E-4CD2-A387-EE9876AFD241}" type="pres">
      <dgm:prSet presAssocID="{9B8503C3-20E6-4A14-BA56-E8F8AFF74BE4}" presName="FirstChild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9EDAA5C7-0134-410A-867E-93485FEEB9E7}" type="pres">
      <dgm:prSet presAssocID="{9B8503C3-20E6-4A14-BA56-E8F8AFF74BE4}" presName="Parent" presStyleLbl="alignNode1" presStyleIdx="3" presStyleCnt="4">
        <dgm:presLayoutVars>
          <dgm:chMax val="3"/>
          <dgm:chPref val="3"/>
          <dgm:bulletEnabled val="1"/>
        </dgm:presLayoutVars>
      </dgm:prSet>
      <dgm:spPr/>
    </dgm:pt>
    <dgm:pt modelId="{94F8C4BA-A1A8-4497-B58F-0BB10DB866CE}" type="pres">
      <dgm:prSet presAssocID="{9B8503C3-20E6-4A14-BA56-E8F8AFF74BE4}" presName="Accent" presStyleLbl="parChTrans1D1" presStyleIdx="3" presStyleCnt="4"/>
      <dgm:spPr/>
    </dgm:pt>
  </dgm:ptLst>
  <dgm:cxnLst>
    <dgm:cxn modelId="{A28F3B24-56F7-422F-8062-06C28ED7587D}" type="presOf" srcId="{9B8503C3-20E6-4A14-BA56-E8F8AFF74BE4}" destId="{9EDAA5C7-0134-410A-867E-93485FEEB9E7}" srcOrd="0" destOrd="0" presId="urn:microsoft.com/office/officeart/2011/layout/TabList"/>
    <dgm:cxn modelId="{C95F602B-5BD6-4914-8A95-48F08517F27C}" type="presOf" srcId="{21414260-CA82-4703-8E21-8DA87797B5A1}" destId="{BC2E2B47-ED19-4176-A622-5B8ADAE4B57C}" srcOrd="0" destOrd="0" presId="urn:microsoft.com/office/officeart/2011/layout/TabList"/>
    <dgm:cxn modelId="{DA023637-6325-4343-958B-D08385E9A7E7}" srcId="{328DEE72-57E1-4D70-8C25-8AE5A26DAE2F}" destId="{21414260-CA82-4703-8E21-8DA87797B5A1}" srcOrd="0" destOrd="0" parTransId="{E2BBA628-0299-4874-B76D-9578F58FFFA0}" sibTransId="{989A1C52-9809-47C3-A10E-8116883F897F}"/>
    <dgm:cxn modelId="{AC29C13A-6B6F-4593-B2CC-270A72D83A74}" srcId="{F0376E2B-D9DE-449F-A0CA-35AF5159DDAF}" destId="{BFD575D7-BAD4-4D82-BECF-452804D615C9}" srcOrd="2" destOrd="0" parTransId="{707B23BB-C643-426B-9ADA-8770FC1A2D8D}" sibTransId="{157BF0D2-6B7E-4F1B-B39E-89BF50550D41}"/>
    <dgm:cxn modelId="{36EACF43-BE89-4EA2-A9F2-4BAB177F8095}" srcId="{F0376E2B-D9DE-449F-A0CA-35AF5159DDAF}" destId="{328DEE72-57E1-4D70-8C25-8AE5A26DAE2F}" srcOrd="1" destOrd="0" parTransId="{0D0CAEE5-60DB-45DE-AB0A-CB9B9D8E0CE7}" sibTransId="{8E287121-BD6A-4A5B-AE62-5BABC36C5E63}"/>
    <dgm:cxn modelId="{DC8DA84F-4429-4A1E-8E2D-7851F28A0EF8}" type="presOf" srcId="{BFD575D7-BAD4-4D82-BECF-452804D615C9}" destId="{4639398C-D45F-43E8-BC33-0AA5B69A9DAF}" srcOrd="0" destOrd="0" presId="urn:microsoft.com/office/officeart/2011/layout/TabList"/>
    <dgm:cxn modelId="{F8B48051-0977-4E56-9FC6-561039E47EAD}" srcId="{544D3510-269D-48CA-908B-42FFC25B113D}" destId="{AFD3A63F-B152-4831-967B-A98588AC351A}" srcOrd="0" destOrd="0" parTransId="{D50694D9-7C2B-428F-AC41-EA0AE323E3CA}" sibTransId="{641E79A1-1037-4B4E-B590-98081A4BC373}"/>
    <dgm:cxn modelId="{27DFE271-E58F-4F6B-9D70-F685F968FC52}" srcId="{9B8503C3-20E6-4A14-BA56-E8F8AFF74BE4}" destId="{543399DA-8C51-4639-A4A4-6B0E5C94C7D9}" srcOrd="0" destOrd="0" parTransId="{D949FB90-9D3D-4C82-9E80-8F4531447554}" sibTransId="{477E5390-B745-4FE3-AB0E-14DC31EB021B}"/>
    <dgm:cxn modelId="{A96D6A81-D8C4-4D36-B848-0D1952E5BDB1}" srcId="{F0376E2B-D9DE-449F-A0CA-35AF5159DDAF}" destId="{544D3510-269D-48CA-908B-42FFC25B113D}" srcOrd="0" destOrd="0" parTransId="{3EC8DD7B-92F6-46D2-A9D2-1E13A7E8920E}" sibTransId="{703B2060-F8B9-4604-A462-D25053088DDE}"/>
    <dgm:cxn modelId="{9E338E99-7087-4E27-9857-78C29D0CB1EB}" type="presOf" srcId="{AFD3A63F-B152-4831-967B-A98588AC351A}" destId="{8B711E3E-3029-4627-A511-65799BDCAD3E}" srcOrd="0" destOrd="0" presId="urn:microsoft.com/office/officeart/2011/layout/TabList"/>
    <dgm:cxn modelId="{8E6B1AB8-893A-4612-AE3B-96F7E0AC5FD1}" type="presOf" srcId="{328DEE72-57E1-4D70-8C25-8AE5A26DAE2F}" destId="{0982BA6A-2F7B-4B5F-9819-A4BFC925C775}" srcOrd="0" destOrd="0" presId="urn:microsoft.com/office/officeart/2011/layout/TabList"/>
    <dgm:cxn modelId="{E1F325BD-F791-4096-BCAC-52BFF487491C}" srcId="{F0376E2B-D9DE-449F-A0CA-35AF5159DDAF}" destId="{9B8503C3-20E6-4A14-BA56-E8F8AFF74BE4}" srcOrd="3" destOrd="0" parTransId="{AAD5E64A-4DDC-4967-9911-F401399F24F5}" sibTransId="{867FD9D8-11DB-4E2A-8589-0CD78D4F50AD}"/>
    <dgm:cxn modelId="{458A2FC6-F076-4FEC-8D98-8248A4415F7E}" type="presOf" srcId="{544D3510-269D-48CA-908B-42FFC25B113D}" destId="{2601C0BC-6EAA-4D9B-A714-E7C7BE4A67AB}" srcOrd="0" destOrd="0" presId="urn:microsoft.com/office/officeart/2011/layout/TabList"/>
    <dgm:cxn modelId="{B446E6CF-D487-499B-95A7-F4EA0FB0B22B}" type="presOf" srcId="{F0376E2B-D9DE-449F-A0CA-35AF5159DDAF}" destId="{70CDA9A8-D2FB-4EC8-80FE-BF55B17EA631}" srcOrd="0" destOrd="0" presId="urn:microsoft.com/office/officeart/2011/layout/TabList"/>
    <dgm:cxn modelId="{440A2DEA-5849-41A0-8674-925B8A306EDB}" type="presOf" srcId="{543399DA-8C51-4639-A4A4-6B0E5C94C7D9}" destId="{C764ED9D-B20E-4CD2-A387-EE9876AFD241}" srcOrd="0" destOrd="0" presId="urn:microsoft.com/office/officeart/2011/layout/TabList"/>
    <dgm:cxn modelId="{BAD482EE-921E-405F-8FFD-0DF484F7DDA7}" srcId="{BFD575D7-BAD4-4D82-BECF-452804D615C9}" destId="{EEE92634-72A8-496F-B0D8-7F8C01C73A34}" srcOrd="0" destOrd="0" parTransId="{7B6A9277-3B7A-477E-8C44-6763F8C4C6AB}" sibTransId="{56749B93-7D15-4823-9F5D-E30CA9647030}"/>
    <dgm:cxn modelId="{186E46F5-DACD-4B2F-806D-B9C6EED12042}" type="presOf" srcId="{EEE92634-72A8-496F-B0D8-7F8C01C73A34}" destId="{4E2BA5B8-3798-4AB8-B75D-E5F88AFF383A}" srcOrd="0" destOrd="0" presId="urn:microsoft.com/office/officeart/2011/layout/TabList"/>
    <dgm:cxn modelId="{134DFDCE-6BB0-405E-9F99-D3781E41A6C1}" type="presParOf" srcId="{70CDA9A8-D2FB-4EC8-80FE-BF55B17EA631}" destId="{936F7C6B-D5DB-4F6C-B978-511DFFDD1541}" srcOrd="0" destOrd="0" presId="urn:microsoft.com/office/officeart/2011/layout/TabList"/>
    <dgm:cxn modelId="{F6649A3F-881C-471E-BB62-35495D950CBC}" type="presParOf" srcId="{936F7C6B-D5DB-4F6C-B978-511DFFDD1541}" destId="{8B711E3E-3029-4627-A511-65799BDCAD3E}" srcOrd="0" destOrd="0" presId="urn:microsoft.com/office/officeart/2011/layout/TabList"/>
    <dgm:cxn modelId="{185EDD07-FDA4-412A-9932-775C2C5CA6C4}" type="presParOf" srcId="{936F7C6B-D5DB-4F6C-B978-511DFFDD1541}" destId="{2601C0BC-6EAA-4D9B-A714-E7C7BE4A67AB}" srcOrd="1" destOrd="0" presId="urn:microsoft.com/office/officeart/2011/layout/TabList"/>
    <dgm:cxn modelId="{3F32A4F1-709C-4221-B8BF-659DB0B590E2}" type="presParOf" srcId="{936F7C6B-D5DB-4F6C-B978-511DFFDD1541}" destId="{2A7C226E-435F-4AD9-9AED-4337EC9DE5D4}" srcOrd="2" destOrd="0" presId="urn:microsoft.com/office/officeart/2011/layout/TabList"/>
    <dgm:cxn modelId="{794FEEE4-3907-418F-8BAF-CD89403574EF}" type="presParOf" srcId="{70CDA9A8-D2FB-4EC8-80FE-BF55B17EA631}" destId="{4848743B-824B-48D3-AE4B-863D48071900}" srcOrd="1" destOrd="0" presId="urn:microsoft.com/office/officeart/2011/layout/TabList"/>
    <dgm:cxn modelId="{89653302-9EE7-459A-9FBC-D6B130B83541}" type="presParOf" srcId="{70CDA9A8-D2FB-4EC8-80FE-BF55B17EA631}" destId="{D15AB7C7-BE39-460E-ABD9-A61E08965E7B}" srcOrd="2" destOrd="0" presId="urn:microsoft.com/office/officeart/2011/layout/TabList"/>
    <dgm:cxn modelId="{44F3CF54-5A99-408B-8217-629DD38832CB}" type="presParOf" srcId="{D15AB7C7-BE39-460E-ABD9-A61E08965E7B}" destId="{BC2E2B47-ED19-4176-A622-5B8ADAE4B57C}" srcOrd="0" destOrd="0" presId="urn:microsoft.com/office/officeart/2011/layout/TabList"/>
    <dgm:cxn modelId="{632E64F2-EF4C-4D16-B565-412C65A6A1FF}" type="presParOf" srcId="{D15AB7C7-BE39-460E-ABD9-A61E08965E7B}" destId="{0982BA6A-2F7B-4B5F-9819-A4BFC925C775}" srcOrd="1" destOrd="0" presId="urn:microsoft.com/office/officeart/2011/layout/TabList"/>
    <dgm:cxn modelId="{5E078EE5-48A3-46FB-A2EF-AF546AF708D3}" type="presParOf" srcId="{D15AB7C7-BE39-460E-ABD9-A61E08965E7B}" destId="{B82C2FCD-15A5-4ECB-80CA-DA99036D8012}" srcOrd="2" destOrd="0" presId="urn:microsoft.com/office/officeart/2011/layout/TabList"/>
    <dgm:cxn modelId="{4ED6F714-2F81-4565-BE99-B15C4DF63E76}" type="presParOf" srcId="{70CDA9A8-D2FB-4EC8-80FE-BF55B17EA631}" destId="{80E165DB-76B0-4CEC-9752-82882B0C4CBC}" srcOrd="3" destOrd="0" presId="urn:microsoft.com/office/officeart/2011/layout/TabList"/>
    <dgm:cxn modelId="{BB8B2C9E-0631-42D0-B3DD-DAAE5CBADE96}" type="presParOf" srcId="{70CDA9A8-D2FB-4EC8-80FE-BF55B17EA631}" destId="{61CFF517-2115-432D-A6EB-97E897762588}" srcOrd="4" destOrd="0" presId="urn:microsoft.com/office/officeart/2011/layout/TabList"/>
    <dgm:cxn modelId="{36134F4B-C177-4F96-9DFB-0AA3FAB1D2C7}" type="presParOf" srcId="{61CFF517-2115-432D-A6EB-97E897762588}" destId="{4E2BA5B8-3798-4AB8-B75D-E5F88AFF383A}" srcOrd="0" destOrd="0" presId="urn:microsoft.com/office/officeart/2011/layout/TabList"/>
    <dgm:cxn modelId="{64295565-B561-4EAA-B557-AEA4FAC04B6A}" type="presParOf" srcId="{61CFF517-2115-432D-A6EB-97E897762588}" destId="{4639398C-D45F-43E8-BC33-0AA5B69A9DAF}" srcOrd="1" destOrd="0" presId="urn:microsoft.com/office/officeart/2011/layout/TabList"/>
    <dgm:cxn modelId="{EF658956-1AE6-4310-8E8B-7888F162EEBA}" type="presParOf" srcId="{61CFF517-2115-432D-A6EB-97E897762588}" destId="{820DBCDD-8F49-483A-B3F6-A3A6698306BF}" srcOrd="2" destOrd="0" presId="urn:microsoft.com/office/officeart/2011/layout/TabList"/>
    <dgm:cxn modelId="{AF11F658-DBB6-443B-BD14-FCB7B4538E44}" type="presParOf" srcId="{70CDA9A8-D2FB-4EC8-80FE-BF55B17EA631}" destId="{2AB6ED55-CBC7-4DA5-90E7-BF1E7DDB4356}" srcOrd="5" destOrd="0" presId="urn:microsoft.com/office/officeart/2011/layout/TabList"/>
    <dgm:cxn modelId="{FF9F8678-B3C4-47F0-80D1-183CC33E796C}" type="presParOf" srcId="{70CDA9A8-D2FB-4EC8-80FE-BF55B17EA631}" destId="{1210FB9D-50F0-4089-93FC-0454E2BBC57A}" srcOrd="6" destOrd="0" presId="urn:microsoft.com/office/officeart/2011/layout/TabList"/>
    <dgm:cxn modelId="{C9A6B3BC-1456-4499-BA00-EB099F386294}" type="presParOf" srcId="{1210FB9D-50F0-4089-93FC-0454E2BBC57A}" destId="{C764ED9D-B20E-4CD2-A387-EE9876AFD241}" srcOrd="0" destOrd="0" presId="urn:microsoft.com/office/officeart/2011/layout/TabList"/>
    <dgm:cxn modelId="{5364717C-D3AB-4376-8CB6-3719AFDFEA3C}" type="presParOf" srcId="{1210FB9D-50F0-4089-93FC-0454E2BBC57A}" destId="{9EDAA5C7-0134-410A-867E-93485FEEB9E7}" srcOrd="1" destOrd="0" presId="urn:microsoft.com/office/officeart/2011/layout/TabList"/>
    <dgm:cxn modelId="{429E6D41-A43D-4B4C-884C-B200752F18E6}" type="presParOf" srcId="{1210FB9D-50F0-4089-93FC-0454E2BBC57A}" destId="{94F8C4BA-A1A8-4497-B58F-0BB10DB866CE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8C4BA-A1A8-4497-B58F-0BB10DB866CE}">
      <dsp:nvSpPr>
        <dsp:cNvPr id="0" name=""/>
        <dsp:cNvSpPr/>
      </dsp:nvSpPr>
      <dsp:spPr>
        <a:xfrm>
          <a:off x="0" y="4319560"/>
          <a:ext cx="7971246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0DBCDD-8F49-483A-B3F6-A3A6698306BF}">
      <dsp:nvSpPr>
        <dsp:cNvPr id="0" name=""/>
        <dsp:cNvSpPr/>
      </dsp:nvSpPr>
      <dsp:spPr>
        <a:xfrm>
          <a:off x="0" y="3226892"/>
          <a:ext cx="7971246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2C2FCD-15A5-4ECB-80CA-DA99036D8012}">
      <dsp:nvSpPr>
        <dsp:cNvPr id="0" name=""/>
        <dsp:cNvSpPr/>
      </dsp:nvSpPr>
      <dsp:spPr>
        <a:xfrm>
          <a:off x="0" y="2134224"/>
          <a:ext cx="7971246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7C226E-435F-4AD9-9AED-4337EC9DE5D4}">
      <dsp:nvSpPr>
        <dsp:cNvPr id="0" name=""/>
        <dsp:cNvSpPr/>
      </dsp:nvSpPr>
      <dsp:spPr>
        <a:xfrm>
          <a:off x="0" y="1041555"/>
          <a:ext cx="7971246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711E3E-3029-4627-A511-65799BDCAD3E}">
      <dsp:nvSpPr>
        <dsp:cNvPr id="0" name=""/>
        <dsp:cNvSpPr/>
      </dsp:nvSpPr>
      <dsp:spPr>
        <a:xfrm>
          <a:off x="2072523" y="919"/>
          <a:ext cx="5898722" cy="1040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lte Haas Grotesk"/>
            </a:rPr>
            <a:t>More than half direct payment employers report that recruitment is a problem* – and there are estimated to be over 10,000 PA roles needed across GM</a:t>
          </a:r>
        </a:p>
      </dsp:txBody>
      <dsp:txXfrm>
        <a:off x="2072523" y="919"/>
        <a:ext cx="5898722" cy="1040636"/>
      </dsp:txXfrm>
    </dsp:sp>
    <dsp:sp modelId="{2601C0BC-6EAA-4D9B-A714-E7C7BE4A67AB}">
      <dsp:nvSpPr>
        <dsp:cNvPr id="0" name=""/>
        <dsp:cNvSpPr/>
      </dsp:nvSpPr>
      <dsp:spPr>
        <a:xfrm>
          <a:off x="0" y="919"/>
          <a:ext cx="2072523" cy="1040636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latin typeface="Alte Haas Grotesk"/>
            </a:rPr>
            <a:t>Problem</a:t>
          </a:r>
        </a:p>
      </dsp:txBody>
      <dsp:txXfrm>
        <a:off x="50809" y="51728"/>
        <a:ext cx="1970905" cy="989827"/>
      </dsp:txXfrm>
    </dsp:sp>
    <dsp:sp modelId="{BC2E2B47-ED19-4176-A622-5B8ADAE4B57C}">
      <dsp:nvSpPr>
        <dsp:cNvPr id="0" name=""/>
        <dsp:cNvSpPr/>
      </dsp:nvSpPr>
      <dsp:spPr>
        <a:xfrm>
          <a:off x="2072523" y="1093587"/>
          <a:ext cx="5898722" cy="1040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lte Haas Grotesk"/>
            </a:rPr>
            <a:t>Awareness and visibility of the PA role is low, so people do not consider it as a career option, unless they have some existing personal connection, or happen to come across an advert</a:t>
          </a:r>
        </a:p>
      </dsp:txBody>
      <dsp:txXfrm>
        <a:off x="2072523" y="1093587"/>
        <a:ext cx="5898722" cy="1040636"/>
      </dsp:txXfrm>
    </dsp:sp>
    <dsp:sp modelId="{0982BA6A-2F7B-4B5F-9819-A4BFC925C775}">
      <dsp:nvSpPr>
        <dsp:cNvPr id="0" name=""/>
        <dsp:cNvSpPr/>
      </dsp:nvSpPr>
      <dsp:spPr>
        <a:xfrm>
          <a:off x="0" y="1093587"/>
          <a:ext cx="2072523" cy="1040636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-1267125"/>
            <a:satOff val="-21185"/>
            <a:lumOff val="-6863"/>
            <a:alphaOff val="0"/>
          </a:schemeClr>
        </a:solidFill>
        <a:ln w="25400" cap="flat" cmpd="sng" algn="ctr">
          <a:solidFill>
            <a:schemeClr val="accent2">
              <a:hueOff val="-1267125"/>
              <a:satOff val="-21185"/>
              <a:lumOff val="-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latin typeface="Alte Haas Grotesk"/>
            </a:rPr>
            <a:t>Problem</a:t>
          </a:r>
        </a:p>
      </dsp:txBody>
      <dsp:txXfrm>
        <a:off x="50809" y="1144396"/>
        <a:ext cx="1970905" cy="989827"/>
      </dsp:txXfrm>
    </dsp:sp>
    <dsp:sp modelId="{4E2BA5B8-3798-4AB8-B75D-E5F88AFF383A}">
      <dsp:nvSpPr>
        <dsp:cNvPr id="0" name=""/>
        <dsp:cNvSpPr/>
      </dsp:nvSpPr>
      <dsp:spPr>
        <a:xfrm>
          <a:off x="2072523" y="2186255"/>
          <a:ext cx="5898722" cy="1040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lte Haas Grotesk"/>
            </a:rPr>
            <a:t>There is a new market emerging of people who could make great PAs, as other sectors take the brunt of the economic damage caused by the pandemic</a:t>
          </a:r>
        </a:p>
      </dsp:txBody>
      <dsp:txXfrm>
        <a:off x="2072523" y="2186255"/>
        <a:ext cx="5898722" cy="1040636"/>
      </dsp:txXfrm>
    </dsp:sp>
    <dsp:sp modelId="{4639398C-D45F-43E8-BC33-0AA5B69A9DAF}">
      <dsp:nvSpPr>
        <dsp:cNvPr id="0" name=""/>
        <dsp:cNvSpPr/>
      </dsp:nvSpPr>
      <dsp:spPr>
        <a:xfrm>
          <a:off x="0" y="2186255"/>
          <a:ext cx="2072523" cy="1040636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-2534250"/>
            <a:satOff val="-42370"/>
            <a:lumOff val="-13725"/>
            <a:alphaOff val="0"/>
          </a:schemeClr>
        </a:solidFill>
        <a:ln w="25400" cap="flat" cmpd="sng" algn="ctr">
          <a:solidFill>
            <a:schemeClr val="accent2">
              <a:hueOff val="-2534250"/>
              <a:satOff val="-42370"/>
              <a:lumOff val="-13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latin typeface="Alte Haas Grotesk"/>
            </a:rPr>
            <a:t>Opportunity</a:t>
          </a:r>
        </a:p>
      </dsp:txBody>
      <dsp:txXfrm>
        <a:off x="50809" y="2237064"/>
        <a:ext cx="1970905" cy="989827"/>
      </dsp:txXfrm>
    </dsp:sp>
    <dsp:sp modelId="{C764ED9D-B20E-4CD2-A387-EE9876AFD241}">
      <dsp:nvSpPr>
        <dsp:cNvPr id="0" name=""/>
        <dsp:cNvSpPr/>
      </dsp:nvSpPr>
      <dsp:spPr>
        <a:xfrm>
          <a:off x="2072523" y="3278924"/>
          <a:ext cx="5898722" cy="1040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lte Haas Grotesk"/>
            </a:rPr>
            <a:t>We can work together to make the PA role more visible, and make it easier for prospective candidates to access vacancies</a:t>
          </a:r>
        </a:p>
      </dsp:txBody>
      <dsp:txXfrm>
        <a:off x="2072523" y="3278924"/>
        <a:ext cx="5898722" cy="1040636"/>
      </dsp:txXfrm>
    </dsp:sp>
    <dsp:sp modelId="{9EDAA5C7-0134-410A-867E-93485FEEB9E7}">
      <dsp:nvSpPr>
        <dsp:cNvPr id="0" name=""/>
        <dsp:cNvSpPr/>
      </dsp:nvSpPr>
      <dsp:spPr>
        <a:xfrm>
          <a:off x="0" y="3278924"/>
          <a:ext cx="2072523" cy="1040636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-3801375"/>
            <a:satOff val="-63555"/>
            <a:lumOff val="-20588"/>
            <a:alphaOff val="0"/>
          </a:schemeClr>
        </a:solidFill>
        <a:ln w="25400" cap="flat" cmpd="sng" algn="ctr">
          <a:solidFill>
            <a:schemeClr val="accent2">
              <a:hueOff val="-3801375"/>
              <a:satOff val="-63555"/>
              <a:lumOff val="-20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latin typeface="Alte Haas Grotesk"/>
            </a:rPr>
            <a:t>Opportunity</a:t>
          </a:r>
        </a:p>
      </dsp:txBody>
      <dsp:txXfrm>
        <a:off x="50809" y="3329733"/>
        <a:ext cx="1970905" cy="989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928EE-FB06-4ACE-A7A6-6CFEA59654AD}" type="datetimeFigureOut">
              <a:rPr lang="en-GB" smtClean="0"/>
              <a:t>10/11/2020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A417E-8A97-438A-86BB-BC43467B6B0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641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A417E-8A97-438A-86BB-BC43467B6B0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74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12528" y="2249193"/>
            <a:ext cx="3715196" cy="1470025"/>
          </a:xfrm>
        </p:spPr>
        <p:txBody>
          <a:bodyPr/>
          <a:lstStyle>
            <a:lvl1pPr algn="l">
              <a:lnSpc>
                <a:spcPts val="488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A</a:t>
            </a:r>
            <a:br>
              <a:rPr lang="en-GB" dirty="0"/>
            </a:br>
            <a:r>
              <a:rPr lang="en-GB" dirty="0"/>
              <a:t>TITLE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12528" y="3602978"/>
            <a:ext cx="3715196" cy="468486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 baseline="0">
                <a:solidFill>
                  <a:srgbClr val="9FCDD5"/>
                </a:solidFill>
                <a:latin typeface="Alte Haas Grotes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THIS IS A SUBTITLE</a:t>
            </a:r>
            <a:endParaRPr lang="en-US" dirty="0"/>
          </a:p>
        </p:txBody>
      </p:sp>
      <p:pic>
        <p:nvPicPr>
          <p:cNvPr id="23" name="Picture 22" descr="Logo-GMCA-white.ai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28" y="5937955"/>
            <a:ext cx="1508254" cy="558054"/>
          </a:xfrm>
          <a:prstGeom prst="rect">
            <a:avLst/>
          </a:prstGeom>
        </p:spPr>
      </p:pic>
      <p:pic>
        <p:nvPicPr>
          <p:cNvPr id="25" name="Picture 24" descr="Logo-NHS-in-GM-white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814" y="5844370"/>
            <a:ext cx="1951888" cy="7221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880000">
            <a:off x="5965378" y="3446393"/>
            <a:ext cx="4279900" cy="3327400"/>
          </a:xfrm>
          <a:prstGeom prst="rect">
            <a:avLst/>
          </a:prstGeom>
        </p:spPr>
      </p:pic>
      <p:pic>
        <p:nvPicPr>
          <p:cNvPr id="9" name="Picture 8"/>
          <p:cNvPicPr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0" y="0"/>
            <a:ext cx="1618191" cy="172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88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E1E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63120" y="2768363"/>
            <a:ext cx="8229600" cy="1143000"/>
          </a:xfrm>
        </p:spPr>
        <p:txBody>
          <a:bodyPr>
            <a:noAutofit/>
          </a:bodyPr>
          <a:lstStyle>
            <a:lvl1pPr algn="l">
              <a:lnSpc>
                <a:spcPts val="3920"/>
              </a:lnSpc>
              <a:defRPr sz="3600" baseline="0">
                <a:solidFill>
                  <a:srgbClr val="3F5664"/>
                </a:solidFill>
              </a:defRPr>
            </a:lvl1pPr>
          </a:lstStyle>
          <a:p>
            <a:r>
              <a:rPr lang="en-GB" dirty="0"/>
              <a:t>CONTENTs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47675" y="643807"/>
            <a:ext cx="8248650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1542274" y="332969"/>
            <a:ext cx="0" cy="25200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2"/>
          <p:cNvSpPr txBox="1">
            <a:spLocks/>
          </p:cNvSpPr>
          <p:nvPr userDrawn="1"/>
        </p:nvSpPr>
        <p:spPr>
          <a:xfrm>
            <a:off x="1600683" y="263073"/>
            <a:ext cx="2390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lte Haas Grotesk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rgbClr val="3F5664"/>
                </a:solidFill>
              </a:rPr>
              <a:t>Greater Manchester Health</a:t>
            </a:r>
          </a:p>
          <a:p>
            <a:r>
              <a:rPr lang="en-US" sz="900" dirty="0">
                <a:solidFill>
                  <a:srgbClr val="3F5664"/>
                </a:solidFill>
              </a:rPr>
              <a:t>and Social Care Partnership</a:t>
            </a:r>
          </a:p>
        </p:txBody>
      </p:sp>
      <p:sp>
        <p:nvSpPr>
          <p:cNvPr id="17" name="Text Placeholder 41"/>
          <p:cNvSpPr>
            <a:spLocks noGrp="1"/>
          </p:cNvSpPr>
          <p:nvPr>
            <p:ph type="body" sz="quarter" idx="19" hasCustomPrompt="1"/>
          </p:nvPr>
        </p:nvSpPr>
        <p:spPr>
          <a:xfrm>
            <a:off x="361680" y="255816"/>
            <a:ext cx="1382983" cy="34908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000" b="1">
                <a:solidFill>
                  <a:srgbClr val="3F5664"/>
                </a:solidFill>
                <a:latin typeface="Alte Haas Grotesk"/>
                <a:cs typeface="Alte Haas Grotesk"/>
              </a:defRPr>
            </a:lvl1pPr>
            <a:lvl2pPr>
              <a:defRPr sz="1000">
                <a:latin typeface="Alte Haas Grotesk"/>
                <a:cs typeface="Alte Haas Grotesk"/>
              </a:defRPr>
            </a:lvl2pPr>
            <a:lvl3pPr>
              <a:defRPr sz="1000">
                <a:latin typeface="Alte Haas Grotesk"/>
                <a:cs typeface="Alte Haas Grotesk"/>
              </a:defRPr>
            </a:lvl3pPr>
            <a:lvl4pPr>
              <a:defRPr sz="1000">
                <a:latin typeface="Alte Haas Grotesk"/>
                <a:cs typeface="Alte Haas Grotesk"/>
              </a:defRPr>
            </a:lvl4pPr>
            <a:lvl5pPr>
              <a:defRPr sz="1000">
                <a:latin typeface="Alte Haas Grotesk"/>
                <a:cs typeface="Alte Haas Grotesk"/>
              </a:defRPr>
            </a:lvl5pPr>
          </a:lstStyle>
          <a:p>
            <a:pPr lvl="0"/>
            <a:r>
              <a:rPr lang="en-GB" dirty="0"/>
              <a:t>THIS IS THE SECTION TITLE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 hasCustomPrompt="1"/>
          </p:nvPr>
        </p:nvSpPr>
        <p:spPr>
          <a:xfrm>
            <a:off x="447675" y="3911600"/>
            <a:ext cx="4459288" cy="1752600"/>
          </a:xfrm>
        </p:spPr>
        <p:txBody>
          <a:bodyPr>
            <a:normAutofit/>
          </a:bodyPr>
          <a:lstStyle>
            <a:lvl1pPr marL="342900" indent="-342900">
              <a:buAutoNum type="arabicPeriod"/>
              <a:defRPr sz="1600" b="1" baseline="0">
                <a:solidFill>
                  <a:schemeClr val="tx2"/>
                </a:solidFill>
                <a:latin typeface="Alte Haas Grotesk"/>
                <a:cs typeface="Alte Haas Grotesk"/>
              </a:defRPr>
            </a:lvl1pPr>
            <a:lvl2pPr>
              <a:defRPr sz="1600" b="1">
                <a:solidFill>
                  <a:srgbClr val="3F5664"/>
                </a:solidFill>
                <a:latin typeface="Alte Haas Grotesk"/>
                <a:cs typeface="Alte Haas Grotesk"/>
              </a:defRPr>
            </a:lvl2pPr>
            <a:lvl3pPr>
              <a:defRPr sz="1600" b="1">
                <a:solidFill>
                  <a:srgbClr val="3F5664"/>
                </a:solidFill>
                <a:latin typeface="Alte Haas Grotesk"/>
                <a:cs typeface="Alte Haas Grotesk"/>
              </a:defRPr>
            </a:lvl3pPr>
            <a:lvl4pPr>
              <a:defRPr sz="1600" b="1">
                <a:solidFill>
                  <a:srgbClr val="3F5664"/>
                </a:solidFill>
                <a:latin typeface="Alte Haas Grotesk"/>
                <a:cs typeface="Alte Haas Grotesk"/>
              </a:defRPr>
            </a:lvl4pPr>
            <a:lvl5pPr>
              <a:defRPr sz="1600" b="1">
                <a:solidFill>
                  <a:srgbClr val="3F5664"/>
                </a:solidFill>
                <a:latin typeface="Alte Haas Grotesk"/>
                <a:cs typeface="Alte Haas Grotesk"/>
              </a:defRPr>
            </a:lvl5pPr>
          </a:lstStyle>
          <a:p>
            <a:pPr lvl="0"/>
            <a:r>
              <a:rPr lang="en-GB" dirty="0"/>
              <a:t>FIRST POINT</a:t>
            </a:r>
          </a:p>
          <a:p>
            <a:pPr lvl="0"/>
            <a:r>
              <a:rPr lang="en-GB" dirty="0"/>
              <a:t>SECOND POINT</a:t>
            </a:r>
          </a:p>
          <a:p>
            <a:pPr lvl="0"/>
            <a:r>
              <a:rPr lang="en-GB" dirty="0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2241285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63120" y="2768363"/>
            <a:ext cx="8229600" cy="1143000"/>
          </a:xfrm>
        </p:spPr>
        <p:txBody>
          <a:bodyPr>
            <a:noAutofit/>
          </a:bodyPr>
          <a:lstStyle>
            <a:lvl1pPr algn="l">
              <a:lnSpc>
                <a:spcPts val="3920"/>
              </a:lnSpc>
              <a:defRPr sz="3600" baseline="0">
                <a:solidFill>
                  <a:srgbClr val="3F5664"/>
                </a:solidFill>
              </a:defRPr>
            </a:lvl1pPr>
          </a:lstStyle>
          <a:p>
            <a:r>
              <a:rPr lang="en-GB" dirty="0"/>
              <a:t>CONTENTs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47675" y="643807"/>
            <a:ext cx="8248650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1542274" y="332969"/>
            <a:ext cx="0" cy="25200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2"/>
          <p:cNvSpPr txBox="1">
            <a:spLocks/>
          </p:cNvSpPr>
          <p:nvPr userDrawn="1"/>
        </p:nvSpPr>
        <p:spPr>
          <a:xfrm>
            <a:off x="1600683" y="263073"/>
            <a:ext cx="2390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lte Haas Grotesk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rgbClr val="3F5664"/>
                </a:solidFill>
              </a:rPr>
              <a:t>Greater Manchester Health</a:t>
            </a:r>
          </a:p>
          <a:p>
            <a:r>
              <a:rPr lang="en-US" sz="900" dirty="0">
                <a:solidFill>
                  <a:srgbClr val="3F5664"/>
                </a:solidFill>
              </a:rPr>
              <a:t>and Social Care Partnership</a:t>
            </a:r>
          </a:p>
        </p:txBody>
      </p:sp>
      <p:sp>
        <p:nvSpPr>
          <p:cNvPr id="17" name="Text Placeholder 41"/>
          <p:cNvSpPr>
            <a:spLocks noGrp="1"/>
          </p:cNvSpPr>
          <p:nvPr>
            <p:ph type="body" sz="quarter" idx="19" hasCustomPrompt="1"/>
          </p:nvPr>
        </p:nvSpPr>
        <p:spPr>
          <a:xfrm>
            <a:off x="361680" y="255816"/>
            <a:ext cx="1382983" cy="34908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000" b="1">
                <a:solidFill>
                  <a:srgbClr val="3F5664"/>
                </a:solidFill>
                <a:latin typeface="Alte Haas Grotesk"/>
                <a:cs typeface="Alte Haas Grotesk"/>
              </a:defRPr>
            </a:lvl1pPr>
            <a:lvl2pPr>
              <a:defRPr sz="1000">
                <a:latin typeface="Alte Haas Grotesk"/>
                <a:cs typeface="Alte Haas Grotesk"/>
              </a:defRPr>
            </a:lvl2pPr>
            <a:lvl3pPr>
              <a:defRPr sz="1000">
                <a:latin typeface="Alte Haas Grotesk"/>
                <a:cs typeface="Alte Haas Grotesk"/>
              </a:defRPr>
            </a:lvl3pPr>
            <a:lvl4pPr>
              <a:defRPr sz="1000">
                <a:latin typeface="Alte Haas Grotesk"/>
                <a:cs typeface="Alte Haas Grotesk"/>
              </a:defRPr>
            </a:lvl4pPr>
            <a:lvl5pPr>
              <a:defRPr sz="1000">
                <a:latin typeface="Alte Haas Grotesk"/>
                <a:cs typeface="Alte Haas Grotesk"/>
              </a:defRPr>
            </a:lvl5pPr>
          </a:lstStyle>
          <a:p>
            <a:pPr lvl="0"/>
            <a:r>
              <a:rPr lang="en-GB" dirty="0"/>
              <a:t>THIS IS THE SECTION TITLE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 hasCustomPrompt="1"/>
          </p:nvPr>
        </p:nvSpPr>
        <p:spPr>
          <a:xfrm>
            <a:off x="447675" y="3911600"/>
            <a:ext cx="4459288" cy="1752600"/>
          </a:xfrm>
        </p:spPr>
        <p:txBody>
          <a:bodyPr>
            <a:normAutofit/>
          </a:bodyPr>
          <a:lstStyle>
            <a:lvl1pPr marL="342900" indent="-342900">
              <a:buAutoNum type="arabicPeriod"/>
              <a:defRPr sz="1600" b="1" baseline="0">
                <a:solidFill>
                  <a:schemeClr val="tx2"/>
                </a:solidFill>
                <a:latin typeface="Alte Haas Grotesk"/>
                <a:cs typeface="Alte Haas Grotesk"/>
              </a:defRPr>
            </a:lvl1pPr>
            <a:lvl2pPr>
              <a:defRPr sz="1600" b="1">
                <a:solidFill>
                  <a:srgbClr val="3F5664"/>
                </a:solidFill>
                <a:latin typeface="Alte Haas Grotesk"/>
                <a:cs typeface="Alte Haas Grotesk"/>
              </a:defRPr>
            </a:lvl2pPr>
            <a:lvl3pPr>
              <a:defRPr sz="1600" b="1">
                <a:solidFill>
                  <a:srgbClr val="3F5664"/>
                </a:solidFill>
                <a:latin typeface="Alte Haas Grotesk"/>
                <a:cs typeface="Alte Haas Grotesk"/>
              </a:defRPr>
            </a:lvl3pPr>
            <a:lvl4pPr>
              <a:defRPr sz="1600" b="1">
                <a:solidFill>
                  <a:srgbClr val="3F5664"/>
                </a:solidFill>
                <a:latin typeface="Alte Haas Grotesk"/>
                <a:cs typeface="Alte Haas Grotesk"/>
              </a:defRPr>
            </a:lvl4pPr>
            <a:lvl5pPr>
              <a:defRPr sz="1600" b="1">
                <a:solidFill>
                  <a:srgbClr val="3F5664"/>
                </a:solidFill>
                <a:latin typeface="Alte Haas Grotesk"/>
                <a:cs typeface="Alte Haas Grotesk"/>
              </a:defRPr>
            </a:lvl5pPr>
          </a:lstStyle>
          <a:p>
            <a:pPr lvl="0"/>
            <a:r>
              <a:rPr lang="en-GB" dirty="0"/>
              <a:t>FIRST POINT</a:t>
            </a:r>
          </a:p>
          <a:p>
            <a:pPr lvl="0"/>
            <a:r>
              <a:rPr lang="en-GB" dirty="0"/>
              <a:t>SECOND POINT</a:t>
            </a:r>
          </a:p>
          <a:p>
            <a:pPr lvl="0"/>
            <a:r>
              <a:rPr lang="en-GB" dirty="0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3787426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120" y="2768363"/>
            <a:ext cx="8229600" cy="1143000"/>
          </a:xfrm>
        </p:spPr>
        <p:txBody>
          <a:bodyPr>
            <a:noAutofit/>
          </a:bodyPr>
          <a:lstStyle>
            <a:lvl1pPr algn="l">
              <a:lnSpc>
                <a:spcPts val="392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</a:t>
            </a:r>
            <a:br>
              <a:rPr lang="en-GB" dirty="0"/>
            </a:br>
            <a:r>
              <a:rPr lang="en-GB" dirty="0"/>
              <a:t>Section Title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47675" y="643807"/>
            <a:ext cx="8248650" cy="0"/>
          </a:xfrm>
          <a:prstGeom prst="line">
            <a:avLst/>
          </a:prstGeom>
          <a:ln w="12700" cmpd="sng">
            <a:solidFill>
              <a:srgbClr val="C7E1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1551411" y="332969"/>
            <a:ext cx="0" cy="252000"/>
          </a:xfrm>
          <a:prstGeom prst="line">
            <a:avLst/>
          </a:prstGeom>
          <a:ln w="12700" cmpd="sng">
            <a:solidFill>
              <a:srgbClr val="C7E1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"/>
          <p:cNvSpPr txBox="1">
            <a:spLocks/>
          </p:cNvSpPr>
          <p:nvPr userDrawn="1"/>
        </p:nvSpPr>
        <p:spPr>
          <a:xfrm>
            <a:off x="1600683" y="263073"/>
            <a:ext cx="2390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lte Haas Grotesk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rgbClr val="FFFFFF"/>
                </a:solidFill>
              </a:rPr>
              <a:t>Greater Manchester Health</a:t>
            </a:r>
          </a:p>
          <a:p>
            <a:r>
              <a:rPr lang="en-US" sz="900" dirty="0">
                <a:solidFill>
                  <a:srgbClr val="FFFFFF"/>
                </a:solidFill>
              </a:rPr>
              <a:t>and Social Care Partnership</a:t>
            </a:r>
          </a:p>
        </p:txBody>
      </p:sp>
      <p:sp>
        <p:nvSpPr>
          <p:cNvPr id="55" name="Text Placeholder 41"/>
          <p:cNvSpPr>
            <a:spLocks noGrp="1"/>
          </p:cNvSpPr>
          <p:nvPr>
            <p:ph type="body" sz="quarter" idx="19" hasCustomPrompt="1"/>
          </p:nvPr>
        </p:nvSpPr>
        <p:spPr>
          <a:xfrm>
            <a:off x="361680" y="255816"/>
            <a:ext cx="1382983" cy="34908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000" b="1">
                <a:solidFill>
                  <a:schemeClr val="bg1"/>
                </a:solidFill>
                <a:latin typeface="Alte Haas Grotesk"/>
                <a:cs typeface="Alte Haas Grotesk"/>
              </a:defRPr>
            </a:lvl1pPr>
            <a:lvl2pPr>
              <a:defRPr sz="1000">
                <a:latin typeface="Alte Haas Grotesk"/>
                <a:cs typeface="Alte Haas Grotesk"/>
              </a:defRPr>
            </a:lvl2pPr>
            <a:lvl3pPr>
              <a:defRPr sz="1000">
                <a:latin typeface="Alte Haas Grotesk"/>
                <a:cs typeface="Alte Haas Grotesk"/>
              </a:defRPr>
            </a:lvl3pPr>
            <a:lvl4pPr>
              <a:defRPr sz="1000">
                <a:latin typeface="Alte Haas Grotesk"/>
                <a:cs typeface="Alte Haas Grotesk"/>
              </a:defRPr>
            </a:lvl4pPr>
            <a:lvl5pPr>
              <a:defRPr sz="1000">
                <a:latin typeface="Alte Haas Grotesk"/>
                <a:cs typeface="Alte Haas Grotesk"/>
              </a:defRPr>
            </a:lvl5pPr>
          </a:lstStyle>
          <a:p>
            <a:pPr lvl="0"/>
            <a:r>
              <a:rPr lang="en-GB" dirty="0"/>
              <a:t>THIS IS THE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57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6694" y="831410"/>
            <a:ext cx="3718476" cy="586227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rgbClr val="CED647"/>
                </a:solidFill>
              </a:defRPr>
            </a:lvl1pPr>
          </a:lstStyle>
          <a:p>
            <a:r>
              <a:rPr lang="en-GB" dirty="0"/>
              <a:t>This is THE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7675" y="3667643"/>
            <a:ext cx="4049207" cy="2729982"/>
          </a:xfrm>
        </p:spPr>
        <p:txBody>
          <a:bodyPr>
            <a:normAutofit/>
          </a:bodyPr>
          <a:lstStyle>
            <a:lvl1pPr>
              <a:defRPr sz="1800" baseline="0">
                <a:solidFill>
                  <a:srgbClr val="262626"/>
                </a:solidFill>
                <a:latin typeface="Alte Haas Grotesk"/>
                <a:cs typeface="Alte Haas Grotesk"/>
              </a:defRPr>
            </a:lvl1pPr>
            <a:lvl2pPr>
              <a:defRPr sz="1800">
                <a:solidFill>
                  <a:srgbClr val="262626"/>
                </a:solidFill>
                <a:latin typeface="Alte Haas Grotesk"/>
                <a:cs typeface="Alte Haas Grotesk"/>
              </a:defRPr>
            </a:lvl2pPr>
            <a:lvl3pPr>
              <a:defRPr sz="1800">
                <a:solidFill>
                  <a:srgbClr val="262626"/>
                </a:solidFill>
                <a:latin typeface="Alte Haas Grotesk"/>
                <a:cs typeface="Alte Haas Grotesk"/>
              </a:defRPr>
            </a:lvl3pPr>
            <a:lvl4pPr>
              <a:defRPr sz="1800">
                <a:solidFill>
                  <a:srgbClr val="262626"/>
                </a:solidFill>
                <a:latin typeface="Alte Haas Grotesk"/>
                <a:cs typeface="Alte Haas Grotesk"/>
              </a:defRPr>
            </a:lvl4pPr>
            <a:lvl5pPr>
              <a:defRPr sz="1800">
                <a:solidFill>
                  <a:srgbClr val="262626"/>
                </a:solidFill>
                <a:latin typeface="Alte Haas Grotesk"/>
                <a:cs typeface="Alte Haas Grotesk"/>
              </a:defRPr>
            </a:lvl5pPr>
          </a:lstStyle>
          <a:p>
            <a:pPr lvl="0"/>
            <a:r>
              <a:rPr lang="en-GB" dirty="0"/>
              <a:t>This is how </a:t>
            </a:r>
            <a:r>
              <a:rPr lang="en-GB" dirty="0" err="1"/>
              <a:t>bulletpoints</a:t>
            </a:r>
            <a:r>
              <a:rPr lang="en-GB" dirty="0"/>
              <a:t> look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47675" y="643807"/>
            <a:ext cx="8248650" cy="0"/>
          </a:xfrm>
          <a:prstGeom prst="line">
            <a:avLst/>
          </a:prstGeom>
          <a:ln w="12700" cmpd="sng">
            <a:solidFill>
              <a:srgbClr val="C7E1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1551411" y="332969"/>
            <a:ext cx="0" cy="252000"/>
          </a:xfrm>
          <a:prstGeom prst="line">
            <a:avLst/>
          </a:prstGeom>
          <a:ln w="12700" cmpd="sng">
            <a:solidFill>
              <a:srgbClr val="C7E1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2"/>
          <p:cNvSpPr txBox="1">
            <a:spLocks/>
          </p:cNvSpPr>
          <p:nvPr userDrawn="1"/>
        </p:nvSpPr>
        <p:spPr>
          <a:xfrm>
            <a:off x="1600683" y="263073"/>
            <a:ext cx="2390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lte Haas Grotesk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rgbClr val="395764"/>
                </a:solidFill>
              </a:rPr>
              <a:t>Greater Manchester Health</a:t>
            </a:r>
          </a:p>
          <a:p>
            <a:r>
              <a:rPr lang="en-US" sz="900" dirty="0">
                <a:solidFill>
                  <a:srgbClr val="395764"/>
                </a:solidFill>
              </a:rPr>
              <a:t>and Social Care Partnership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358377" y="1944123"/>
            <a:ext cx="4138505" cy="1422965"/>
          </a:xfrm>
        </p:spPr>
        <p:txBody>
          <a:bodyPr>
            <a:noAutofit/>
          </a:bodyPr>
          <a:lstStyle>
            <a:lvl1pPr marL="0" indent="0">
              <a:buNone/>
              <a:defRPr sz="1600" b="0" kern="100" baseline="0">
                <a:solidFill>
                  <a:srgbClr val="262626"/>
                </a:solidFill>
                <a:latin typeface="Alte Haas Grotesk"/>
              </a:defRPr>
            </a:lvl1pPr>
            <a:lvl2pPr>
              <a:defRPr sz="1600" kern="100">
                <a:solidFill>
                  <a:srgbClr val="262626"/>
                </a:solidFill>
                <a:latin typeface="Alte Haas Grotesk"/>
              </a:defRPr>
            </a:lvl2pPr>
            <a:lvl3pPr>
              <a:defRPr sz="1600" kern="100">
                <a:solidFill>
                  <a:srgbClr val="262626"/>
                </a:solidFill>
                <a:latin typeface="Alte Haas Grotesk"/>
              </a:defRPr>
            </a:lvl3pPr>
            <a:lvl4pPr>
              <a:defRPr sz="1600" kern="100">
                <a:solidFill>
                  <a:srgbClr val="262626"/>
                </a:solidFill>
                <a:latin typeface="Alte Haas Grotesk"/>
              </a:defRPr>
            </a:lvl4pPr>
            <a:lvl5pPr>
              <a:defRPr sz="1600" kern="100">
                <a:solidFill>
                  <a:srgbClr val="262626"/>
                </a:solidFill>
                <a:latin typeface="Alte Haas Grotesk"/>
              </a:defRPr>
            </a:lvl5pPr>
          </a:lstStyle>
          <a:p>
            <a:pPr lvl="0"/>
            <a:r>
              <a:rPr lang="en-GB" dirty="0"/>
              <a:t>This is how a short text paragraph </a:t>
            </a:r>
            <a:r>
              <a:rPr lang="en-US" dirty="0"/>
              <a:t>looks. We can add further text and bullet-points (see example below). We can use a line to subtly divide different elements.</a:t>
            </a:r>
          </a:p>
          <a:p>
            <a:pPr lvl="0"/>
            <a:endParaRPr lang="en-GB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5" hasCustomPrompt="1"/>
          </p:nvPr>
        </p:nvSpPr>
        <p:spPr>
          <a:xfrm>
            <a:off x="4758397" y="986731"/>
            <a:ext cx="3937928" cy="5143784"/>
          </a:xfrm>
          <a:solidFill>
            <a:srgbClr val="9FCDD5"/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Imagebox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5887582" y="372222"/>
            <a:ext cx="2860475" cy="160218"/>
          </a:xfrm>
        </p:spPr>
        <p:txBody>
          <a:bodyPr>
            <a:noAutofit/>
          </a:bodyPr>
          <a:lstStyle>
            <a:lvl1pPr marL="0" indent="0" algn="r">
              <a:lnSpc>
                <a:spcPts val="800"/>
              </a:lnSpc>
              <a:buNone/>
              <a:defRPr sz="1600" b="1" cap="all" baseline="0">
                <a:latin typeface="Alte Haas Grotesk"/>
                <a:cs typeface="Alte Haas Grotesk"/>
              </a:defRPr>
            </a:lvl1pPr>
          </a:lstStyle>
          <a:p>
            <a:r>
              <a:rPr lang="en-US" b="1" cap="all" dirty="0">
                <a:solidFill>
                  <a:srgbClr val="395764"/>
                </a:solidFill>
              </a:rPr>
              <a:t>This is the headline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8" hasCustomPrompt="1"/>
          </p:nvPr>
        </p:nvSpPr>
        <p:spPr>
          <a:xfrm>
            <a:off x="4757738" y="6167017"/>
            <a:ext cx="3594100" cy="411163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rgbClr val="5A5A64"/>
                </a:solidFill>
                <a:latin typeface="Alte Haas Grotesk"/>
                <a:cs typeface="Alte Haas Grotesk"/>
              </a:defRPr>
            </a:lvl1pPr>
            <a:lvl2pPr marL="457200" indent="0" algn="l">
              <a:buNone/>
              <a:defRPr sz="1400" b="1">
                <a:solidFill>
                  <a:srgbClr val="5A5A64"/>
                </a:solidFill>
                <a:latin typeface="Alte Haas Grotesk"/>
                <a:cs typeface="Alte Haas Grotesk"/>
              </a:defRPr>
            </a:lvl2pPr>
            <a:lvl3pPr marL="914400" indent="0" algn="l">
              <a:buNone/>
              <a:defRPr sz="1400" b="1">
                <a:solidFill>
                  <a:srgbClr val="5A5A64"/>
                </a:solidFill>
                <a:latin typeface="Alte Haas Grotesk"/>
                <a:cs typeface="Alte Haas Grotesk"/>
              </a:defRPr>
            </a:lvl3pPr>
            <a:lvl4pPr marL="1371600" indent="0" algn="l">
              <a:buNone/>
              <a:defRPr sz="1400" b="1">
                <a:solidFill>
                  <a:srgbClr val="5A5A64"/>
                </a:solidFill>
                <a:latin typeface="Alte Haas Grotesk"/>
                <a:cs typeface="Alte Haas Grotesk"/>
              </a:defRPr>
            </a:lvl4pPr>
            <a:lvl5pPr marL="1828800" indent="0" algn="l">
              <a:buNone/>
              <a:defRPr sz="1400" b="1">
                <a:solidFill>
                  <a:srgbClr val="5A5A64"/>
                </a:solidFill>
                <a:latin typeface="Alte Haas Grotesk"/>
                <a:cs typeface="Alte Haas Grotesk"/>
              </a:defRPr>
            </a:lvl5pPr>
          </a:lstStyle>
          <a:p>
            <a:pPr lvl="0"/>
            <a:r>
              <a:rPr lang="en-GB" dirty="0"/>
              <a:t>This is how notes look.</a:t>
            </a:r>
            <a:endParaRPr lang="en-US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9" hasCustomPrompt="1"/>
          </p:nvPr>
        </p:nvSpPr>
        <p:spPr>
          <a:xfrm>
            <a:off x="361680" y="255816"/>
            <a:ext cx="1382983" cy="34908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000" b="1">
                <a:solidFill>
                  <a:srgbClr val="395764"/>
                </a:solidFill>
                <a:latin typeface="Alte Haas Grotesk"/>
                <a:cs typeface="Alte Haas Grotesk"/>
              </a:defRPr>
            </a:lvl1pPr>
            <a:lvl2pPr>
              <a:defRPr sz="1000">
                <a:latin typeface="Alte Haas Grotesk"/>
                <a:cs typeface="Alte Haas Grotesk"/>
              </a:defRPr>
            </a:lvl2pPr>
            <a:lvl3pPr>
              <a:defRPr sz="1000">
                <a:latin typeface="Alte Haas Grotesk"/>
                <a:cs typeface="Alte Haas Grotesk"/>
              </a:defRPr>
            </a:lvl3pPr>
            <a:lvl4pPr>
              <a:defRPr sz="1000">
                <a:latin typeface="Alte Haas Grotesk"/>
                <a:cs typeface="Alte Haas Grotesk"/>
              </a:defRPr>
            </a:lvl4pPr>
            <a:lvl5pPr>
              <a:defRPr sz="1000">
                <a:latin typeface="Alte Haas Grotesk"/>
                <a:cs typeface="Alte Haas Grotesk"/>
              </a:defRPr>
            </a:lvl5pPr>
          </a:lstStyle>
          <a:p>
            <a:pPr lvl="0"/>
            <a:r>
              <a:rPr lang="en-GB" dirty="0"/>
              <a:t>THIS IS THE SECTION TITLE</a:t>
            </a:r>
            <a:endParaRPr lang="en-US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20" hasCustomPrompt="1"/>
          </p:nvPr>
        </p:nvSpPr>
        <p:spPr>
          <a:xfrm>
            <a:off x="356694" y="1598869"/>
            <a:ext cx="4140188" cy="31841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This is a paragraph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81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omepageLogo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899" y="1136951"/>
            <a:ext cx="7249185" cy="474281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 flipV="1">
            <a:off x="1551411" y="332969"/>
            <a:ext cx="0" cy="252000"/>
          </a:xfrm>
          <a:prstGeom prst="line">
            <a:avLst/>
          </a:prstGeom>
          <a:ln w="12700" cmpd="sng">
            <a:solidFill>
              <a:srgbClr val="C7E1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2"/>
          <p:cNvSpPr txBox="1">
            <a:spLocks/>
          </p:cNvSpPr>
          <p:nvPr userDrawn="1"/>
        </p:nvSpPr>
        <p:spPr>
          <a:xfrm>
            <a:off x="1600683" y="263073"/>
            <a:ext cx="2390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lte Haas Grotesk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rgbClr val="395764"/>
                </a:solidFill>
              </a:rPr>
              <a:t>Greater Manchester Health</a:t>
            </a:r>
          </a:p>
          <a:p>
            <a:r>
              <a:rPr lang="en-US" sz="900" dirty="0">
                <a:solidFill>
                  <a:srgbClr val="395764"/>
                </a:solidFill>
              </a:rPr>
              <a:t>and Social Care Partnership</a:t>
            </a:r>
          </a:p>
        </p:txBody>
      </p:sp>
      <p:sp>
        <p:nvSpPr>
          <p:cNvPr id="9" name="Text Placeholder 41"/>
          <p:cNvSpPr>
            <a:spLocks noGrp="1"/>
          </p:cNvSpPr>
          <p:nvPr>
            <p:ph type="body" sz="quarter" idx="19" hasCustomPrompt="1"/>
          </p:nvPr>
        </p:nvSpPr>
        <p:spPr>
          <a:xfrm>
            <a:off x="361680" y="255816"/>
            <a:ext cx="1382983" cy="34908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000" b="1">
                <a:solidFill>
                  <a:srgbClr val="3F5664"/>
                </a:solidFill>
                <a:latin typeface="Alte Haas Grotesk"/>
                <a:cs typeface="Alte Haas Grotesk"/>
              </a:defRPr>
            </a:lvl1pPr>
            <a:lvl2pPr>
              <a:defRPr sz="1000">
                <a:latin typeface="Alte Haas Grotesk"/>
                <a:cs typeface="Alte Haas Grotesk"/>
              </a:defRPr>
            </a:lvl2pPr>
            <a:lvl3pPr>
              <a:defRPr sz="1000">
                <a:latin typeface="Alte Haas Grotesk"/>
                <a:cs typeface="Alte Haas Grotesk"/>
              </a:defRPr>
            </a:lvl3pPr>
            <a:lvl4pPr>
              <a:defRPr sz="1000">
                <a:latin typeface="Alte Haas Grotesk"/>
                <a:cs typeface="Alte Haas Grotesk"/>
              </a:defRPr>
            </a:lvl4pPr>
            <a:lvl5pPr>
              <a:defRPr sz="1000">
                <a:latin typeface="Alte Haas Grotesk"/>
                <a:cs typeface="Alte Haas Grotesk"/>
              </a:defRPr>
            </a:lvl5pPr>
          </a:lstStyle>
          <a:p>
            <a:pPr lvl="0"/>
            <a:r>
              <a:rPr lang="en-GB" dirty="0"/>
              <a:t>THIS IS THE SECTION TITLE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7675" y="643807"/>
            <a:ext cx="8248650" cy="0"/>
          </a:xfrm>
          <a:prstGeom prst="line">
            <a:avLst/>
          </a:prstGeom>
          <a:ln w="12700" cmpd="sng">
            <a:solidFill>
              <a:srgbClr val="C7E1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3983" y="5469798"/>
            <a:ext cx="2807470" cy="131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400" b="1" baseline="30000" dirty="0">
                <a:solidFill>
                  <a:srgbClr val="3F5664"/>
                </a:solidFill>
              </a:rPr>
              <a:t>Contact us</a:t>
            </a:r>
            <a:endParaRPr lang="en-GB" sz="1400" baseline="30000" dirty="0">
              <a:solidFill>
                <a:srgbClr val="3F5664"/>
              </a:solidFill>
            </a:endParaRPr>
          </a:p>
          <a:p>
            <a:pPr defTabSz="457200"/>
            <a:r>
              <a:rPr lang="en-GB" sz="1400" baseline="30000" dirty="0">
                <a:solidFill>
                  <a:srgbClr val="3F5664"/>
                </a:solidFill>
              </a:rPr>
              <a:t>If you have any queries about these guidelines, contact the GMHSC communications team: </a:t>
            </a:r>
            <a:br>
              <a:rPr lang="en-GB" sz="1400" baseline="30000" dirty="0">
                <a:solidFill>
                  <a:srgbClr val="3F5664"/>
                </a:solidFill>
              </a:rPr>
            </a:br>
            <a:r>
              <a:rPr lang="en-GB" sz="1400" baseline="30000" dirty="0">
                <a:solidFill>
                  <a:srgbClr val="3F5664"/>
                </a:solidFill>
              </a:rPr>
              <a:t>gm.hsccomms@nhs.net</a:t>
            </a:r>
            <a:br>
              <a:rPr lang="en-GB" sz="1400" baseline="30000" dirty="0">
                <a:solidFill>
                  <a:srgbClr val="3F5664"/>
                </a:solidFill>
              </a:rPr>
            </a:br>
            <a:endParaRPr lang="en-GB" sz="1400" baseline="30000" dirty="0">
              <a:solidFill>
                <a:srgbClr val="3F5664"/>
              </a:solidFill>
            </a:endParaRPr>
          </a:p>
          <a:p>
            <a:pPr defTabSz="457200"/>
            <a:r>
              <a:rPr lang="en-GB" sz="1400" baseline="30000" dirty="0">
                <a:solidFill>
                  <a:srgbClr val="3F5664"/>
                </a:solidFill>
              </a:rPr>
              <a:t>www.gmhsc.org.uk</a:t>
            </a:r>
            <a:br>
              <a:rPr lang="en-GB" sz="1400" baseline="30000" dirty="0">
                <a:solidFill>
                  <a:srgbClr val="3F5664"/>
                </a:solidFill>
              </a:rPr>
            </a:br>
            <a:r>
              <a:rPr lang="en-GB" sz="1400" baseline="30000" dirty="0">
                <a:solidFill>
                  <a:srgbClr val="3F5664"/>
                </a:solidFill>
              </a:rPr>
              <a:t>@GM_HSC</a:t>
            </a:r>
          </a:p>
          <a:p>
            <a:pPr defTabSz="457200"/>
            <a:endParaRPr lang="en-US" sz="1400" dirty="0">
              <a:solidFill>
                <a:srgbClr val="3F5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34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63120" y="2768363"/>
            <a:ext cx="8229600" cy="1143000"/>
          </a:xfrm>
        </p:spPr>
        <p:txBody>
          <a:bodyPr>
            <a:noAutofit/>
          </a:bodyPr>
          <a:lstStyle>
            <a:lvl1pPr algn="ctr">
              <a:lnSpc>
                <a:spcPts val="3920"/>
              </a:lnSpc>
              <a:defRPr sz="3600" baseline="0">
                <a:solidFill>
                  <a:srgbClr val="3F5664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53983" y="5469798"/>
            <a:ext cx="2807470" cy="131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400" b="1" baseline="30000" dirty="0">
                <a:solidFill>
                  <a:srgbClr val="3F5664"/>
                </a:solidFill>
              </a:rPr>
              <a:t>Contact us</a:t>
            </a:r>
            <a:endParaRPr lang="en-GB" sz="1400" baseline="30000" dirty="0">
              <a:solidFill>
                <a:srgbClr val="3F5664"/>
              </a:solidFill>
            </a:endParaRPr>
          </a:p>
          <a:p>
            <a:pPr defTabSz="457200"/>
            <a:r>
              <a:rPr lang="en-GB" sz="1400" baseline="30000" dirty="0">
                <a:solidFill>
                  <a:srgbClr val="3F5664"/>
                </a:solidFill>
              </a:rPr>
              <a:t>If you have any queries about these guidelines, contact the GMHSC communications team: </a:t>
            </a:r>
            <a:br>
              <a:rPr lang="en-GB" sz="1400" baseline="30000" dirty="0">
                <a:solidFill>
                  <a:srgbClr val="3F5664"/>
                </a:solidFill>
              </a:rPr>
            </a:br>
            <a:r>
              <a:rPr lang="en-GB" sz="1400" baseline="30000" dirty="0">
                <a:solidFill>
                  <a:srgbClr val="3F5664"/>
                </a:solidFill>
              </a:rPr>
              <a:t>gm.hsccomms@nhs.net</a:t>
            </a:r>
            <a:br>
              <a:rPr lang="en-GB" sz="1400" baseline="30000" dirty="0">
                <a:solidFill>
                  <a:srgbClr val="3F5664"/>
                </a:solidFill>
              </a:rPr>
            </a:br>
            <a:endParaRPr lang="en-GB" sz="1400" baseline="30000" dirty="0">
              <a:solidFill>
                <a:srgbClr val="3F5664"/>
              </a:solidFill>
            </a:endParaRPr>
          </a:p>
          <a:p>
            <a:pPr defTabSz="457200"/>
            <a:r>
              <a:rPr lang="en-GB" sz="1400" baseline="30000" dirty="0">
                <a:solidFill>
                  <a:srgbClr val="3F5664"/>
                </a:solidFill>
              </a:rPr>
              <a:t>www.gmhsc.org.uk</a:t>
            </a:r>
            <a:br>
              <a:rPr lang="en-GB" sz="1400" baseline="30000" dirty="0">
                <a:solidFill>
                  <a:srgbClr val="3F5664"/>
                </a:solidFill>
              </a:rPr>
            </a:br>
            <a:r>
              <a:rPr lang="en-GB" sz="1400" baseline="30000" dirty="0">
                <a:solidFill>
                  <a:srgbClr val="3F5664"/>
                </a:solidFill>
              </a:rPr>
              <a:t>@GM_HSC</a:t>
            </a:r>
          </a:p>
          <a:p>
            <a:pPr defTabSz="457200"/>
            <a:endParaRPr lang="en-US" sz="1400" dirty="0">
              <a:solidFill>
                <a:srgbClr val="3F5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57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7200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A6781-904B-4D03-9AA1-B50B962F2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5B44A-60E8-41DC-A579-83765BE1F0A3}" type="datetime1">
              <a:rPr lang="en-GB" altLang="en-US"/>
              <a:pPr>
                <a:defRPr/>
              </a:pPr>
              <a:t>10/11/2020</a:t>
            </a:fld>
            <a:endParaRPr lang="en-GB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A5F43-6FDB-4603-A1D6-CED69E4C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15D8D-82C9-4911-9C34-9F52AF84F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5638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GB" altLang="en-US" dirty="0"/>
              <a:t>| </a:t>
            </a:r>
            <a:fld id="{ABBC7DE6-85AE-42D1-A263-D3A2466B20A8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8367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lte Haas Grotesk"/>
              </a:defRPr>
            </a:lvl1pPr>
          </a:lstStyle>
          <a:p>
            <a:pPr defTabSz="457200"/>
            <a:fld id="{9EC202AB-D438-2943-B0B4-C661A9ABD354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457200"/>
              <a:t>11/10/2020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lte Haas Grotesk"/>
              </a:defRPr>
            </a:lvl1pPr>
          </a:lstStyle>
          <a:p>
            <a:pPr defTabSz="457200"/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lte Haas Grotesk"/>
              </a:defRPr>
            </a:lvl1pPr>
          </a:lstStyle>
          <a:p>
            <a:pPr defTabSz="457200"/>
            <a:fld id="{45DC6942-1FC7-8F40-9C62-2F3E4E37F8C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8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 cap="all">
          <a:solidFill>
            <a:schemeClr val="tx1"/>
          </a:solidFill>
          <a:latin typeface="Alte Haas Grotesk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Zoe.Porter1@nhs.ne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c.hamnett@embracewiganandleigh.org.uk" TargetMode="External"/><Relationship Id="rId4" Type="http://schemas.openxmlformats.org/officeDocument/2006/relationships/hyperlink" Target="mailto:gmhscp.pcca@nhs.ne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skillsforcare.org.uk/Documents/NMDS-SC-and-intelligence/NMDS-SC/Analysis-pages/Individual-employers-and-personal-assistants-2017.pdf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8A0A-8B53-4B46-9106-3438AA903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3877" y="1700808"/>
            <a:ext cx="6656246" cy="2808312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Personal assistants </a:t>
            </a:r>
            <a:br>
              <a:rPr lang="en-GB" sz="3600" dirty="0"/>
            </a:br>
            <a:r>
              <a:rPr lang="en-GB" sz="3600" dirty="0"/>
              <a:t>in care  </a:t>
            </a:r>
            <a:br>
              <a:rPr lang="en-GB" sz="3600" dirty="0"/>
            </a:br>
            <a:r>
              <a:rPr lang="en-GB" sz="3600" cap="none" dirty="0"/>
              <a:t>A hidden workforce?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064E5-F0DD-4527-BB8D-6FE774A1C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3768" y="4509120"/>
            <a:ext cx="4032448" cy="834134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GB" sz="1800" dirty="0"/>
              <a:t>Zoe Porter, GMHSCP</a:t>
            </a:r>
          </a:p>
          <a:p>
            <a:pPr algn="ctr"/>
            <a:r>
              <a:rPr lang="en-GB" sz="1800" dirty="0"/>
              <a:t>Person and Community Centred Approaches programme</a:t>
            </a:r>
          </a:p>
          <a:p>
            <a:pPr algn="ctr"/>
            <a:r>
              <a:rPr lang="en-GB" sz="1800" dirty="0">
                <a:solidFill>
                  <a:srgbClr val="9CCDD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Zoe.Porter1@nhs.net</a:t>
            </a:r>
            <a:r>
              <a:rPr lang="en-GB" sz="1800" dirty="0">
                <a:solidFill>
                  <a:srgbClr val="3F566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GB" sz="1800" dirty="0"/>
              <a:t> </a:t>
            </a:r>
            <a:r>
              <a:rPr lang="en-GB" sz="1800" dirty="0">
                <a:solidFill>
                  <a:srgbClr val="9CCDD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gmhscp.pcca@nhs.net</a:t>
            </a:r>
            <a:r>
              <a:rPr lang="en-GB" sz="1800" dirty="0">
                <a:solidFill>
                  <a:srgbClr val="9CCDD5"/>
                </a:solidFill>
              </a:rPr>
              <a:t> </a:t>
            </a:r>
          </a:p>
          <a:p>
            <a:pPr algn="ctr"/>
            <a:r>
              <a:rPr lang="en-GB" sz="1800" dirty="0"/>
              <a:t>Chris Hamnett, Embrace Wigan and Leigh</a:t>
            </a:r>
          </a:p>
          <a:p>
            <a:pPr algn="ctr"/>
            <a:r>
              <a:rPr lang="en-GB" sz="1800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c.hamnett@embracewiganandleigh.org.uk</a:t>
            </a:r>
            <a:r>
              <a:rPr lang="en-GB" sz="1800" dirty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8991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980728"/>
            <a:ext cx="6380560" cy="502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5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2276872"/>
            <a:ext cx="7812360" cy="134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22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268760"/>
            <a:ext cx="8334009" cy="526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1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628800"/>
            <a:ext cx="8577869" cy="38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34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2492896"/>
            <a:ext cx="8028384" cy="150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01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412776"/>
            <a:ext cx="7140066" cy="393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2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340768"/>
            <a:ext cx="8421534" cy="44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61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988840"/>
            <a:ext cx="7524328" cy="235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13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484784"/>
            <a:ext cx="5963377" cy="41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76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FC1E0BD-1679-4034-8D06-C5103D20CE50}"/>
              </a:ext>
            </a:extLst>
          </p:cNvPr>
          <p:cNvSpPr txBox="1">
            <a:spLocks/>
          </p:cNvSpPr>
          <p:nvPr/>
        </p:nvSpPr>
        <p:spPr>
          <a:xfrm>
            <a:off x="1062801" y="3063620"/>
            <a:ext cx="7018398" cy="3888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tx1"/>
                </a:solidFill>
                <a:latin typeface="Alte Haas Grotesk"/>
                <a:ea typeface="+mj-ea"/>
                <a:cs typeface="+mj-cs"/>
              </a:defRPr>
            </a:lvl1pPr>
          </a:lstStyle>
          <a:p>
            <a:endParaRPr lang="en-GB" sz="3500" dirty="0">
              <a:solidFill>
                <a:srgbClr val="526D79"/>
              </a:solidFill>
            </a:endParaRPr>
          </a:p>
          <a:p>
            <a:r>
              <a:rPr lang="en-GB" sz="3500" cap="none" dirty="0">
                <a:solidFill>
                  <a:srgbClr val="526D79"/>
                </a:solidFill>
              </a:rPr>
              <a:t>gmhscp.pcca@nhs.net</a:t>
            </a:r>
          </a:p>
        </p:txBody>
      </p:sp>
      <p:pic>
        <p:nvPicPr>
          <p:cNvPr id="3074" name="Picture 2" descr="Four Ways to Say Thank You to 2017 - Journeys Are My Diary">
            <a:extLst>
              <a:ext uri="{FF2B5EF4-FFF2-40B4-BE49-F238E27FC236}">
                <a16:creationId xmlns:a16="http://schemas.microsoft.com/office/drawing/2014/main" id="{8E81FF79-B42A-4E86-A334-29B83F221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43" y="764704"/>
            <a:ext cx="5695913" cy="381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809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Housekeeping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5383658" y="452331"/>
            <a:ext cx="3364399" cy="160218"/>
          </a:xfrm>
        </p:spPr>
        <p:txBody>
          <a:bodyPr/>
          <a:lstStyle/>
          <a:p>
            <a:r>
              <a:rPr lang="en-US" dirty="0">
                <a:solidFill>
                  <a:srgbClr val="3F5664"/>
                </a:solidFill>
              </a:rPr>
              <a:t>GM Workforce summit 2020</a:t>
            </a:r>
          </a:p>
          <a:p>
            <a:endParaRPr lang="en-US" dirty="0">
              <a:solidFill>
                <a:srgbClr val="3F5664"/>
              </a:solidFill>
            </a:endParaRP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361680" y="274088"/>
            <a:ext cx="1382983" cy="349085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/>
              <a:t>Greater Manchester Virtual Workforce Summit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8C4C89-A6EB-45C2-9EF0-4F610BCE2F9B}"/>
              </a:ext>
            </a:extLst>
          </p:cNvPr>
          <p:cNvSpPr/>
          <p:nvPr/>
        </p:nvSpPr>
        <p:spPr>
          <a:xfrm>
            <a:off x="71919" y="1564675"/>
            <a:ext cx="8676138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rgbClr val="3F5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your </a:t>
            </a:r>
            <a:r>
              <a:rPr lang="en-GB" altLang="en-US" sz="2400" b="1" dirty="0">
                <a:solidFill>
                  <a:srgbClr val="3F5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 on</a:t>
            </a:r>
            <a:r>
              <a:rPr lang="en-GB" altLang="en-US" sz="2400" dirty="0">
                <a:solidFill>
                  <a:srgbClr val="3F5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 where possible.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rgbClr val="3F5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your </a:t>
            </a:r>
            <a:r>
              <a:rPr lang="en-GB" altLang="en-US" sz="2400" b="1" dirty="0">
                <a:solidFill>
                  <a:srgbClr val="3F5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 on mute </a:t>
            </a:r>
            <a:r>
              <a:rPr lang="en-GB" altLang="en-US" sz="2400" dirty="0">
                <a:solidFill>
                  <a:srgbClr val="3F5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avoid feedback.​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sz="2400" b="1" dirty="0">
                <a:solidFill>
                  <a:srgbClr val="3F5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 your hand </a:t>
            </a:r>
            <a:r>
              <a:rPr lang="en-GB" altLang="en-US" sz="2400" dirty="0">
                <a:solidFill>
                  <a:srgbClr val="3F5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speak​ when you want to contribute.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rgbClr val="3F5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en-US" sz="2400" b="1" dirty="0">
                <a:solidFill>
                  <a:srgbClr val="3F5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 function </a:t>
            </a:r>
            <a:r>
              <a:rPr lang="en-GB" altLang="en-US" sz="2400" dirty="0">
                <a:solidFill>
                  <a:srgbClr val="3F5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share thoughts/feedback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rgbClr val="3F5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the door/grab a drink if you need 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512123-6E90-4C1E-A05C-39072969230D}"/>
              </a:ext>
            </a:extLst>
          </p:cNvPr>
          <p:cNvSpPr/>
          <p:nvPr/>
        </p:nvSpPr>
        <p:spPr>
          <a:xfrm>
            <a:off x="960634" y="5852114"/>
            <a:ext cx="7885416" cy="76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#GMwfsummit2020</a:t>
            </a:r>
            <a:endParaRPr lang="en-GB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en-GB" b="1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Doingthingsdifferentlyforourworkforce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97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itting and looking at the camera&#10;&#10;Description automatically generated">
            <a:extLst>
              <a:ext uri="{FF2B5EF4-FFF2-40B4-BE49-F238E27FC236}">
                <a16:creationId xmlns:a16="http://schemas.microsoft.com/office/drawing/2014/main" id="{1237BF38-83E8-460F-85A7-8FE792EB85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45811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703690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368B0-1C39-4E1A-9248-5688472B6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96" y="4203278"/>
            <a:ext cx="6417894" cy="5360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400" cap="none" dirty="0">
                <a:solidFill>
                  <a:schemeClr val="bg1"/>
                </a:solidFill>
                <a:latin typeface="+mj-lt"/>
              </a:rPr>
              <a:t>Personal Assistants in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95946-D9A4-4B3C-9D6D-0146D2697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5196" y="4956314"/>
            <a:ext cx="8293608" cy="171304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defTabSz="914400">
              <a:lnSpc>
                <a:spcPct val="90000"/>
              </a:lnSpc>
              <a:buNone/>
            </a:pPr>
            <a:r>
              <a:rPr lang="en-US" sz="1600" dirty="0">
                <a:latin typeface="Alte Haas Grotesk"/>
              </a:rPr>
              <a:t>This session covers: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lte Haas Grotesk"/>
              </a:rPr>
              <a:t>Background and rationale for work on marketing and recruitment of Personal Assistants (PAs) for people who have health or social care budgets – Zoe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lte Haas Grotesk"/>
              </a:rPr>
              <a:t>Experience - being a PA, an individual employer, a support organisation - Chris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lte Haas Grotesk"/>
              </a:rPr>
              <a:t>How could we attract, and support PAs better? – conversation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Alte Haas Grotesk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lte Haas Grotesk"/>
              </a:rPr>
              <a:t>But before that… let’s say hello!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80407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632D-F1F9-417C-890B-5F9A598F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GB" dirty="0"/>
              <a:t>Background and Rationale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CFC0140-62D8-47DC-B9F7-CF13EB5E39D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57909253"/>
              </p:ext>
            </p:extLst>
          </p:nvPr>
        </p:nvGraphicFramePr>
        <p:xfrm>
          <a:off x="725898" y="1844824"/>
          <a:ext cx="797124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EB5C266-0A85-4695-8BD0-0A0D02DCAD47}"/>
              </a:ext>
            </a:extLst>
          </p:cNvPr>
          <p:cNvSpPr txBox="1"/>
          <p:nvPr/>
        </p:nvSpPr>
        <p:spPr>
          <a:xfrm>
            <a:off x="611560" y="1124744"/>
            <a:ext cx="77768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latin typeface="Alte Haas Grotesk"/>
              </a:rPr>
              <a:t>A PA is someone employed directly by a health or social care direct payment recipient to support them with various aspects of their daily life, to help them live as independently as possible.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E4C19-46A9-4DD3-B65A-3F115501E692}"/>
              </a:ext>
            </a:extLst>
          </p:cNvPr>
          <p:cNvSpPr txBox="1"/>
          <p:nvPr/>
        </p:nvSpPr>
        <p:spPr>
          <a:xfrm>
            <a:off x="725898" y="6371455"/>
            <a:ext cx="6696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lte Haas Grotesk"/>
                <a:hlinkClick r:id="rId7"/>
              </a:rPr>
              <a:t>*2017 Skills for Care survey</a:t>
            </a:r>
            <a:endParaRPr lang="en-GB" sz="1400" dirty="0">
              <a:latin typeface="Alte Haas Grotesk"/>
            </a:endParaRPr>
          </a:p>
        </p:txBody>
      </p:sp>
    </p:spTree>
    <p:extLst>
      <p:ext uri="{BB962C8B-B14F-4D97-AF65-F5344CB8AC3E}">
        <p14:creationId xmlns:p14="http://schemas.microsoft.com/office/powerpoint/2010/main" val="2423275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0C66D-2F80-454B-8EE1-BDABF0902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3708114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700" kern="1200" dirty="0">
                <a:solidFill>
                  <a:srgbClr val="526D79"/>
                </a:solidFill>
              </a:rPr>
              <a:t>marketing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AD9B5-FD43-408C-B19C-64B1C47D3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669" y="2338673"/>
            <a:ext cx="3708113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26D79"/>
                </a:solidFill>
                <a:latin typeface="Alte Haas Grotesk"/>
              </a:rPr>
              <a:t>A series of marketing resources e.g. leaflets and poster templates, social media templates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26D79"/>
                </a:solidFill>
                <a:latin typeface="Alte Haas Grotesk"/>
              </a:rPr>
              <a:t>Can all be personalised by individual localities to be used locally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26D79"/>
                </a:solidFill>
                <a:latin typeface="Alte Haas Grotesk"/>
              </a:rPr>
              <a:t>Alongside a whole set of other useful comms materials – stories, blogs, press releases, stock photos </a:t>
            </a:r>
            <a:r>
              <a:rPr lang="en-US" sz="1800" dirty="0" err="1">
                <a:solidFill>
                  <a:srgbClr val="526D79"/>
                </a:solidFill>
                <a:latin typeface="Alte Haas Grotesk"/>
              </a:rPr>
              <a:t>etc</a:t>
            </a:r>
            <a:r>
              <a:rPr lang="en-US" sz="1800" dirty="0">
                <a:solidFill>
                  <a:srgbClr val="526D79"/>
                </a:solidFill>
                <a:latin typeface="Alte Haas Grotesk"/>
              </a:rPr>
              <a:t> – all freely available to GM </a:t>
            </a:r>
            <a:r>
              <a:rPr lang="en-US" sz="1800" dirty="0" err="1">
                <a:solidFill>
                  <a:srgbClr val="526D79"/>
                </a:solidFill>
                <a:latin typeface="Alte Haas Grotesk"/>
              </a:rPr>
              <a:t>organisations</a:t>
            </a:r>
            <a:endParaRPr lang="en-US" sz="1800" dirty="0">
              <a:solidFill>
                <a:srgbClr val="526D79"/>
              </a:solidFill>
              <a:latin typeface="Alte Haas Grotesk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26D79"/>
                </a:solidFill>
                <a:latin typeface="Alte Haas Grotesk"/>
              </a:rPr>
              <a:t>Developed across GM with a group of stakeholders including localities, PAs, direct payment employers etc.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D197F-A1C8-49AE-9A1D-C61DCD4CBB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310" y="629266"/>
            <a:ext cx="4032448" cy="568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85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AC67D-DE1A-4CE7-BA1A-683E804CB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864" y="1124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526D79"/>
                </a:solidFill>
              </a:rPr>
              <a:t>A4 poster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F8F59B-7375-445D-9049-A070B798FE9A}"/>
              </a:ext>
            </a:extLst>
          </p:cNvPr>
          <p:cNvSpPr txBox="1"/>
          <p:nvPr/>
        </p:nvSpPr>
        <p:spPr>
          <a:xfrm>
            <a:off x="5058308" y="5805264"/>
            <a:ext cx="421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26D79"/>
                </a:solidFill>
                <a:latin typeface="Alte Haas Grotesk"/>
              </a:rPr>
              <a:t>Different versions for variety, and targeting different demographics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FFA15-4F0F-4D83-B7CA-DDB945A667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377"/>
            <a:ext cx="4788024" cy="6897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3D41C1-3FDD-416A-AEB2-73D361F64D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980728"/>
            <a:ext cx="2016224" cy="2881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1EA21E-9F85-40C9-B156-B2E3D45B92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452" y="1988840"/>
            <a:ext cx="2347752" cy="33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37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AC67D-DE1A-4CE7-BA1A-683E804CB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7" y="20486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526D79"/>
                </a:solidFill>
              </a:rPr>
              <a:t>2-sided a5 FLYER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9C344-15BF-43A0-A532-C809710779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146891"/>
            <a:ext cx="3830478" cy="5506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DE9474-4F38-4CE2-AE34-5D125F9D92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367" y="1146890"/>
            <a:ext cx="3830478" cy="55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17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AC67D-DE1A-4CE7-BA1A-683E804CB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49080" y="225897"/>
            <a:ext cx="15913768" cy="72008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526D79"/>
                </a:solidFill>
              </a:rPr>
              <a:t>Facebook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65217-06B7-451F-8BBA-7DB8B5D2B3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25897"/>
            <a:ext cx="721866" cy="721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370BD7-4601-4251-901B-AE3F1360F853}"/>
              </a:ext>
            </a:extLst>
          </p:cNvPr>
          <p:cNvSpPr txBox="1"/>
          <p:nvPr/>
        </p:nvSpPr>
        <p:spPr>
          <a:xfrm>
            <a:off x="6344098" y="211129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lte Haas Grotesk"/>
              </a:rPr>
              <a:t>We think Facebook will be the main way to reach potential PAs.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ABE73-9A4D-4802-BFDF-B30D7B2D4C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91603"/>
            <a:ext cx="4316106" cy="5413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893A9-1473-49B7-AF75-EDF767FC63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872208"/>
            <a:ext cx="2342822" cy="2969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33B22-4118-4619-9CF1-24C83830BC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843" y="3501008"/>
            <a:ext cx="2342822" cy="29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05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625FF-F4E6-49EE-B26C-881A804A4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9180512" cy="17281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200" kern="1200" dirty="0">
                <a:solidFill>
                  <a:srgbClr val="526D79"/>
                </a:solidFill>
              </a:rPr>
              <a:t>The website:</a:t>
            </a:r>
            <a:br>
              <a:rPr lang="en-US" sz="3200" kern="1200" dirty="0">
                <a:solidFill>
                  <a:srgbClr val="526D79"/>
                </a:solidFill>
              </a:rPr>
            </a:br>
            <a:r>
              <a:rPr lang="en-US" sz="3200" kern="1200" dirty="0">
                <a:solidFill>
                  <a:srgbClr val="526D79"/>
                </a:solidFill>
              </a:rPr>
              <a:t>FOR FURTHER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5B7B2-CACF-426B-91BD-5B78E9704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628799"/>
            <a:ext cx="4320480" cy="4926317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26D79"/>
                </a:solidFill>
                <a:latin typeface="Alte Haas Grotesk"/>
              </a:rPr>
              <a:t>Gives more information about being a PA - populated with info from the excellent Skills for Care resources, plus locally sourced real-life stories from PAs and their employers to bring the role alive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26D79"/>
                </a:solidFill>
                <a:latin typeface="Alte Haas Grotesk"/>
              </a:rPr>
              <a:t>Links to the best way to find vacancies for each locality – this might either be a council DP team, PA Web, or local brokerage/ VCSE organisation who lead in this area.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26D79"/>
                </a:solidFill>
                <a:latin typeface="Alte Haas Grotesk"/>
              </a:rPr>
              <a:t>Available now at </a:t>
            </a:r>
            <a:r>
              <a:rPr lang="en-US" sz="1800" b="1" dirty="0">
                <a:solidFill>
                  <a:srgbClr val="0070C0"/>
                </a:solidFill>
                <a:latin typeface="Alte Haas Grotesk"/>
              </a:rPr>
              <a:t>greatermanchesterPA.org.uk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26D79"/>
                </a:solidFill>
                <a:latin typeface="Alte Haas Grotesk"/>
              </a:rPr>
              <a:t>All the marketing resources also downloadable from a non-public page at </a:t>
            </a:r>
            <a:r>
              <a:rPr lang="en-US" sz="1800" b="1" dirty="0">
                <a:solidFill>
                  <a:srgbClr val="0070C0"/>
                </a:solidFill>
                <a:latin typeface="Alte Haas Grotesk"/>
              </a:rPr>
              <a:t>greatermanchesterPA.org.uk/resources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482F65-4F15-4A10-8765-C7F819B5B2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145" y="1393672"/>
            <a:ext cx="4255018" cy="2135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717A5B-AA30-480E-B1BB-19AE23AC3C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725463"/>
            <a:ext cx="4418211" cy="236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5567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2">
      <a:dk1>
        <a:srgbClr val="000000"/>
      </a:dk1>
      <a:lt1>
        <a:srgbClr val="FFFFFF"/>
      </a:lt1>
      <a:dk2>
        <a:srgbClr val="3F5664"/>
      </a:dk2>
      <a:lt2>
        <a:srgbClr val="9CCDD5"/>
      </a:lt2>
      <a:accent1>
        <a:srgbClr val="F6997C"/>
      </a:accent1>
      <a:accent2>
        <a:srgbClr val="CED647"/>
      </a:accent2>
      <a:accent3>
        <a:srgbClr val="5A5A5A"/>
      </a:accent3>
      <a:accent4>
        <a:srgbClr val="F3CD8A"/>
      </a:accent4>
      <a:accent5>
        <a:srgbClr val="C8E9EB"/>
      </a:accent5>
      <a:accent6>
        <a:srgbClr val="A06E46"/>
      </a:accent6>
      <a:hlink>
        <a:srgbClr val="3F5664"/>
      </a:hlink>
      <a:folHlink>
        <a:srgbClr val="CED64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560</Words>
  <Application>Microsoft Office PowerPoint</Application>
  <PresentationFormat>On-screen Show (4:3)</PresentationFormat>
  <Paragraphs>52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Alte Haas Grotesk</vt:lpstr>
      <vt:lpstr>Arial</vt:lpstr>
      <vt:lpstr>Calibri</vt:lpstr>
      <vt:lpstr>1_Office Theme</vt:lpstr>
      <vt:lpstr>Personal assistants  in care   A hidden workforce?</vt:lpstr>
      <vt:lpstr>Housekeeping</vt:lpstr>
      <vt:lpstr>Personal Assistants in Care</vt:lpstr>
      <vt:lpstr>Background and Rationale</vt:lpstr>
      <vt:lpstr>marketing resources</vt:lpstr>
      <vt:lpstr>A4 poster</vt:lpstr>
      <vt:lpstr>2-sided a5 FLYER</vt:lpstr>
      <vt:lpstr>Facebook</vt:lpstr>
      <vt:lpstr>The website: FOR FURTHER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2020-11-10T14:57:04Z</dcterms:created>
  <dcterms:modified xsi:type="dcterms:W3CDTF">2020-11-10T14:57:22Z</dcterms:modified>
</cp:coreProperties>
</file>