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autoCompressPictures="0" bookmarkIdSeed="2">
  <p:sldMasterIdLst>
    <p:sldMasterId id="2147483660" r:id="rId1"/>
    <p:sldMasterId id="2147483663" r:id="rId2"/>
  </p:sldMasterIdLst>
  <p:notesMasterIdLst>
    <p:notesMasterId r:id="rId20"/>
  </p:notesMasterIdLst>
  <p:handoutMasterIdLst>
    <p:handoutMasterId r:id="rId21"/>
  </p:handoutMasterIdLst>
  <p:sldIdLst>
    <p:sldId id="403" r:id="rId3"/>
    <p:sldId id="543" r:id="rId4"/>
    <p:sldId id="546" r:id="rId5"/>
    <p:sldId id="555" r:id="rId6"/>
    <p:sldId id="550" r:id="rId7"/>
    <p:sldId id="540" r:id="rId8"/>
    <p:sldId id="551" r:id="rId9"/>
    <p:sldId id="520" r:id="rId10"/>
    <p:sldId id="549" r:id="rId11"/>
    <p:sldId id="559" r:id="rId12"/>
    <p:sldId id="560" r:id="rId13"/>
    <p:sldId id="561" r:id="rId14"/>
    <p:sldId id="562" r:id="rId15"/>
    <p:sldId id="552" r:id="rId16"/>
    <p:sldId id="553" r:id="rId17"/>
    <p:sldId id="554" r:id="rId18"/>
    <p:sldId id="563"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8" name="Author" initials="A" lastIdx="0" clrIdx="7"/>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7EAF3"/>
    <a:srgbClr val="005EB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18603FDC-E32A-4AB5-989C-0864C3EAD2B8}" styleName="Themed Style 2 - Accent 2">
    <a:tblBg>
      <a:fillRef idx="3">
        <a:schemeClr val="accent2"/>
      </a:fillRef>
      <a:effectRef idx="3">
        <a:schemeClr val="accent2"/>
      </a:effectRef>
    </a:tblBg>
    <a:wholeTbl>
      <a:tcTxStyle>
        <a:fontRef idx="minor">
          <a:scrgbClr r="0" g="0" b="0"/>
        </a:fontRef>
        <a:schemeClr val="lt1"/>
      </a:tcTxStyle>
      <a:tcStyle>
        <a:tcBdr>
          <a:left>
            <a:lnRef idx="1">
              <a:schemeClr val="accent2">
                <a:tint val="50000"/>
              </a:schemeClr>
            </a:lnRef>
          </a:left>
          <a:right>
            <a:lnRef idx="1">
              <a:schemeClr val="accent2">
                <a:tint val="50000"/>
              </a:schemeClr>
            </a:lnRef>
          </a:right>
          <a:top>
            <a:lnRef idx="1">
              <a:schemeClr val="accent2">
                <a:tint val="50000"/>
              </a:schemeClr>
            </a:lnRef>
          </a:top>
          <a:bottom>
            <a:lnRef idx="1">
              <a:schemeClr val="accent2">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617" autoAdjust="0"/>
    <p:restoredTop sz="93792" autoAdjust="0"/>
  </p:normalViewPr>
  <p:slideViewPr>
    <p:cSldViewPr snapToGrid="0" snapToObjects="1">
      <p:cViewPr varScale="1">
        <p:scale>
          <a:sx n="67" d="100"/>
          <a:sy n="67" d="100"/>
        </p:scale>
        <p:origin x="1296" y="44"/>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notesViewPr>
    <p:cSldViewPr snapToGrid="0" snapToObjects="1">
      <p:cViewPr varScale="1">
        <p:scale>
          <a:sx n="88" d="100"/>
          <a:sy n="88" d="100"/>
        </p:scale>
        <p:origin x="-3870" y="-10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ableStyles" Target="tableStyles.xml"/><Relationship Id="rId3" Type="http://schemas.openxmlformats.org/officeDocument/2006/relationships/slide" Target="slides/slide1.xml"/><Relationship Id="rId21" Type="http://schemas.openxmlformats.org/officeDocument/2006/relationships/handoutMaster" Target="handoutMasters/handout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commentAuthors" Target="commentAuthor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CDCF561-5697-46E4-8EBF-966876E8F38C}" type="doc">
      <dgm:prSet loTypeId="urn:microsoft.com/office/officeart/2005/8/layout/lProcess2" loCatId="list" qsTypeId="urn:microsoft.com/office/officeart/2005/8/quickstyle/simple1" qsCatId="simple" csTypeId="urn:microsoft.com/office/officeart/2005/8/colors/accent1_2" csCatId="accent1" phldr="1"/>
      <dgm:spPr/>
      <dgm:t>
        <a:bodyPr/>
        <a:lstStyle/>
        <a:p>
          <a:endParaRPr lang="en-GB"/>
        </a:p>
      </dgm:t>
    </dgm:pt>
    <dgm:pt modelId="{675684E8-D759-4D57-9304-7183DA973034}">
      <dgm:prSet phldrT="[Text]"/>
      <dgm:spPr>
        <a:solidFill>
          <a:schemeClr val="tx2">
            <a:alpha val="42000"/>
          </a:schemeClr>
        </a:solidFill>
        <a:ln>
          <a:noFill/>
        </a:ln>
      </dgm:spPr>
      <dgm:t>
        <a:bodyPr/>
        <a:lstStyle/>
        <a:p>
          <a:r>
            <a:rPr lang="en-GB" dirty="0"/>
            <a:t>Maximise the employment rate</a:t>
          </a:r>
        </a:p>
      </dgm:t>
    </dgm:pt>
    <dgm:pt modelId="{0BCEB006-230A-47C2-ABD8-699380499294}" type="parTrans" cxnId="{6AE2E3F1-697B-4074-B5C1-4DF154E79B88}">
      <dgm:prSet/>
      <dgm:spPr/>
      <dgm:t>
        <a:bodyPr/>
        <a:lstStyle/>
        <a:p>
          <a:endParaRPr lang="en-GB"/>
        </a:p>
      </dgm:t>
    </dgm:pt>
    <dgm:pt modelId="{0FC4874C-44FE-4AE2-A043-0953ACF3F2E0}" type="sibTrans" cxnId="{6AE2E3F1-697B-4074-B5C1-4DF154E79B88}">
      <dgm:prSet/>
      <dgm:spPr/>
      <dgm:t>
        <a:bodyPr/>
        <a:lstStyle/>
        <a:p>
          <a:endParaRPr lang="en-GB"/>
        </a:p>
      </dgm:t>
    </dgm:pt>
    <dgm:pt modelId="{538A9F59-DCC5-41CC-9A57-8C796176C614}">
      <dgm:prSet phldrT="[Text]"/>
      <dgm:spPr>
        <a:solidFill>
          <a:schemeClr val="tx2">
            <a:alpha val="43000"/>
          </a:schemeClr>
        </a:solidFill>
        <a:ln>
          <a:noFill/>
        </a:ln>
      </dgm:spPr>
      <dgm:t>
        <a:bodyPr/>
        <a:lstStyle/>
        <a:p>
          <a:r>
            <a:rPr lang="en-GB" dirty="0"/>
            <a:t>Build a sustainable model</a:t>
          </a:r>
        </a:p>
      </dgm:t>
    </dgm:pt>
    <dgm:pt modelId="{5F8027CF-455D-4FFB-8C57-CCC2942B7942}" type="parTrans" cxnId="{ADDB612B-FD13-4F8D-81F2-CEAEC0514B13}">
      <dgm:prSet/>
      <dgm:spPr/>
      <dgm:t>
        <a:bodyPr/>
        <a:lstStyle/>
        <a:p>
          <a:endParaRPr lang="en-GB"/>
        </a:p>
      </dgm:t>
    </dgm:pt>
    <dgm:pt modelId="{8852BA53-3FDC-41B3-AA69-7F531600D83C}" type="sibTrans" cxnId="{ADDB612B-FD13-4F8D-81F2-CEAEC0514B13}">
      <dgm:prSet/>
      <dgm:spPr/>
      <dgm:t>
        <a:bodyPr/>
        <a:lstStyle/>
        <a:p>
          <a:endParaRPr lang="en-GB"/>
        </a:p>
      </dgm:t>
    </dgm:pt>
    <dgm:pt modelId="{F6786A5F-E4BE-4CBC-9B4C-6FA5C4979CCB}">
      <dgm:prSet phldrT="[Text]" custT="1"/>
      <dgm:spPr>
        <a:solidFill>
          <a:schemeClr val="accent1">
            <a:alpha val="18000"/>
          </a:schemeClr>
        </a:solidFill>
      </dgm:spPr>
      <dgm:t>
        <a:bodyPr/>
        <a:lstStyle/>
        <a:p>
          <a:r>
            <a:rPr lang="en-GB" sz="2400" b="1" dirty="0">
              <a:solidFill>
                <a:schemeClr val="tx1">
                  <a:lumMod val="65000"/>
                  <a:lumOff val="35000"/>
                </a:schemeClr>
              </a:solidFill>
            </a:rPr>
            <a:t>PRIMARY DRIVERS</a:t>
          </a:r>
        </a:p>
      </dgm:t>
    </dgm:pt>
    <dgm:pt modelId="{0967C1C3-7162-41AD-A7C3-9614E3C3CFD8}" type="sibTrans" cxnId="{57B9A219-1AD0-4C3E-B5CA-D062001034B3}">
      <dgm:prSet/>
      <dgm:spPr/>
      <dgm:t>
        <a:bodyPr/>
        <a:lstStyle/>
        <a:p>
          <a:endParaRPr lang="en-GB"/>
        </a:p>
      </dgm:t>
    </dgm:pt>
    <dgm:pt modelId="{85689562-FD22-46DF-9295-009A900C89C8}" type="parTrans" cxnId="{57B9A219-1AD0-4C3E-B5CA-D062001034B3}">
      <dgm:prSet/>
      <dgm:spPr/>
      <dgm:t>
        <a:bodyPr/>
        <a:lstStyle/>
        <a:p>
          <a:endParaRPr lang="en-GB"/>
        </a:p>
      </dgm:t>
    </dgm:pt>
    <dgm:pt modelId="{2843D0D4-5FB7-4269-A0B1-1D34DCAE8D0C}">
      <dgm:prSet phldrT="[Text]"/>
      <dgm:spPr>
        <a:solidFill>
          <a:schemeClr val="tx2">
            <a:alpha val="40000"/>
          </a:schemeClr>
        </a:solidFill>
        <a:ln>
          <a:noFill/>
        </a:ln>
      </dgm:spPr>
      <dgm:t>
        <a:bodyPr/>
        <a:lstStyle/>
        <a:p>
          <a:r>
            <a:rPr lang="en-GB" dirty="0"/>
            <a:t>Improve Returner Experience</a:t>
          </a:r>
        </a:p>
      </dgm:t>
    </dgm:pt>
    <dgm:pt modelId="{E3889E3D-5A2E-4224-946F-754EBEA88FA9}" type="sibTrans" cxnId="{DF10BEB0-5075-4A51-8310-FD66EA720BFC}">
      <dgm:prSet/>
      <dgm:spPr/>
      <dgm:t>
        <a:bodyPr/>
        <a:lstStyle/>
        <a:p>
          <a:endParaRPr lang="en-GB"/>
        </a:p>
      </dgm:t>
    </dgm:pt>
    <dgm:pt modelId="{5B573BCB-8A0B-47D5-9D49-5705C7F1F042}" type="parTrans" cxnId="{DF10BEB0-5075-4A51-8310-FD66EA720BFC}">
      <dgm:prSet/>
      <dgm:spPr/>
      <dgm:t>
        <a:bodyPr/>
        <a:lstStyle/>
        <a:p>
          <a:endParaRPr lang="en-GB"/>
        </a:p>
      </dgm:t>
    </dgm:pt>
    <dgm:pt modelId="{4CDCF51A-2177-453C-B4C2-ECD45D519269}" type="pres">
      <dgm:prSet presAssocID="{ECDCF561-5697-46E4-8EBF-966876E8F38C}" presName="theList" presStyleCnt="0">
        <dgm:presLayoutVars>
          <dgm:dir/>
          <dgm:animLvl val="lvl"/>
          <dgm:resizeHandles val="exact"/>
        </dgm:presLayoutVars>
      </dgm:prSet>
      <dgm:spPr/>
    </dgm:pt>
    <dgm:pt modelId="{13BC6AF6-CA07-467B-8D4E-0F2ECD17C6BE}" type="pres">
      <dgm:prSet presAssocID="{F6786A5F-E4BE-4CBC-9B4C-6FA5C4979CCB}" presName="compNode" presStyleCnt="0"/>
      <dgm:spPr/>
    </dgm:pt>
    <dgm:pt modelId="{E8A5704F-37BD-488A-B183-CF71DE6F1D7D}" type="pres">
      <dgm:prSet presAssocID="{F6786A5F-E4BE-4CBC-9B4C-6FA5C4979CCB}" presName="aNode" presStyleLbl="bgShp" presStyleIdx="0" presStyleCnt="1" custLinFactNeighborY="3549"/>
      <dgm:spPr/>
    </dgm:pt>
    <dgm:pt modelId="{28E52974-1C82-46A6-84EC-8D290A9A12BF}" type="pres">
      <dgm:prSet presAssocID="{F6786A5F-E4BE-4CBC-9B4C-6FA5C4979CCB}" presName="textNode" presStyleLbl="bgShp" presStyleIdx="0" presStyleCnt="1"/>
      <dgm:spPr/>
    </dgm:pt>
    <dgm:pt modelId="{6126496C-75F3-451E-905E-C0AF5769C1E2}" type="pres">
      <dgm:prSet presAssocID="{F6786A5F-E4BE-4CBC-9B4C-6FA5C4979CCB}" presName="compChildNode" presStyleCnt="0"/>
      <dgm:spPr/>
    </dgm:pt>
    <dgm:pt modelId="{151D33F2-7AB5-44BD-A5E4-2E235CAE4F63}" type="pres">
      <dgm:prSet presAssocID="{F6786A5F-E4BE-4CBC-9B4C-6FA5C4979CCB}" presName="theInnerList" presStyleCnt="0"/>
      <dgm:spPr/>
    </dgm:pt>
    <dgm:pt modelId="{5939A5E4-2C8C-4F29-86FF-A99BD289F10E}" type="pres">
      <dgm:prSet presAssocID="{2843D0D4-5FB7-4269-A0B1-1D34DCAE8D0C}" presName="childNode" presStyleLbl="node1" presStyleIdx="0" presStyleCnt="3" custLinFactY="74451" custLinFactNeighborX="-1222" custLinFactNeighborY="100000">
        <dgm:presLayoutVars>
          <dgm:bulletEnabled val="1"/>
        </dgm:presLayoutVars>
      </dgm:prSet>
      <dgm:spPr/>
    </dgm:pt>
    <dgm:pt modelId="{56909744-B783-42B7-A90A-9F4BBA0C8F4B}" type="pres">
      <dgm:prSet presAssocID="{2843D0D4-5FB7-4269-A0B1-1D34DCAE8D0C}" presName="aSpace2" presStyleCnt="0"/>
      <dgm:spPr/>
    </dgm:pt>
    <dgm:pt modelId="{96273A29-6FC4-4A3D-ADFA-20AA7E04618F}" type="pres">
      <dgm:prSet presAssocID="{675684E8-D759-4D57-9304-7183DA973034}" presName="childNode" presStyleLbl="node1" presStyleIdx="1" presStyleCnt="3" custLinFactY="-100936" custLinFactNeighborX="-1222" custLinFactNeighborY="-200000">
        <dgm:presLayoutVars>
          <dgm:bulletEnabled val="1"/>
        </dgm:presLayoutVars>
      </dgm:prSet>
      <dgm:spPr/>
    </dgm:pt>
    <dgm:pt modelId="{17517BA7-78F5-41D5-86B0-7BFF80C53A32}" type="pres">
      <dgm:prSet presAssocID="{675684E8-D759-4D57-9304-7183DA973034}" presName="aSpace2" presStyleCnt="0"/>
      <dgm:spPr/>
    </dgm:pt>
    <dgm:pt modelId="{961C9116-720E-4A10-A3FC-21A4B326AADA}" type="pres">
      <dgm:prSet presAssocID="{538A9F59-DCC5-41CC-9A57-8C796176C614}" presName="childNode" presStyleLbl="node1" presStyleIdx="2" presStyleCnt="3" custLinFactY="-19142" custLinFactNeighborX="-1222" custLinFactNeighborY="-100000">
        <dgm:presLayoutVars>
          <dgm:bulletEnabled val="1"/>
        </dgm:presLayoutVars>
      </dgm:prSet>
      <dgm:spPr/>
    </dgm:pt>
  </dgm:ptLst>
  <dgm:cxnLst>
    <dgm:cxn modelId="{DCDF4511-7F34-444B-A074-1AB51E4ED8BC}" type="presOf" srcId="{F6786A5F-E4BE-4CBC-9B4C-6FA5C4979CCB}" destId="{E8A5704F-37BD-488A-B183-CF71DE6F1D7D}" srcOrd="0" destOrd="0" presId="urn:microsoft.com/office/officeart/2005/8/layout/lProcess2"/>
    <dgm:cxn modelId="{82214D14-E269-4211-82E8-343FC0E6138B}" type="presOf" srcId="{ECDCF561-5697-46E4-8EBF-966876E8F38C}" destId="{4CDCF51A-2177-453C-B4C2-ECD45D519269}" srcOrd="0" destOrd="0" presId="urn:microsoft.com/office/officeart/2005/8/layout/lProcess2"/>
    <dgm:cxn modelId="{57B9A219-1AD0-4C3E-B5CA-D062001034B3}" srcId="{ECDCF561-5697-46E4-8EBF-966876E8F38C}" destId="{F6786A5F-E4BE-4CBC-9B4C-6FA5C4979CCB}" srcOrd="0" destOrd="0" parTransId="{85689562-FD22-46DF-9295-009A900C89C8}" sibTransId="{0967C1C3-7162-41AD-A7C3-9614E3C3CFD8}"/>
    <dgm:cxn modelId="{ADDB612B-FD13-4F8D-81F2-CEAEC0514B13}" srcId="{F6786A5F-E4BE-4CBC-9B4C-6FA5C4979CCB}" destId="{538A9F59-DCC5-41CC-9A57-8C796176C614}" srcOrd="2" destOrd="0" parTransId="{5F8027CF-455D-4FFB-8C57-CCC2942B7942}" sibTransId="{8852BA53-3FDC-41B3-AA69-7F531600D83C}"/>
    <dgm:cxn modelId="{9ECBB84B-A4FA-41B3-A7E4-9FE551D72E7E}" type="presOf" srcId="{F6786A5F-E4BE-4CBC-9B4C-6FA5C4979CCB}" destId="{28E52974-1C82-46A6-84EC-8D290A9A12BF}" srcOrd="1" destOrd="0" presId="urn:microsoft.com/office/officeart/2005/8/layout/lProcess2"/>
    <dgm:cxn modelId="{AAEB6156-70A0-4B5B-A1AE-91F1660F0963}" type="presOf" srcId="{675684E8-D759-4D57-9304-7183DA973034}" destId="{96273A29-6FC4-4A3D-ADFA-20AA7E04618F}" srcOrd="0" destOrd="0" presId="urn:microsoft.com/office/officeart/2005/8/layout/lProcess2"/>
    <dgm:cxn modelId="{631E4E7E-9E31-4A07-B290-67C6B63FD991}" type="presOf" srcId="{538A9F59-DCC5-41CC-9A57-8C796176C614}" destId="{961C9116-720E-4A10-A3FC-21A4B326AADA}" srcOrd="0" destOrd="0" presId="urn:microsoft.com/office/officeart/2005/8/layout/lProcess2"/>
    <dgm:cxn modelId="{DF10BEB0-5075-4A51-8310-FD66EA720BFC}" srcId="{F6786A5F-E4BE-4CBC-9B4C-6FA5C4979CCB}" destId="{2843D0D4-5FB7-4269-A0B1-1D34DCAE8D0C}" srcOrd="0" destOrd="0" parTransId="{5B573BCB-8A0B-47D5-9D49-5705C7F1F042}" sibTransId="{E3889E3D-5A2E-4224-946F-754EBEA88FA9}"/>
    <dgm:cxn modelId="{ED8CACEB-7ADE-4DC1-9EA3-39F6F1638EA6}" type="presOf" srcId="{2843D0D4-5FB7-4269-A0B1-1D34DCAE8D0C}" destId="{5939A5E4-2C8C-4F29-86FF-A99BD289F10E}" srcOrd="0" destOrd="0" presId="urn:microsoft.com/office/officeart/2005/8/layout/lProcess2"/>
    <dgm:cxn modelId="{6AE2E3F1-697B-4074-B5C1-4DF154E79B88}" srcId="{F6786A5F-E4BE-4CBC-9B4C-6FA5C4979CCB}" destId="{675684E8-D759-4D57-9304-7183DA973034}" srcOrd="1" destOrd="0" parTransId="{0BCEB006-230A-47C2-ABD8-699380499294}" sibTransId="{0FC4874C-44FE-4AE2-A043-0953ACF3F2E0}"/>
    <dgm:cxn modelId="{193B15F5-3EE8-4C5A-A7F5-D1B5057F9045}" type="presParOf" srcId="{4CDCF51A-2177-453C-B4C2-ECD45D519269}" destId="{13BC6AF6-CA07-467B-8D4E-0F2ECD17C6BE}" srcOrd="0" destOrd="0" presId="urn:microsoft.com/office/officeart/2005/8/layout/lProcess2"/>
    <dgm:cxn modelId="{720DA7E4-61E9-43ED-9150-2B4FE1557D74}" type="presParOf" srcId="{13BC6AF6-CA07-467B-8D4E-0F2ECD17C6BE}" destId="{E8A5704F-37BD-488A-B183-CF71DE6F1D7D}" srcOrd="0" destOrd="0" presId="urn:microsoft.com/office/officeart/2005/8/layout/lProcess2"/>
    <dgm:cxn modelId="{556683D2-4F9B-4B3B-9EBF-35AE052DD78D}" type="presParOf" srcId="{13BC6AF6-CA07-467B-8D4E-0F2ECD17C6BE}" destId="{28E52974-1C82-46A6-84EC-8D290A9A12BF}" srcOrd="1" destOrd="0" presId="urn:microsoft.com/office/officeart/2005/8/layout/lProcess2"/>
    <dgm:cxn modelId="{C27512ED-E333-4E0D-AEB0-AEA44F555D68}" type="presParOf" srcId="{13BC6AF6-CA07-467B-8D4E-0F2ECD17C6BE}" destId="{6126496C-75F3-451E-905E-C0AF5769C1E2}" srcOrd="2" destOrd="0" presId="urn:microsoft.com/office/officeart/2005/8/layout/lProcess2"/>
    <dgm:cxn modelId="{87EF6CE9-40EA-4427-8524-BA0FE83780CE}" type="presParOf" srcId="{6126496C-75F3-451E-905E-C0AF5769C1E2}" destId="{151D33F2-7AB5-44BD-A5E4-2E235CAE4F63}" srcOrd="0" destOrd="0" presId="urn:microsoft.com/office/officeart/2005/8/layout/lProcess2"/>
    <dgm:cxn modelId="{943BDFE2-AD48-4815-88A0-746E985976B9}" type="presParOf" srcId="{151D33F2-7AB5-44BD-A5E4-2E235CAE4F63}" destId="{5939A5E4-2C8C-4F29-86FF-A99BD289F10E}" srcOrd="0" destOrd="0" presId="urn:microsoft.com/office/officeart/2005/8/layout/lProcess2"/>
    <dgm:cxn modelId="{CE7BCC43-2EDF-43B2-AD33-5EEC34352946}" type="presParOf" srcId="{151D33F2-7AB5-44BD-A5E4-2E235CAE4F63}" destId="{56909744-B783-42B7-A90A-9F4BBA0C8F4B}" srcOrd="1" destOrd="0" presId="urn:microsoft.com/office/officeart/2005/8/layout/lProcess2"/>
    <dgm:cxn modelId="{4664FC36-8A9D-44F5-86DC-BB74FBCED071}" type="presParOf" srcId="{151D33F2-7AB5-44BD-A5E4-2E235CAE4F63}" destId="{96273A29-6FC4-4A3D-ADFA-20AA7E04618F}" srcOrd="2" destOrd="0" presId="urn:microsoft.com/office/officeart/2005/8/layout/lProcess2"/>
    <dgm:cxn modelId="{16454F79-3773-4520-891B-D5492157FF33}" type="presParOf" srcId="{151D33F2-7AB5-44BD-A5E4-2E235CAE4F63}" destId="{17517BA7-78F5-41D5-86B0-7BFF80C53A32}" srcOrd="3" destOrd="0" presId="urn:microsoft.com/office/officeart/2005/8/layout/lProcess2"/>
    <dgm:cxn modelId="{12203927-F6DA-4370-892F-A9DF2B4916B5}" type="presParOf" srcId="{151D33F2-7AB5-44BD-A5E4-2E235CAE4F63}" destId="{961C9116-720E-4A10-A3FC-21A4B326AADA}" srcOrd="4" destOrd="0" presId="urn:microsoft.com/office/officeart/2005/8/layout/lProcess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8A5704F-37BD-488A-B183-CF71DE6F1D7D}">
      <dsp:nvSpPr>
        <dsp:cNvPr id="0" name=""/>
        <dsp:cNvSpPr/>
      </dsp:nvSpPr>
      <dsp:spPr>
        <a:xfrm>
          <a:off x="0" y="0"/>
          <a:ext cx="1617608" cy="3850345"/>
        </a:xfrm>
        <a:prstGeom prst="roundRect">
          <a:avLst>
            <a:gd name="adj" fmla="val 10000"/>
          </a:avLst>
        </a:prstGeom>
        <a:solidFill>
          <a:schemeClr val="accent1">
            <a:alpha val="1800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GB" sz="2400" b="1" kern="1200" dirty="0">
              <a:solidFill>
                <a:schemeClr val="tx1">
                  <a:lumMod val="65000"/>
                  <a:lumOff val="35000"/>
                </a:schemeClr>
              </a:solidFill>
            </a:rPr>
            <a:t>PRIMARY DRIVERS</a:t>
          </a:r>
        </a:p>
      </dsp:txBody>
      <dsp:txXfrm>
        <a:off x="0" y="0"/>
        <a:ext cx="1617608" cy="1155103"/>
      </dsp:txXfrm>
    </dsp:sp>
    <dsp:sp modelId="{5939A5E4-2C8C-4F29-86FF-A99BD289F10E}">
      <dsp:nvSpPr>
        <dsp:cNvPr id="0" name=""/>
        <dsp:cNvSpPr/>
      </dsp:nvSpPr>
      <dsp:spPr>
        <a:xfrm>
          <a:off x="145947" y="1834983"/>
          <a:ext cx="1294086" cy="756438"/>
        </a:xfrm>
        <a:prstGeom prst="roundRect">
          <a:avLst>
            <a:gd name="adj" fmla="val 10000"/>
          </a:avLst>
        </a:prstGeom>
        <a:solidFill>
          <a:schemeClr val="tx2">
            <a:alpha val="40000"/>
          </a:schemeClr>
        </a:solid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28575" rIns="38100" bIns="28575" numCol="1" spcCol="1270" anchor="ctr" anchorCtr="0">
          <a:noAutofit/>
        </a:bodyPr>
        <a:lstStyle/>
        <a:p>
          <a:pPr marL="0" lvl="0" indent="0" algn="ctr" defTabSz="666750">
            <a:lnSpc>
              <a:spcPct val="90000"/>
            </a:lnSpc>
            <a:spcBef>
              <a:spcPct val="0"/>
            </a:spcBef>
            <a:spcAft>
              <a:spcPct val="35000"/>
            </a:spcAft>
            <a:buNone/>
          </a:pPr>
          <a:r>
            <a:rPr lang="en-GB" sz="1500" kern="1200" dirty="0"/>
            <a:t>Improve Returner Experience</a:t>
          </a:r>
        </a:p>
      </dsp:txBody>
      <dsp:txXfrm>
        <a:off x="168102" y="1857138"/>
        <a:ext cx="1249776" cy="712128"/>
      </dsp:txXfrm>
    </dsp:sp>
    <dsp:sp modelId="{96273A29-6FC4-4A3D-ADFA-20AA7E04618F}">
      <dsp:nvSpPr>
        <dsp:cNvPr id="0" name=""/>
        <dsp:cNvSpPr/>
      </dsp:nvSpPr>
      <dsp:spPr>
        <a:xfrm>
          <a:off x="145947" y="1031977"/>
          <a:ext cx="1294086" cy="756438"/>
        </a:xfrm>
        <a:prstGeom prst="roundRect">
          <a:avLst>
            <a:gd name="adj" fmla="val 10000"/>
          </a:avLst>
        </a:prstGeom>
        <a:solidFill>
          <a:schemeClr val="tx2">
            <a:alpha val="42000"/>
          </a:schemeClr>
        </a:solid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28575" rIns="38100" bIns="28575" numCol="1" spcCol="1270" anchor="ctr" anchorCtr="0">
          <a:noAutofit/>
        </a:bodyPr>
        <a:lstStyle/>
        <a:p>
          <a:pPr marL="0" lvl="0" indent="0" algn="ctr" defTabSz="666750">
            <a:lnSpc>
              <a:spcPct val="90000"/>
            </a:lnSpc>
            <a:spcBef>
              <a:spcPct val="0"/>
            </a:spcBef>
            <a:spcAft>
              <a:spcPct val="35000"/>
            </a:spcAft>
            <a:buNone/>
          </a:pPr>
          <a:r>
            <a:rPr lang="en-GB" sz="1500" kern="1200" dirty="0"/>
            <a:t>Maximise the employment rate</a:t>
          </a:r>
        </a:p>
      </dsp:txBody>
      <dsp:txXfrm>
        <a:off x="168102" y="1054132"/>
        <a:ext cx="1249776" cy="712128"/>
      </dsp:txXfrm>
    </dsp:sp>
    <dsp:sp modelId="{961C9116-720E-4A10-A3FC-21A4B326AADA}">
      <dsp:nvSpPr>
        <dsp:cNvPr id="0" name=""/>
        <dsp:cNvSpPr/>
      </dsp:nvSpPr>
      <dsp:spPr>
        <a:xfrm>
          <a:off x="145947" y="2639887"/>
          <a:ext cx="1294086" cy="756438"/>
        </a:xfrm>
        <a:prstGeom prst="roundRect">
          <a:avLst>
            <a:gd name="adj" fmla="val 10000"/>
          </a:avLst>
        </a:prstGeom>
        <a:solidFill>
          <a:schemeClr val="tx2">
            <a:alpha val="43000"/>
          </a:schemeClr>
        </a:solid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28575" rIns="38100" bIns="28575" numCol="1" spcCol="1270" anchor="ctr" anchorCtr="0">
          <a:noAutofit/>
        </a:bodyPr>
        <a:lstStyle/>
        <a:p>
          <a:pPr marL="0" lvl="0" indent="0" algn="ctr" defTabSz="666750">
            <a:lnSpc>
              <a:spcPct val="90000"/>
            </a:lnSpc>
            <a:spcBef>
              <a:spcPct val="0"/>
            </a:spcBef>
            <a:spcAft>
              <a:spcPct val="35000"/>
            </a:spcAft>
            <a:buNone/>
          </a:pPr>
          <a:r>
            <a:rPr lang="en-GB" sz="1500" kern="1200" dirty="0"/>
            <a:t>Build a sustainable model</a:t>
          </a:r>
        </a:p>
      </dsp:txBody>
      <dsp:txXfrm>
        <a:off x="168102" y="2662042"/>
        <a:ext cx="1249776" cy="712128"/>
      </dsp:txXfrm>
    </dsp:sp>
  </dsp:spTree>
</dsp:drawing>
</file>

<file path=ppt/diagrams/layout1.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790A331-7ADD-4391-8CA5-606C9BFD26F5}" type="datetimeFigureOut">
              <a:rPr lang="en-GB" smtClean="0"/>
              <a:t>10/11/2020</a:t>
            </a:fld>
            <a:endParaRPr lang="en-GB"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r>
              <a:rPr lang="en-GB" dirty="0"/>
              <a:t>NHS Improvement</a:t>
            </a:r>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0EAE16CE-1862-465F-9912-D0001C1A0F9A}" type="slidenum">
              <a:rPr lang="en-GB" smtClean="0"/>
              <a:t>‹#›</a:t>
            </a:fld>
            <a:endParaRPr lang="en-GB" dirty="0"/>
          </a:p>
        </p:txBody>
      </p:sp>
    </p:spTree>
    <p:extLst>
      <p:ext uri="{BB962C8B-B14F-4D97-AF65-F5344CB8AC3E}">
        <p14:creationId xmlns:p14="http://schemas.microsoft.com/office/powerpoint/2010/main" val="855067482"/>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02AE991-F138-4FD8-982E-957F3CA6A0F6}" type="datetimeFigureOut">
              <a:rPr lang="en-GB" smtClean="0"/>
              <a:t>10/11/2020</a:t>
            </a:fld>
            <a:endParaRPr lang="en-GB"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r>
              <a:rPr lang="en-GB" dirty="0"/>
              <a:t>NHS Improvement</a:t>
            </a: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890AB7D-FC04-41BF-88F7-E47891A06283}" type="slidenum">
              <a:rPr lang="en-GB" smtClean="0"/>
              <a:t>‹#›</a:t>
            </a:fld>
            <a:endParaRPr lang="en-GB" dirty="0"/>
          </a:p>
        </p:txBody>
      </p:sp>
    </p:spTree>
    <p:extLst>
      <p:ext uri="{BB962C8B-B14F-4D97-AF65-F5344CB8AC3E}">
        <p14:creationId xmlns:p14="http://schemas.microsoft.com/office/powerpoint/2010/main" val="1189011056"/>
      </p:ext>
    </p:extLst>
  </p:cSld>
  <p:clrMap bg1="lt1" tx1="dk1" bg2="lt2" tx2="dk2" accent1="accent1" accent2="accent2" accent3="accent3" accent4="accent4" accent5="accent5" accent6="accent6" hlink="hlink" folHlink="folHlink"/>
  <p:hf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Footer Placeholder 3"/>
          <p:cNvSpPr>
            <a:spLocks noGrp="1"/>
          </p:cNvSpPr>
          <p:nvPr>
            <p:ph type="ftr" sz="quarter" idx="4"/>
          </p:nvPr>
        </p:nvSpPr>
        <p:spPr/>
        <p:txBody>
          <a:bodyPr/>
          <a:lstStyle/>
          <a:p>
            <a:r>
              <a:rPr lang="en-GB" dirty="0"/>
              <a:t>NHS Improvement</a:t>
            </a:r>
          </a:p>
        </p:txBody>
      </p:sp>
      <p:sp>
        <p:nvSpPr>
          <p:cNvPr id="5" name="Slide Number Placeholder 4"/>
          <p:cNvSpPr>
            <a:spLocks noGrp="1"/>
          </p:cNvSpPr>
          <p:nvPr>
            <p:ph type="sldNum" sz="quarter" idx="5"/>
          </p:nvPr>
        </p:nvSpPr>
        <p:spPr/>
        <p:txBody>
          <a:bodyPr/>
          <a:lstStyle/>
          <a:p>
            <a:fld id="{7890AB7D-FC04-41BF-88F7-E47891A06283}" type="slidenum">
              <a:rPr lang="en-GB" smtClean="0"/>
              <a:t>2</a:t>
            </a:fld>
            <a:endParaRPr lang="en-GB" dirty="0"/>
          </a:p>
        </p:txBody>
      </p:sp>
    </p:spTree>
    <p:extLst>
      <p:ext uri="{BB962C8B-B14F-4D97-AF65-F5344CB8AC3E}">
        <p14:creationId xmlns:p14="http://schemas.microsoft.com/office/powerpoint/2010/main" val="421498016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Footer Placeholder 3"/>
          <p:cNvSpPr>
            <a:spLocks noGrp="1"/>
          </p:cNvSpPr>
          <p:nvPr>
            <p:ph type="ftr" sz="quarter" idx="4"/>
          </p:nvPr>
        </p:nvSpPr>
        <p:spPr/>
        <p:txBody>
          <a:bodyPr/>
          <a:lstStyle/>
          <a:p>
            <a:r>
              <a:rPr lang="en-GB" dirty="0"/>
              <a:t>NHS Improvement</a:t>
            </a:r>
          </a:p>
        </p:txBody>
      </p:sp>
      <p:sp>
        <p:nvSpPr>
          <p:cNvPr id="5" name="Slide Number Placeholder 4"/>
          <p:cNvSpPr>
            <a:spLocks noGrp="1"/>
          </p:cNvSpPr>
          <p:nvPr>
            <p:ph type="sldNum" sz="quarter" idx="5"/>
          </p:nvPr>
        </p:nvSpPr>
        <p:spPr/>
        <p:txBody>
          <a:bodyPr/>
          <a:lstStyle/>
          <a:p>
            <a:fld id="{7890AB7D-FC04-41BF-88F7-E47891A06283}" type="slidenum">
              <a:rPr lang="en-GB" smtClean="0"/>
              <a:t>11</a:t>
            </a:fld>
            <a:endParaRPr lang="en-GB" dirty="0"/>
          </a:p>
        </p:txBody>
      </p:sp>
    </p:spTree>
    <p:extLst>
      <p:ext uri="{BB962C8B-B14F-4D97-AF65-F5344CB8AC3E}">
        <p14:creationId xmlns:p14="http://schemas.microsoft.com/office/powerpoint/2010/main" val="311706371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Footer Placeholder 3"/>
          <p:cNvSpPr>
            <a:spLocks noGrp="1"/>
          </p:cNvSpPr>
          <p:nvPr>
            <p:ph type="ftr" sz="quarter" idx="4"/>
          </p:nvPr>
        </p:nvSpPr>
        <p:spPr/>
        <p:txBody>
          <a:bodyPr/>
          <a:lstStyle/>
          <a:p>
            <a:r>
              <a:rPr lang="en-GB" dirty="0"/>
              <a:t>NHS Improvement</a:t>
            </a:r>
          </a:p>
        </p:txBody>
      </p:sp>
      <p:sp>
        <p:nvSpPr>
          <p:cNvPr id="5" name="Slide Number Placeholder 4"/>
          <p:cNvSpPr>
            <a:spLocks noGrp="1"/>
          </p:cNvSpPr>
          <p:nvPr>
            <p:ph type="sldNum" sz="quarter" idx="5"/>
          </p:nvPr>
        </p:nvSpPr>
        <p:spPr/>
        <p:txBody>
          <a:bodyPr/>
          <a:lstStyle/>
          <a:p>
            <a:fld id="{7890AB7D-FC04-41BF-88F7-E47891A06283}" type="slidenum">
              <a:rPr lang="en-GB" smtClean="0"/>
              <a:t>12</a:t>
            </a:fld>
            <a:endParaRPr lang="en-GB" dirty="0"/>
          </a:p>
        </p:txBody>
      </p:sp>
    </p:spTree>
    <p:extLst>
      <p:ext uri="{BB962C8B-B14F-4D97-AF65-F5344CB8AC3E}">
        <p14:creationId xmlns:p14="http://schemas.microsoft.com/office/powerpoint/2010/main" val="392037751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Footer Placeholder 3"/>
          <p:cNvSpPr>
            <a:spLocks noGrp="1"/>
          </p:cNvSpPr>
          <p:nvPr>
            <p:ph type="ftr" sz="quarter" idx="4"/>
          </p:nvPr>
        </p:nvSpPr>
        <p:spPr/>
        <p:txBody>
          <a:bodyPr/>
          <a:lstStyle/>
          <a:p>
            <a:r>
              <a:rPr lang="en-GB" dirty="0"/>
              <a:t>NHS Improvement</a:t>
            </a:r>
          </a:p>
        </p:txBody>
      </p:sp>
      <p:sp>
        <p:nvSpPr>
          <p:cNvPr id="5" name="Slide Number Placeholder 4"/>
          <p:cNvSpPr>
            <a:spLocks noGrp="1"/>
          </p:cNvSpPr>
          <p:nvPr>
            <p:ph type="sldNum" sz="quarter" idx="5"/>
          </p:nvPr>
        </p:nvSpPr>
        <p:spPr/>
        <p:txBody>
          <a:bodyPr/>
          <a:lstStyle/>
          <a:p>
            <a:fld id="{7890AB7D-FC04-41BF-88F7-E47891A06283}" type="slidenum">
              <a:rPr lang="en-GB" smtClean="0"/>
              <a:t>13</a:t>
            </a:fld>
            <a:endParaRPr lang="en-GB" dirty="0"/>
          </a:p>
        </p:txBody>
      </p:sp>
    </p:spTree>
    <p:extLst>
      <p:ext uri="{BB962C8B-B14F-4D97-AF65-F5344CB8AC3E}">
        <p14:creationId xmlns:p14="http://schemas.microsoft.com/office/powerpoint/2010/main" val="226962939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Footer Placeholder 3"/>
          <p:cNvSpPr>
            <a:spLocks noGrp="1"/>
          </p:cNvSpPr>
          <p:nvPr>
            <p:ph type="ftr" sz="quarter" idx="4"/>
          </p:nvPr>
        </p:nvSpPr>
        <p:spPr/>
        <p:txBody>
          <a:bodyPr/>
          <a:lstStyle/>
          <a:p>
            <a:r>
              <a:rPr lang="en-GB" dirty="0"/>
              <a:t>NHS Improvement</a:t>
            </a:r>
          </a:p>
        </p:txBody>
      </p:sp>
      <p:sp>
        <p:nvSpPr>
          <p:cNvPr id="5" name="Slide Number Placeholder 4"/>
          <p:cNvSpPr>
            <a:spLocks noGrp="1"/>
          </p:cNvSpPr>
          <p:nvPr>
            <p:ph type="sldNum" sz="quarter" idx="5"/>
          </p:nvPr>
        </p:nvSpPr>
        <p:spPr/>
        <p:txBody>
          <a:bodyPr/>
          <a:lstStyle/>
          <a:p>
            <a:fld id="{7890AB7D-FC04-41BF-88F7-E47891A06283}" type="slidenum">
              <a:rPr lang="en-GB" smtClean="0"/>
              <a:t>14</a:t>
            </a:fld>
            <a:endParaRPr lang="en-GB" dirty="0"/>
          </a:p>
        </p:txBody>
      </p:sp>
    </p:spTree>
    <p:extLst>
      <p:ext uri="{BB962C8B-B14F-4D97-AF65-F5344CB8AC3E}">
        <p14:creationId xmlns:p14="http://schemas.microsoft.com/office/powerpoint/2010/main" val="295049336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Footer Placeholder 3"/>
          <p:cNvSpPr>
            <a:spLocks noGrp="1"/>
          </p:cNvSpPr>
          <p:nvPr>
            <p:ph type="ftr" sz="quarter" idx="4"/>
          </p:nvPr>
        </p:nvSpPr>
        <p:spPr/>
        <p:txBody>
          <a:bodyPr/>
          <a:lstStyle/>
          <a:p>
            <a:r>
              <a:rPr lang="en-GB" dirty="0"/>
              <a:t>NHS Improvement</a:t>
            </a:r>
          </a:p>
        </p:txBody>
      </p:sp>
      <p:sp>
        <p:nvSpPr>
          <p:cNvPr id="5" name="Slide Number Placeholder 4"/>
          <p:cNvSpPr>
            <a:spLocks noGrp="1"/>
          </p:cNvSpPr>
          <p:nvPr>
            <p:ph type="sldNum" sz="quarter" idx="5"/>
          </p:nvPr>
        </p:nvSpPr>
        <p:spPr/>
        <p:txBody>
          <a:bodyPr/>
          <a:lstStyle/>
          <a:p>
            <a:fld id="{7890AB7D-FC04-41BF-88F7-E47891A06283}" type="slidenum">
              <a:rPr lang="en-GB" smtClean="0"/>
              <a:t>15</a:t>
            </a:fld>
            <a:endParaRPr lang="en-GB" dirty="0"/>
          </a:p>
        </p:txBody>
      </p:sp>
    </p:spTree>
    <p:extLst>
      <p:ext uri="{BB962C8B-B14F-4D97-AF65-F5344CB8AC3E}">
        <p14:creationId xmlns:p14="http://schemas.microsoft.com/office/powerpoint/2010/main" val="161234439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Footer Placeholder 3"/>
          <p:cNvSpPr>
            <a:spLocks noGrp="1"/>
          </p:cNvSpPr>
          <p:nvPr>
            <p:ph type="ftr" sz="quarter" idx="4"/>
          </p:nvPr>
        </p:nvSpPr>
        <p:spPr/>
        <p:txBody>
          <a:bodyPr/>
          <a:lstStyle/>
          <a:p>
            <a:r>
              <a:rPr lang="en-GB" dirty="0"/>
              <a:t>NHS Improvement</a:t>
            </a:r>
          </a:p>
        </p:txBody>
      </p:sp>
      <p:sp>
        <p:nvSpPr>
          <p:cNvPr id="5" name="Slide Number Placeholder 4"/>
          <p:cNvSpPr>
            <a:spLocks noGrp="1"/>
          </p:cNvSpPr>
          <p:nvPr>
            <p:ph type="sldNum" sz="quarter" idx="5"/>
          </p:nvPr>
        </p:nvSpPr>
        <p:spPr/>
        <p:txBody>
          <a:bodyPr/>
          <a:lstStyle/>
          <a:p>
            <a:fld id="{7890AB7D-FC04-41BF-88F7-E47891A06283}" type="slidenum">
              <a:rPr lang="en-GB" smtClean="0"/>
              <a:t>16</a:t>
            </a:fld>
            <a:endParaRPr lang="en-GB" dirty="0"/>
          </a:p>
        </p:txBody>
      </p:sp>
    </p:spTree>
    <p:extLst>
      <p:ext uri="{BB962C8B-B14F-4D97-AF65-F5344CB8AC3E}">
        <p14:creationId xmlns:p14="http://schemas.microsoft.com/office/powerpoint/2010/main" val="25210880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Footer Placeholder 3"/>
          <p:cNvSpPr>
            <a:spLocks noGrp="1"/>
          </p:cNvSpPr>
          <p:nvPr>
            <p:ph type="ftr" sz="quarter" idx="4"/>
          </p:nvPr>
        </p:nvSpPr>
        <p:spPr/>
        <p:txBody>
          <a:bodyPr/>
          <a:lstStyle/>
          <a:p>
            <a:r>
              <a:rPr lang="en-GB" dirty="0"/>
              <a:t>NHS Improvement</a:t>
            </a:r>
          </a:p>
        </p:txBody>
      </p:sp>
      <p:sp>
        <p:nvSpPr>
          <p:cNvPr id="5" name="Slide Number Placeholder 4"/>
          <p:cNvSpPr>
            <a:spLocks noGrp="1"/>
          </p:cNvSpPr>
          <p:nvPr>
            <p:ph type="sldNum" sz="quarter" idx="5"/>
          </p:nvPr>
        </p:nvSpPr>
        <p:spPr/>
        <p:txBody>
          <a:bodyPr/>
          <a:lstStyle/>
          <a:p>
            <a:fld id="{7890AB7D-FC04-41BF-88F7-E47891A06283}" type="slidenum">
              <a:rPr lang="en-GB" smtClean="0"/>
              <a:t>3</a:t>
            </a:fld>
            <a:endParaRPr lang="en-GB" dirty="0"/>
          </a:p>
        </p:txBody>
      </p:sp>
    </p:spTree>
    <p:extLst>
      <p:ext uri="{BB962C8B-B14F-4D97-AF65-F5344CB8AC3E}">
        <p14:creationId xmlns:p14="http://schemas.microsoft.com/office/powerpoint/2010/main" val="32859415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Footer Placeholder 3"/>
          <p:cNvSpPr>
            <a:spLocks noGrp="1"/>
          </p:cNvSpPr>
          <p:nvPr>
            <p:ph type="ftr" sz="quarter" idx="4"/>
          </p:nvPr>
        </p:nvSpPr>
        <p:spPr/>
        <p:txBody>
          <a:bodyPr/>
          <a:lstStyle/>
          <a:p>
            <a:r>
              <a:rPr lang="en-GB" dirty="0"/>
              <a:t>NHS Improvement</a:t>
            </a:r>
          </a:p>
        </p:txBody>
      </p:sp>
      <p:sp>
        <p:nvSpPr>
          <p:cNvPr id="5" name="Slide Number Placeholder 4"/>
          <p:cNvSpPr>
            <a:spLocks noGrp="1"/>
          </p:cNvSpPr>
          <p:nvPr>
            <p:ph type="sldNum" sz="quarter" idx="5"/>
          </p:nvPr>
        </p:nvSpPr>
        <p:spPr/>
        <p:txBody>
          <a:bodyPr/>
          <a:lstStyle/>
          <a:p>
            <a:fld id="{7890AB7D-FC04-41BF-88F7-E47891A06283}" type="slidenum">
              <a:rPr lang="en-GB" smtClean="0"/>
              <a:t>4</a:t>
            </a:fld>
            <a:endParaRPr lang="en-GB" dirty="0"/>
          </a:p>
        </p:txBody>
      </p:sp>
    </p:spTree>
    <p:extLst>
      <p:ext uri="{BB962C8B-B14F-4D97-AF65-F5344CB8AC3E}">
        <p14:creationId xmlns:p14="http://schemas.microsoft.com/office/powerpoint/2010/main" val="350702066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Footer Placeholder 3"/>
          <p:cNvSpPr>
            <a:spLocks noGrp="1"/>
          </p:cNvSpPr>
          <p:nvPr>
            <p:ph type="ftr" sz="quarter" idx="4"/>
          </p:nvPr>
        </p:nvSpPr>
        <p:spPr/>
        <p:txBody>
          <a:bodyPr/>
          <a:lstStyle/>
          <a:p>
            <a:r>
              <a:rPr lang="en-GB" dirty="0"/>
              <a:t>NHS Improvement</a:t>
            </a:r>
          </a:p>
        </p:txBody>
      </p:sp>
      <p:sp>
        <p:nvSpPr>
          <p:cNvPr id="5" name="Slide Number Placeholder 4"/>
          <p:cNvSpPr>
            <a:spLocks noGrp="1"/>
          </p:cNvSpPr>
          <p:nvPr>
            <p:ph type="sldNum" sz="quarter" idx="5"/>
          </p:nvPr>
        </p:nvSpPr>
        <p:spPr/>
        <p:txBody>
          <a:bodyPr/>
          <a:lstStyle/>
          <a:p>
            <a:fld id="{7890AB7D-FC04-41BF-88F7-E47891A06283}" type="slidenum">
              <a:rPr lang="en-GB" smtClean="0"/>
              <a:t>5</a:t>
            </a:fld>
            <a:endParaRPr lang="en-GB" dirty="0"/>
          </a:p>
        </p:txBody>
      </p:sp>
    </p:spTree>
    <p:extLst>
      <p:ext uri="{BB962C8B-B14F-4D97-AF65-F5344CB8AC3E}">
        <p14:creationId xmlns:p14="http://schemas.microsoft.com/office/powerpoint/2010/main" val="147643610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1">
            <a:extLst>
              <a:ext uri="{FF2B5EF4-FFF2-40B4-BE49-F238E27FC236}">
                <a16:creationId xmlns:a16="http://schemas.microsoft.com/office/drawing/2014/main" id="{11FC9863-0CE3-405E-9A01-FEC8B42AEDA2}"/>
              </a:ext>
            </a:extLst>
          </p:cNvPr>
          <p:cNvSpPr>
            <a:spLocks noGrp="1"/>
          </p:cNvSpPr>
          <p:nvPr>
            <p:ph type="body" idx="1"/>
          </p:nvPr>
        </p:nvSpPr>
        <p:spPr/>
        <p:txBody>
          <a:bodyPr/>
          <a:lstStyle/>
          <a:p>
            <a:endParaRPr lang="en-GB"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Footer Placeholder 3"/>
          <p:cNvSpPr>
            <a:spLocks noGrp="1"/>
          </p:cNvSpPr>
          <p:nvPr>
            <p:ph type="ftr" sz="quarter" idx="4"/>
          </p:nvPr>
        </p:nvSpPr>
        <p:spPr/>
        <p:txBody>
          <a:bodyPr/>
          <a:lstStyle/>
          <a:p>
            <a:r>
              <a:rPr lang="en-GB" dirty="0"/>
              <a:t>NHS Improvement</a:t>
            </a:r>
          </a:p>
        </p:txBody>
      </p:sp>
      <p:sp>
        <p:nvSpPr>
          <p:cNvPr id="5" name="Slide Number Placeholder 4"/>
          <p:cNvSpPr>
            <a:spLocks noGrp="1"/>
          </p:cNvSpPr>
          <p:nvPr>
            <p:ph type="sldNum" sz="quarter" idx="5"/>
          </p:nvPr>
        </p:nvSpPr>
        <p:spPr/>
        <p:txBody>
          <a:bodyPr/>
          <a:lstStyle/>
          <a:p>
            <a:fld id="{7890AB7D-FC04-41BF-88F7-E47891A06283}" type="slidenum">
              <a:rPr lang="en-GB" smtClean="0"/>
              <a:t>7</a:t>
            </a:fld>
            <a:endParaRPr lang="en-GB" dirty="0"/>
          </a:p>
        </p:txBody>
      </p:sp>
    </p:spTree>
    <p:extLst>
      <p:ext uri="{BB962C8B-B14F-4D97-AF65-F5344CB8AC3E}">
        <p14:creationId xmlns:p14="http://schemas.microsoft.com/office/powerpoint/2010/main" val="59535367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Footer Placeholder 3"/>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black"/>
                </a:solidFill>
                <a:effectLst/>
                <a:uLnTx/>
                <a:uFillTx/>
                <a:latin typeface="Calibri"/>
                <a:ea typeface="+mn-ea"/>
                <a:cs typeface="+mn-cs"/>
              </a:rPr>
              <a:t>NHS Improvement</a:t>
            </a:r>
          </a:p>
        </p:txBody>
      </p:sp>
      <p:sp>
        <p:nvSpPr>
          <p:cNvPr id="5" name="Slide Number Placeholder 4"/>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890AB7D-FC04-41BF-88F7-E47891A06283}"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GB"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10243505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Footer Placeholder 3"/>
          <p:cNvSpPr>
            <a:spLocks noGrp="1"/>
          </p:cNvSpPr>
          <p:nvPr>
            <p:ph type="ftr" sz="quarter" idx="4"/>
          </p:nvPr>
        </p:nvSpPr>
        <p:spPr/>
        <p:txBody>
          <a:bodyPr/>
          <a:lstStyle/>
          <a:p>
            <a:r>
              <a:rPr lang="en-GB" dirty="0"/>
              <a:t>NHS Improvement</a:t>
            </a:r>
          </a:p>
        </p:txBody>
      </p:sp>
      <p:sp>
        <p:nvSpPr>
          <p:cNvPr id="5" name="Slide Number Placeholder 4"/>
          <p:cNvSpPr>
            <a:spLocks noGrp="1"/>
          </p:cNvSpPr>
          <p:nvPr>
            <p:ph type="sldNum" sz="quarter" idx="5"/>
          </p:nvPr>
        </p:nvSpPr>
        <p:spPr/>
        <p:txBody>
          <a:bodyPr/>
          <a:lstStyle/>
          <a:p>
            <a:fld id="{7890AB7D-FC04-41BF-88F7-E47891A06283}" type="slidenum">
              <a:rPr lang="en-GB" smtClean="0"/>
              <a:t>9</a:t>
            </a:fld>
            <a:endParaRPr lang="en-GB" dirty="0"/>
          </a:p>
        </p:txBody>
      </p:sp>
    </p:spTree>
    <p:extLst>
      <p:ext uri="{BB962C8B-B14F-4D97-AF65-F5344CB8AC3E}">
        <p14:creationId xmlns:p14="http://schemas.microsoft.com/office/powerpoint/2010/main" val="146975593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Footer Placeholder 3"/>
          <p:cNvSpPr>
            <a:spLocks noGrp="1"/>
          </p:cNvSpPr>
          <p:nvPr>
            <p:ph type="ftr" sz="quarter" idx="4"/>
          </p:nvPr>
        </p:nvSpPr>
        <p:spPr/>
        <p:txBody>
          <a:bodyPr/>
          <a:lstStyle/>
          <a:p>
            <a:r>
              <a:rPr lang="en-GB" dirty="0"/>
              <a:t>NHS Improvement</a:t>
            </a:r>
          </a:p>
        </p:txBody>
      </p:sp>
      <p:sp>
        <p:nvSpPr>
          <p:cNvPr id="5" name="Slide Number Placeholder 4"/>
          <p:cNvSpPr>
            <a:spLocks noGrp="1"/>
          </p:cNvSpPr>
          <p:nvPr>
            <p:ph type="sldNum" sz="quarter" idx="5"/>
          </p:nvPr>
        </p:nvSpPr>
        <p:spPr/>
        <p:txBody>
          <a:bodyPr/>
          <a:lstStyle/>
          <a:p>
            <a:fld id="{7890AB7D-FC04-41BF-88F7-E47891A06283}" type="slidenum">
              <a:rPr lang="en-GB" smtClean="0"/>
              <a:t>10</a:t>
            </a:fld>
            <a:endParaRPr lang="en-GB" dirty="0"/>
          </a:p>
        </p:txBody>
      </p:sp>
    </p:spTree>
    <p:extLst>
      <p:ext uri="{BB962C8B-B14F-4D97-AF65-F5344CB8AC3E}">
        <p14:creationId xmlns:p14="http://schemas.microsoft.com/office/powerpoint/2010/main" val="218971684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7" name="Title 9"/>
          <p:cNvSpPr>
            <a:spLocks noGrp="1"/>
          </p:cNvSpPr>
          <p:nvPr>
            <p:ph type="title" hasCustomPrompt="1"/>
          </p:nvPr>
        </p:nvSpPr>
        <p:spPr>
          <a:xfrm>
            <a:off x="449539" y="3660488"/>
            <a:ext cx="7886700" cy="689541"/>
          </a:xfrm>
          <a:prstGeom prst="rect">
            <a:avLst/>
          </a:prstGeom>
        </p:spPr>
        <p:txBody>
          <a:bodyPr/>
          <a:lstStyle>
            <a:lvl1pPr>
              <a:defRPr sz="3600" baseline="0">
                <a:solidFill>
                  <a:srgbClr val="005EB8"/>
                </a:solidFill>
                <a:latin typeface="Arial" panose="020B0604020202020204" pitchFamily="34" charset="0"/>
                <a:cs typeface="Arial" panose="020B0604020202020204" pitchFamily="34" charset="0"/>
              </a:defRPr>
            </a:lvl1pPr>
          </a:lstStyle>
          <a:p>
            <a:r>
              <a:rPr lang="en-US" dirty="0"/>
              <a:t>Presentation title</a:t>
            </a:r>
          </a:p>
        </p:txBody>
      </p:sp>
      <p:sp>
        <p:nvSpPr>
          <p:cNvPr id="11" name="Subtitle 2"/>
          <p:cNvSpPr>
            <a:spLocks noGrp="1"/>
          </p:cNvSpPr>
          <p:nvPr>
            <p:ph type="subTitle" idx="1" hasCustomPrompt="1"/>
          </p:nvPr>
        </p:nvSpPr>
        <p:spPr>
          <a:xfrm>
            <a:off x="449539" y="4364955"/>
            <a:ext cx="6858000" cy="473244"/>
          </a:xfrm>
          <a:prstGeom prst="rect">
            <a:avLst/>
          </a:prstGeom>
        </p:spPr>
        <p:txBody>
          <a:bodyPr/>
          <a:lstStyle>
            <a:lvl1pPr marL="0" indent="0" algn="l">
              <a:buNone/>
              <a:defRPr sz="1800" b="0" i="0" baseline="0">
                <a:solidFill>
                  <a:srgbClr val="005EB8"/>
                </a:solidFill>
                <a:latin typeface="Arial" charset="0"/>
                <a:ea typeface="Arial" charset="0"/>
                <a:cs typeface="Arial"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Date</a:t>
            </a:r>
          </a:p>
        </p:txBody>
      </p:sp>
      <p:pic>
        <p:nvPicPr>
          <p:cNvPr id="9" name="Picture 8" descr="A picture containing clipart&#10;&#10;Description generated with very high confidence">
            <a:extLst>
              <a:ext uri="{FF2B5EF4-FFF2-40B4-BE49-F238E27FC236}">
                <a16:creationId xmlns:a16="http://schemas.microsoft.com/office/drawing/2014/main" id="{97959884-1B4F-43C5-92F7-E44DF373C9BF}"/>
              </a:ext>
            </a:extLst>
          </p:cNvPr>
          <p:cNvPicPr>
            <a:picLocks noChangeAspect="1"/>
          </p:cNvPicPr>
          <p:nvPr userDrawn="1"/>
        </p:nvPicPr>
        <p:blipFill>
          <a:blip r:embed="rId2"/>
          <a:stretch>
            <a:fillRect/>
          </a:stretch>
        </p:blipFill>
        <p:spPr>
          <a:xfrm>
            <a:off x="7696160" y="293024"/>
            <a:ext cx="1080655" cy="436418"/>
          </a:xfrm>
          <a:prstGeom prst="rect">
            <a:avLst/>
          </a:prstGeom>
        </p:spPr>
      </p:pic>
      <p:pic>
        <p:nvPicPr>
          <p:cNvPr id="5" name="Content Placeholder 16">
            <a:extLst>
              <a:ext uri="{FF2B5EF4-FFF2-40B4-BE49-F238E27FC236}">
                <a16:creationId xmlns:a16="http://schemas.microsoft.com/office/drawing/2014/main" id="{5FDDE1C8-218E-4901-92BB-E0ADB27DCE4B}"/>
              </a:ext>
            </a:extLst>
          </p:cNvPr>
          <p:cNvPicPr>
            <a:picLocks noChangeAspect="1"/>
          </p:cNvPicPr>
          <p:nvPr userDrawn="1"/>
        </p:nvPicPr>
        <p:blipFill>
          <a:blip r:embed="rId3"/>
          <a:stretch>
            <a:fillRect/>
          </a:stretch>
        </p:blipFill>
        <p:spPr>
          <a:xfrm>
            <a:off x="0" y="6345238"/>
            <a:ext cx="9144000" cy="309465"/>
          </a:xfrm>
          <a:prstGeom prst="rect">
            <a:avLst/>
          </a:prstGeom>
        </p:spPr>
      </p:pic>
      <p:sp>
        <p:nvSpPr>
          <p:cNvPr id="6" name="Text Box 4">
            <a:extLst>
              <a:ext uri="{FF2B5EF4-FFF2-40B4-BE49-F238E27FC236}">
                <a16:creationId xmlns:a16="http://schemas.microsoft.com/office/drawing/2014/main" id="{733EB1D2-9EB5-4BBA-9043-DD9322866AB7}"/>
              </a:ext>
            </a:extLst>
          </p:cNvPr>
          <p:cNvSpPr txBox="1"/>
          <p:nvPr userDrawn="1"/>
        </p:nvSpPr>
        <p:spPr>
          <a:xfrm>
            <a:off x="2575560" y="5792942"/>
            <a:ext cx="3992880" cy="406400"/>
          </a:xfrm>
          <a:prstGeom prst="rect">
            <a:avLst/>
          </a:prstGeom>
          <a:solidFill>
            <a:schemeClr val="lt1"/>
          </a:solid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a:spcAft>
                <a:spcPts val="0"/>
              </a:spcAft>
            </a:pPr>
            <a:r>
              <a:rPr lang="en-GB" sz="1800" dirty="0">
                <a:effectLst/>
                <a:latin typeface="Arial" panose="020B0604020202020204" pitchFamily="34" charset="0"/>
                <a:ea typeface="Calibri" panose="020F0502020204030204" pitchFamily="34" charset="0"/>
                <a:cs typeface="Times New Roman" panose="02020603050405020304" pitchFamily="18" charset="0"/>
              </a:rPr>
              <a:t>NHS England and NHS Improvement</a:t>
            </a:r>
            <a:endParaRPr lang="en-GB" sz="1200" dirty="0">
              <a:effectLst/>
              <a:latin typeface="Arial" panose="020B0604020202020204" pitchFamily="34" charset="0"/>
              <a:ea typeface="Calibri" panose="020F0502020204030204" pitchFamily="34" charset="0"/>
              <a:cs typeface="Times New Roman" panose="02020603050405020304" pitchFamily="18" charset="0"/>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10" name="Content Placeholder 9"/>
          <p:cNvSpPr>
            <a:spLocks noGrp="1"/>
          </p:cNvSpPr>
          <p:nvPr>
            <p:ph sz="quarter" idx="10"/>
          </p:nvPr>
        </p:nvSpPr>
        <p:spPr>
          <a:xfrm>
            <a:off x="465181" y="1649628"/>
            <a:ext cx="7737674" cy="2244128"/>
          </a:xfrm>
          <a:prstGeom prst="rect">
            <a:avLst/>
          </a:prstGeom>
        </p:spPr>
        <p:txBody>
          <a:bodyPr/>
          <a:lstStyle>
            <a:lvl1pPr>
              <a:defRPr sz="1400">
                <a:latin typeface="Arial" panose="020B0604020202020204" pitchFamily="34" charset="0"/>
                <a:cs typeface="Arial" panose="020B0604020202020204" pitchFamily="34" charset="0"/>
              </a:defRPr>
            </a:lvl1pPr>
            <a:lvl2pPr>
              <a:defRPr sz="1400">
                <a:latin typeface="Arial" panose="020B0604020202020204" pitchFamily="34" charset="0"/>
                <a:cs typeface="Arial" panose="020B0604020202020204" pitchFamily="34" charset="0"/>
              </a:defRPr>
            </a:lvl2pPr>
            <a:lvl3pPr>
              <a:defRPr sz="1400">
                <a:latin typeface="Arial" panose="020B0604020202020204" pitchFamily="34" charset="0"/>
                <a:cs typeface="Arial" panose="020B0604020202020204" pitchFamily="34" charset="0"/>
              </a:defRPr>
            </a:lvl3pPr>
            <a:lvl4pPr>
              <a:defRPr sz="1400">
                <a:latin typeface="Arial" panose="020B0604020202020204" pitchFamily="34" charset="0"/>
                <a:cs typeface="Arial" panose="020B0604020202020204" pitchFamily="34" charset="0"/>
              </a:defRPr>
            </a:lvl4pPr>
            <a:lvl5pPr>
              <a:defRPr sz="1400">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1" name="Title 10"/>
          <p:cNvSpPr>
            <a:spLocks noGrp="1"/>
          </p:cNvSpPr>
          <p:nvPr>
            <p:ph type="title"/>
          </p:nvPr>
        </p:nvSpPr>
        <p:spPr>
          <a:xfrm>
            <a:off x="461191" y="854466"/>
            <a:ext cx="6567055" cy="611649"/>
          </a:xfrm>
          <a:prstGeom prst="rect">
            <a:avLst/>
          </a:prstGeom>
        </p:spPr>
        <p:txBody>
          <a:bodyPr/>
          <a:lstStyle>
            <a:lvl1pPr>
              <a:defRPr sz="3600" b="0">
                <a:solidFill>
                  <a:srgbClr val="005EB8"/>
                </a:solidFill>
                <a:latin typeface="Arial" panose="020B0604020202020204" pitchFamily="34" charset="0"/>
                <a:cs typeface="Arial" panose="020B0604020202020204" pitchFamily="34" charset="0"/>
              </a:defRPr>
            </a:lvl1pPr>
          </a:lstStyle>
          <a:p>
            <a:r>
              <a:rPr lang="en-US" dirty="0"/>
              <a:t>Click to edit Master title style</a:t>
            </a:r>
            <a:endParaRPr lang="en-US" sz="2800" dirty="0">
              <a:solidFill>
                <a:srgbClr val="005EB8"/>
              </a:solidFill>
              <a:latin typeface="Arial" charset="0"/>
              <a:ea typeface="Arial" charset="0"/>
              <a:cs typeface="Arial" charset="0"/>
            </a:endParaRPr>
          </a:p>
        </p:txBody>
      </p:sp>
      <p:sp>
        <p:nvSpPr>
          <p:cNvPr id="8" name="TextBox 7"/>
          <p:cNvSpPr txBox="1"/>
          <p:nvPr userDrawn="1"/>
        </p:nvSpPr>
        <p:spPr>
          <a:xfrm>
            <a:off x="291315" y="6372538"/>
            <a:ext cx="647362" cy="276999"/>
          </a:xfrm>
          <a:prstGeom prst="rect">
            <a:avLst/>
          </a:prstGeom>
          <a:noFill/>
        </p:spPr>
        <p:txBody>
          <a:bodyPr wrap="square" rtlCol="0">
            <a:spAutoFit/>
          </a:bodyPr>
          <a:lstStyle/>
          <a:p>
            <a:pPr algn="l"/>
            <a:fld id="{34F92BC6-D7C3-584B-87F2-0B845776A5AD}" type="slidenum">
              <a:rPr lang="en-US" sz="1200" smtClean="0">
                <a:solidFill>
                  <a:schemeClr val="accent3">
                    <a:lumMod val="60000"/>
                    <a:lumOff val="40000"/>
                  </a:schemeClr>
                </a:solidFill>
                <a:latin typeface="Arial" panose="020B0604020202020204" pitchFamily="34" charset="0"/>
                <a:cs typeface="Arial" panose="020B0604020202020204" pitchFamily="34" charset="0"/>
              </a:rPr>
              <a:pPr algn="l"/>
              <a:t>‹#›</a:t>
            </a:fld>
            <a:r>
              <a:rPr lang="en-US" sz="1200" dirty="0">
                <a:solidFill>
                  <a:schemeClr val="accent3">
                    <a:lumMod val="60000"/>
                    <a:lumOff val="40000"/>
                  </a:schemeClr>
                </a:solidFill>
                <a:latin typeface="Arial" panose="020B0604020202020204" pitchFamily="34" charset="0"/>
                <a:cs typeface="Arial" panose="020B0604020202020204" pitchFamily="34" charset="0"/>
              </a:rPr>
              <a:t> </a:t>
            </a:r>
            <a:r>
              <a:rPr lang="en-US" sz="1200" dirty="0">
                <a:solidFill>
                  <a:schemeClr val="accent3"/>
                </a:solidFill>
                <a:latin typeface="Arial" panose="020B0604020202020204" pitchFamily="34" charset="0"/>
                <a:cs typeface="Arial" panose="020B0604020202020204" pitchFamily="34" charset="0"/>
              </a:rPr>
              <a:t>  </a:t>
            </a:r>
            <a:r>
              <a:rPr lang="en-US" sz="1200" dirty="0">
                <a:solidFill>
                  <a:srgbClr val="005EB8"/>
                </a:solidFill>
                <a:latin typeface="Arial" panose="020B0604020202020204" pitchFamily="34" charset="0"/>
                <a:cs typeface="Arial" panose="020B0604020202020204" pitchFamily="34" charset="0"/>
              </a:rPr>
              <a:t>|</a:t>
            </a:r>
            <a:endParaRPr lang="en-US" sz="1200" dirty="0">
              <a:solidFill>
                <a:schemeClr val="accent3"/>
              </a:solidFill>
              <a:latin typeface="Arial" panose="020B0604020202020204" pitchFamily="34" charset="0"/>
              <a:cs typeface="Arial" panose="020B0604020202020204" pitchFamily="34" charset="0"/>
            </a:endParaRPr>
          </a:p>
        </p:txBody>
      </p:sp>
      <p:sp>
        <p:nvSpPr>
          <p:cNvPr id="9" name="Footer Placeholder 2"/>
          <p:cNvSpPr>
            <a:spLocks noGrp="1"/>
          </p:cNvSpPr>
          <p:nvPr>
            <p:ph type="ftr" sz="quarter" idx="3"/>
          </p:nvPr>
        </p:nvSpPr>
        <p:spPr>
          <a:xfrm>
            <a:off x="690677" y="6333441"/>
            <a:ext cx="5723164" cy="365125"/>
          </a:xfrm>
          <a:prstGeom prst="rect">
            <a:avLst/>
          </a:prstGeom>
        </p:spPr>
        <p:txBody>
          <a:bodyPr vert="horz" lIns="91440" tIns="45720" rIns="91440" bIns="45720" rtlCol="0" anchor="ctr"/>
          <a:lstStyle>
            <a:lvl1pPr algn="l">
              <a:defRPr sz="1200" b="0">
                <a:solidFill>
                  <a:schemeClr val="accent3">
                    <a:lumMod val="60000"/>
                    <a:lumOff val="40000"/>
                  </a:schemeClr>
                </a:solidFill>
                <a:latin typeface="Arial" charset="0"/>
                <a:ea typeface="Arial" charset="0"/>
                <a:cs typeface="Arial" charset="0"/>
              </a:defRPr>
            </a:lvl1pPr>
          </a:lstStyle>
          <a:p>
            <a:r>
              <a:rPr lang="en-US" dirty="0"/>
              <a:t>Presentation title</a:t>
            </a:r>
          </a:p>
        </p:txBody>
      </p:sp>
      <p:pic>
        <p:nvPicPr>
          <p:cNvPr id="12" name="Picture 11" descr="A picture containing clipart&#10;&#10;Description generated with very high confidence">
            <a:extLst>
              <a:ext uri="{FF2B5EF4-FFF2-40B4-BE49-F238E27FC236}">
                <a16:creationId xmlns:a16="http://schemas.microsoft.com/office/drawing/2014/main" id="{7ADC841C-5A22-4563-A975-9750BB6F94B4}"/>
              </a:ext>
            </a:extLst>
          </p:cNvPr>
          <p:cNvPicPr>
            <a:picLocks noChangeAspect="1"/>
          </p:cNvPicPr>
          <p:nvPr userDrawn="1"/>
        </p:nvPicPr>
        <p:blipFill>
          <a:blip r:embed="rId2"/>
          <a:stretch>
            <a:fillRect/>
          </a:stretch>
        </p:blipFill>
        <p:spPr>
          <a:xfrm>
            <a:off x="7696160" y="293024"/>
            <a:ext cx="1080655" cy="436418"/>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7" name="Title 9"/>
          <p:cNvSpPr>
            <a:spLocks noGrp="1"/>
          </p:cNvSpPr>
          <p:nvPr>
            <p:ph type="title" hasCustomPrompt="1"/>
          </p:nvPr>
        </p:nvSpPr>
        <p:spPr>
          <a:xfrm>
            <a:off x="449539" y="3660487"/>
            <a:ext cx="7886700" cy="689541"/>
          </a:xfrm>
          <a:prstGeom prst="rect">
            <a:avLst/>
          </a:prstGeom>
        </p:spPr>
        <p:txBody>
          <a:bodyPr/>
          <a:lstStyle>
            <a:lvl1pPr>
              <a:defRPr sz="3600" baseline="0">
                <a:solidFill>
                  <a:srgbClr val="005EB8"/>
                </a:solidFill>
                <a:latin typeface="Arial" panose="020B0604020202020204" pitchFamily="34" charset="0"/>
                <a:cs typeface="Arial" panose="020B0604020202020204" pitchFamily="34" charset="0"/>
              </a:defRPr>
            </a:lvl1pPr>
          </a:lstStyle>
          <a:p>
            <a:r>
              <a:rPr lang="en-US" dirty="0"/>
              <a:t>Presentation title</a:t>
            </a:r>
          </a:p>
        </p:txBody>
      </p:sp>
      <p:sp>
        <p:nvSpPr>
          <p:cNvPr id="11" name="Subtitle 2"/>
          <p:cNvSpPr>
            <a:spLocks noGrp="1"/>
          </p:cNvSpPr>
          <p:nvPr>
            <p:ph type="subTitle" idx="1" hasCustomPrompt="1"/>
          </p:nvPr>
        </p:nvSpPr>
        <p:spPr>
          <a:xfrm>
            <a:off x="463726" y="4364955"/>
            <a:ext cx="6858000" cy="473244"/>
          </a:xfrm>
          <a:prstGeom prst="rect">
            <a:avLst/>
          </a:prstGeom>
        </p:spPr>
        <p:txBody>
          <a:bodyPr/>
          <a:lstStyle>
            <a:lvl1pPr marL="0" indent="0" algn="l">
              <a:buNone/>
              <a:defRPr sz="1800" b="0" i="0" baseline="0">
                <a:solidFill>
                  <a:srgbClr val="005EB8"/>
                </a:solidFill>
                <a:latin typeface="Arial" charset="0"/>
                <a:ea typeface="Arial" charset="0"/>
                <a:cs typeface="Arial"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Date</a:t>
            </a:r>
          </a:p>
        </p:txBody>
      </p:sp>
      <p:pic>
        <p:nvPicPr>
          <p:cNvPr id="9" name="Picture 8" descr="A picture containing clipart&#10;&#10;Description generated with very high confidence">
            <a:extLst>
              <a:ext uri="{FF2B5EF4-FFF2-40B4-BE49-F238E27FC236}">
                <a16:creationId xmlns:a16="http://schemas.microsoft.com/office/drawing/2014/main" id="{97959884-1B4F-43C5-92F7-E44DF373C9BF}"/>
              </a:ext>
            </a:extLst>
          </p:cNvPr>
          <p:cNvPicPr>
            <a:picLocks noChangeAspect="1"/>
          </p:cNvPicPr>
          <p:nvPr userDrawn="1"/>
        </p:nvPicPr>
        <p:blipFill>
          <a:blip r:embed="rId2"/>
          <a:stretch>
            <a:fillRect/>
          </a:stretch>
        </p:blipFill>
        <p:spPr>
          <a:xfrm>
            <a:off x="7696159" y="293024"/>
            <a:ext cx="1080655" cy="436418"/>
          </a:xfrm>
          <a:prstGeom prst="rect">
            <a:avLst/>
          </a:prstGeom>
        </p:spPr>
      </p:pic>
      <p:pic>
        <p:nvPicPr>
          <p:cNvPr id="5" name="Content Placeholder 16">
            <a:extLst>
              <a:ext uri="{FF2B5EF4-FFF2-40B4-BE49-F238E27FC236}">
                <a16:creationId xmlns:a16="http://schemas.microsoft.com/office/drawing/2014/main" id="{5FDDE1C8-218E-4901-92BB-E0ADB27DCE4B}"/>
              </a:ext>
            </a:extLst>
          </p:cNvPr>
          <p:cNvPicPr>
            <a:picLocks noChangeAspect="1"/>
          </p:cNvPicPr>
          <p:nvPr userDrawn="1"/>
        </p:nvPicPr>
        <p:blipFill>
          <a:blip r:embed="rId3"/>
          <a:stretch>
            <a:fillRect/>
          </a:stretch>
        </p:blipFill>
        <p:spPr>
          <a:xfrm>
            <a:off x="0" y="6345236"/>
            <a:ext cx="9144000" cy="309465"/>
          </a:xfrm>
          <a:prstGeom prst="rect">
            <a:avLst/>
          </a:prstGeom>
        </p:spPr>
      </p:pic>
      <p:sp>
        <p:nvSpPr>
          <p:cNvPr id="6" name="Text Box 4">
            <a:extLst>
              <a:ext uri="{FF2B5EF4-FFF2-40B4-BE49-F238E27FC236}">
                <a16:creationId xmlns:a16="http://schemas.microsoft.com/office/drawing/2014/main" id="{733EB1D2-9EB5-4BBA-9043-DD9322866AB7}"/>
              </a:ext>
            </a:extLst>
          </p:cNvPr>
          <p:cNvSpPr txBox="1"/>
          <p:nvPr userDrawn="1"/>
        </p:nvSpPr>
        <p:spPr>
          <a:xfrm>
            <a:off x="2575560" y="5792942"/>
            <a:ext cx="3992880" cy="406400"/>
          </a:xfrm>
          <a:prstGeom prst="rect">
            <a:avLst/>
          </a:prstGeom>
          <a:solidFill>
            <a:schemeClr val="lt1"/>
          </a:solid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a:spcAft>
                <a:spcPts val="0"/>
              </a:spcAft>
            </a:pPr>
            <a:r>
              <a:rPr lang="en-GB" sz="1800" dirty="0">
                <a:effectLst/>
                <a:latin typeface="Arial" panose="020B0604020202020204" pitchFamily="34" charset="0"/>
                <a:ea typeface="Calibri" panose="020F0502020204030204" pitchFamily="34" charset="0"/>
                <a:cs typeface="Times New Roman" panose="02020603050405020304" pitchFamily="18" charset="0"/>
              </a:rPr>
              <a:t>NHS England and NHS Improvement</a:t>
            </a:r>
            <a:endParaRPr lang="en-GB" sz="1200" dirty="0">
              <a:effectLst/>
              <a:latin typeface="Arial" panose="020B0604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5566979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10" name="Content Placeholder 9"/>
          <p:cNvSpPr>
            <a:spLocks noGrp="1"/>
          </p:cNvSpPr>
          <p:nvPr>
            <p:ph sz="quarter" idx="10"/>
          </p:nvPr>
        </p:nvSpPr>
        <p:spPr>
          <a:xfrm>
            <a:off x="461190" y="1343804"/>
            <a:ext cx="7737674" cy="2244128"/>
          </a:xfrm>
          <a:prstGeom prst="rect">
            <a:avLst/>
          </a:prstGeom>
        </p:spPr>
        <p:txBody>
          <a:bodyPr/>
          <a:lstStyle>
            <a:lvl1pPr>
              <a:defRPr sz="1400">
                <a:latin typeface="Arial" panose="020B0604020202020204" pitchFamily="34" charset="0"/>
                <a:cs typeface="Arial" panose="020B0604020202020204" pitchFamily="34" charset="0"/>
              </a:defRPr>
            </a:lvl1pPr>
            <a:lvl2pPr>
              <a:defRPr sz="1400">
                <a:latin typeface="Arial" panose="020B0604020202020204" pitchFamily="34" charset="0"/>
                <a:cs typeface="Arial" panose="020B0604020202020204" pitchFamily="34" charset="0"/>
              </a:defRPr>
            </a:lvl2pPr>
            <a:lvl3pPr>
              <a:defRPr sz="1400">
                <a:latin typeface="Arial" panose="020B0604020202020204" pitchFamily="34" charset="0"/>
                <a:cs typeface="Arial" panose="020B0604020202020204" pitchFamily="34" charset="0"/>
              </a:defRPr>
            </a:lvl3pPr>
            <a:lvl4pPr>
              <a:defRPr sz="1400">
                <a:latin typeface="Arial" panose="020B0604020202020204" pitchFamily="34" charset="0"/>
                <a:cs typeface="Arial" panose="020B0604020202020204" pitchFamily="34" charset="0"/>
              </a:defRPr>
            </a:lvl4pPr>
            <a:lvl5pPr>
              <a:defRPr sz="1400">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1" name="Title 10"/>
          <p:cNvSpPr>
            <a:spLocks noGrp="1"/>
          </p:cNvSpPr>
          <p:nvPr>
            <p:ph type="title"/>
          </p:nvPr>
        </p:nvSpPr>
        <p:spPr>
          <a:xfrm>
            <a:off x="457200" y="548640"/>
            <a:ext cx="6567055" cy="611649"/>
          </a:xfrm>
          <a:prstGeom prst="rect">
            <a:avLst/>
          </a:prstGeom>
        </p:spPr>
        <p:txBody>
          <a:bodyPr/>
          <a:lstStyle>
            <a:lvl1pPr>
              <a:defRPr sz="3600" b="0">
                <a:solidFill>
                  <a:srgbClr val="005EB8"/>
                </a:solidFill>
                <a:latin typeface="Arial" panose="020B0604020202020204" pitchFamily="34" charset="0"/>
                <a:cs typeface="Arial" panose="020B0604020202020204" pitchFamily="34" charset="0"/>
              </a:defRPr>
            </a:lvl1pPr>
          </a:lstStyle>
          <a:p>
            <a:r>
              <a:rPr lang="en-US"/>
              <a:t>Click to edit Master title style</a:t>
            </a:r>
            <a:endParaRPr lang="en-US" sz="2800" dirty="0">
              <a:solidFill>
                <a:srgbClr val="005EB8"/>
              </a:solidFill>
              <a:latin typeface="Arial" charset="0"/>
              <a:ea typeface="Arial" charset="0"/>
              <a:cs typeface="Arial" charset="0"/>
            </a:endParaRPr>
          </a:p>
        </p:txBody>
      </p:sp>
      <p:sp>
        <p:nvSpPr>
          <p:cNvPr id="8" name="TextBox 7"/>
          <p:cNvSpPr txBox="1"/>
          <p:nvPr userDrawn="1"/>
        </p:nvSpPr>
        <p:spPr>
          <a:xfrm>
            <a:off x="291314" y="6372536"/>
            <a:ext cx="647362" cy="276999"/>
          </a:xfrm>
          <a:prstGeom prst="rect">
            <a:avLst/>
          </a:prstGeom>
          <a:noFill/>
        </p:spPr>
        <p:txBody>
          <a:bodyPr wrap="square" rtlCol="0">
            <a:spAutoFit/>
          </a:bodyPr>
          <a:lstStyle/>
          <a:p>
            <a:pPr algn="l"/>
            <a:fld id="{34F92BC6-D7C3-584B-87F2-0B845776A5AD}" type="slidenum">
              <a:rPr lang="en-US" sz="1200" smtClean="0">
                <a:solidFill>
                  <a:schemeClr val="accent3">
                    <a:lumMod val="60000"/>
                    <a:lumOff val="40000"/>
                  </a:schemeClr>
                </a:solidFill>
                <a:latin typeface="Arial" panose="020B0604020202020204" pitchFamily="34" charset="0"/>
                <a:cs typeface="Arial" panose="020B0604020202020204" pitchFamily="34" charset="0"/>
              </a:rPr>
              <a:pPr algn="l"/>
              <a:t>‹#›</a:t>
            </a:fld>
            <a:r>
              <a:rPr lang="en-US" sz="1200" dirty="0">
                <a:solidFill>
                  <a:schemeClr val="accent3">
                    <a:lumMod val="60000"/>
                    <a:lumOff val="40000"/>
                  </a:schemeClr>
                </a:solidFill>
                <a:latin typeface="Arial" panose="020B0604020202020204" pitchFamily="34" charset="0"/>
                <a:cs typeface="Arial" panose="020B0604020202020204" pitchFamily="34" charset="0"/>
              </a:rPr>
              <a:t> </a:t>
            </a:r>
            <a:r>
              <a:rPr lang="en-US" sz="1200" dirty="0">
                <a:solidFill>
                  <a:schemeClr val="accent3"/>
                </a:solidFill>
                <a:latin typeface="Arial" panose="020B0604020202020204" pitchFamily="34" charset="0"/>
                <a:cs typeface="Arial" panose="020B0604020202020204" pitchFamily="34" charset="0"/>
              </a:rPr>
              <a:t>  </a:t>
            </a:r>
            <a:r>
              <a:rPr lang="en-US" sz="1200" dirty="0">
                <a:solidFill>
                  <a:srgbClr val="005EB8"/>
                </a:solidFill>
                <a:latin typeface="Arial" panose="020B0604020202020204" pitchFamily="34" charset="0"/>
                <a:cs typeface="Arial" panose="020B0604020202020204" pitchFamily="34" charset="0"/>
              </a:rPr>
              <a:t>|</a:t>
            </a:r>
            <a:endParaRPr lang="en-US" sz="1200" dirty="0">
              <a:solidFill>
                <a:schemeClr val="accent3"/>
              </a:solidFill>
              <a:latin typeface="Arial" panose="020B0604020202020204" pitchFamily="34" charset="0"/>
              <a:cs typeface="Arial" panose="020B0604020202020204" pitchFamily="34" charset="0"/>
            </a:endParaRPr>
          </a:p>
        </p:txBody>
      </p:sp>
      <p:sp>
        <p:nvSpPr>
          <p:cNvPr id="9" name="Footer Placeholder 2"/>
          <p:cNvSpPr>
            <a:spLocks noGrp="1"/>
          </p:cNvSpPr>
          <p:nvPr>
            <p:ph type="ftr" sz="quarter" idx="3"/>
          </p:nvPr>
        </p:nvSpPr>
        <p:spPr>
          <a:xfrm>
            <a:off x="690676" y="6333439"/>
            <a:ext cx="5723164" cy="365125"/>
          </a:xfrm>
          <a:prstGeom prst="rect">
            <a:avLst/>
          </a:prstGeom>
        </p:spPr>
        <p:txBody>
          <a:bodyPr vert="horz" lIns="91440" tIns="45720" rIns="91440" bIns="45720" rtlCol="0" anchor="ctr"/>
          <a:lstStyle>
            <a:lvl1pPr algn="l">
              <a:defRPr sz="1200" b="0">
                <a:solidFill>
                  <a:schemeClr val="accent3">
                    <a:lumMod val="60000"/>
                    <a:lumOff val="40000"/>
                  </a:schemeClr>
                </a:solidFill>
                <a:latin typeface="Arial" charset="0"/>
                <a:ea typeface="Arial" charset="0"/>
                <a:cs typeface="Arial" charset="0"/>
              </a:defRPr>
            </a:lvl1pPr>
          </a:lstStyle>
          <a:p>
            <a:r>
              <a:rPr lang="en-US" dirty="0"/>
              <a:t>Presentation title</a:t>
            </a:r>
          </a:p>
        </p:txBody>
      </p:sp>
      <p:pic>
        <p:nvPicPr>
          <p:cNvPr id="12" name="Picture 11" descr="A picture containing clipart&#10;&#10;Description generated with very high confidence">
            <a:extLst>
              <a:ext uri="{FF2B5EF4-FFF2-40B4-BE49-F238E27FC236}">
                <a16:creationId xmlns:a16="http://schemas.microsoft.com/office/drawing/2014/main" id="{7ADC841C-5A22-4563-A975-9750BB6F94B4}"/>
              </a:ext>
            </a:extLst>
          </p:cNvPr>
          <p:cNvPicPr>
            <a:picLocks noChangeAspect="1"/>
          </p:cNvPicPr>
          <p:nvPr userDrawn="1"/>
        </p:nvPicPr>
        <p:blipFill>
          <a:blip r:embed="rId2"/>
          <a:stretch>
            <a:fillRect/>
          </a:stretch>
        </p:blipFill>
        <p:spPr>
          <a:xfrm>
            <a:off x="7696159" y="293024"/>
            <a:ext cx="1080655" cy="436418"/>
          </a:xfrm>
          <a:prstGeom prst="rect">
            <a:avLst/>
          </a:prstGeom>
        </p:spPr>
      </p:pic>
    </p:spTree>
    <p:extLst>
      <p:ext uri="{BB962C8B-B14F-4D97-AF65-F5344CB8AC3E}">
        <p14:creationId xmlns:p14="http://schemas.microsoft.com/office/powerpoint/2010/main" val="8235738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693138F-41C8-4ED0-9A46-A7D65066344D}" type="datetime1">
              <a:rPr lang="en-GB" smtClean="0"/>
              <a:t>10/11/2020</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67F7EC59-6362-4067-93DE-A9F7592954C1}" type="slidenum">
              <a:rPr lang="en-GB" smtClean="0"/>
              <a:t>‹#›</a:t>
            </a:fld>
            <a:endParaRPr lang="en-GB" dirty="0"/>
          </a:p>
        </p:txBody>
      </p:sp>
    </p:spTree>
    <p:extLst>
      <p:ext uri="{BB962C8B-B14F-4D97-AF65-F5344CB8AC3E}">
        <p14:creationId xmlns:p14="http://schemas.microsoft.com/office/powerpoint/2010/main" val="299131050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5.xml"/><Relationship Id="rId2" Type="http://schemas.openxmlformats.org/officeDocument/2006/relationships/slideLayout" Target="../slideLayouts/slideLayout4.xml"/><Relationship Id="rId1" Type="http://schemas.openxmlformats.org/officeDocument/2006/relationships/slideLayout" Target="../slideLayouts/slideLayout3.xml"/><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TextBox 8"/>
          <p:cNvSpPr txBox="1"/>
          <p:nvPr userDrawn="1"/>
        </p:nvSpPr>
        <p:spPr>
          <a:xfrm>
            <a:off x="291315" y="6372538"/>
            <a:ext cx="647362" cy="276999"/>
          </a:xfrm>
          <a:prstGeom prst="rect">
            <a:avLst/>
          </a:prstGeom>
          <a:noFill/>
        </p:spPr>
        <p:txBody>
          <a:bodyPr wrap="square" rtlCol="0">
            <a:spAutoFit/>
          </a:bodyPr>
          <a:lstStyle/>
          <a:p>
            <a:pPr algn="l"/>
            <a:fld id="{34F92BC6-D7C3-584B-87F2-0B845776A5AD}" type="slidenum">
              <a:rPr lang="en-US" sz="1200" smtClean="0">
                <a:solidFill>
                  <a:schemeClr val="accent3">
                    <a:lumMod val="60000"/>
                    <a:lumOff val="40000"/>
                  </a:schemeClr>
                </a:solidFill>
                <a:latin typeface="Arial" panose="020B0604020202020204" pitchFamily="34" charset="0"/>
                <a:cs typeface="Arial" panose="020B0604020202020204" pitchFamily="34" charset="0"/>
              </a:rPr>
              <a:pPr algn="l"/>
              <a:t>‹#›</a:t>
            </a:fld>
            <a:r>
              <a:rPr lang="en-US" sz="1200" dirty="0">
                <a:solidFill>
                  <a:schemeClr val="accent3">
                    <a:lumMod val="60000"/>
                    <a:lumOff val="40000"/>
                  </a:schemeClr>
                </a:solidFill>
                <a:latin typeface="Arial" panose="020B0604020202020204" pitchFamily="34" charset="0"/>
                <a:cs typeface="Arial" panose="020B0604020202020204" pitchFamily="34" charset="0"/>
              </a:rPr>
              <a:t> </a:t>
            </a:r>
            <a:r>
              <a:rPr lang="en-US" sz="1200" dirty="0">
                <a:solidFill>
                  <a:schemeClr val="accent3"/>
                </a:solidFill>
                <a:latin typeface="Arial" panose="020B0604020202020204" pitchFamily="34" charset="0"/>
                <a:cs typeface="Arial" panose="020B0604020202020204" pitchFamily="34" charset="0"/>
              </a:rPr>
              <a:t> </a:t>
            </a:r>
            <a:r>
              <a:rPr lang="en-US" sz="1200" dirty="0">
                <a:solidFill>
                  <a:srgbClr val="005EB8"/>
                </a:solidFill>
                <a:latin typeface="Arial" panose="020B0604020202020204" pitchFamily="34" charset="0"/>
                <a:cs typeface="Arial" panose="020B0604020202020204" pitchFamily="34" charset="0"/>
              </a:rPr>
              <a:t> |</a:t>
            </a:r>
          </a:p>
        </p:txBody>
      </p:sp>
      <p:sp>
        <p:nvSpPr>
          <p:cNvPr id="10" name="Footer Placeholder 2"/>
          <p:cNvSpPr>
            <a:spLocks noGrp="1"/>
          </p:cNvSpPr>
          <p:nvPr>
            <p:ph type="ftr" sz="quarter" idx="3"/>
          </p:nvPr>
        </p:nvSpPr>
        <p:spPr>
          <a:xfrm>
            <a:off x="690677" y="6333441"/>
            <a:ext cx="5723164" cy="365125"/>
          </a:xfrm>
          <a:prstGeom prst="rect">
            <a:avLst/>
          </a:prstGeom>
        </p:spPr>
        <p:txBody>
          <a:bodyPr vert="horz" lIns="91440" tIns="45720" rIns="91440" bIns="45720" rtlCol="0" anchor="ctr"/>
          <a:lstStyle>
            <a:lvl1pPr algn="l">
              <a:defRPr sz="1200" b="0">
                <a:solidFill>
                  <a:schemeClr val="accent3">
                    <a:lumMod val="60000"/>
                    <a:lumOff val="40000"/>
                  </a:schemeClr>
                </a:solidFill>
                <a:latin typeface="Arial" charset="0"/>
                <a:ea typeface="Arial" charset="0"/>
                <a:cs typeface="Arial" charset="0"/>
              </a:defRPr>
            </a:lvl1pPr>
          </a:lstStyle>
          <a:p>
            <a:r>
              <a:rPr lang="en-US" dirty="0"/>
              <a:t>Presentation title</a:t>
            </a:r>
          </a:p>
        </p:txBody>
      </p:sp>
    </p:spTree>
    <p:extLst>
      <p:ext uri="{BB962C8B-B14F-4D97-AF65-F5344CB8AC3E}">
        <p14:creationId xmlns:p14="http://schemas.microsoft.com/office/powerpoint/2010/main" val="266261087"/>
      </p:ext>
    </p:extLst>
  </p:cSld>
  <p:clrMap bg1="lt1" tx1="dk1" bg2="lt2" tx2="dk2" accent1="accent1" accent2="accent2" accent3="accent3" accent4="accent4" accent5="accent5" accent6="accent6" hlink="hlink" folHlink="folHlink"/>
  <p:sldLayoutIdLst>
    <p:sldLayoutId id="2147483661" r:id="rId1"/>
    <p:sldLayoutId id="2147483662" r:id="rId2"/>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TextBox 8"/>
          <p:cNvSpPr txBox="1"/>
          <p:nvPr userDrawn="1"/>
        </p:nvSpPr>
        <p:spPr>
          <a:xfrm>
            <a:off x="291314" y="6372536"/>
            <a:ext cx="647362" cy="276999"/>
          </a:xfrm>
          <a:prstGeom prst="rect">
            <a:avLst/>
          </a:prstGeom>
          <a:noFill/>
        </p:spPr>
        <p:txBody>
          <a:bodyPr wrap="square" rtlCol="0">
            <a:spAutoFit/>
          </a:bodyPr>
          <a:lstStyle/>
          <a:p>
            <a:pPr algn="l"/>
            <a:fld id="{34F92BC6-D7C3-584B-87F2-0B845776A5AD}" type="slidenum">
              <a:rPr lang="en-US" sz="1200" smtClean="0">
                <a:solidFill>
                  <a:schemeClr val="accent3">
                    <a:lumMod val="60000"/>
                    <a:lumOff val="40000"/>
                  </a:schemeClr>
                </a:solidFill>
                <a:latin typeface="Arial" panose="020B0604020202020204" pitchFamily="34" charset="0"/>
                <a:cs typeface="Arial" panose="020B0604020202020204" pitchFamily="34" charset="0"/>
              </a:rPr>
              <a:pPr algn="l"/>
              <a:t>‹#›</a:t>
            </a:fld>
            <a:r>
              <a:rPr lang="en-US" sz="1200" dirty="0">
                <a:solidFill>
                  <a:schemeClr val="accent3">
                    <a:lumMod val="60000"/>
                    <a:lumOff val="40000"/>
                  </a:schemeClr>
                </a:solidFill>
                <a:latin typeface="Arial" panose="020B0604020202020204" pitchFamily="34" charset="0"/>
                <a:cs typeface="Arial" panose="020B0604020202020204" pitchFamily="34" charset="0"/>
              </a:rPr>
              <a:t> </a:t>
            </a:r>
            <a:r>
              <a:rPr lang="en-US" sz="1200" dirty="0">
                <a:solidFill>
                  <a:schemeClr val="accent3"/>
                </a:solidFill>
                <a:latin typeface="Arial" panose="020B0604020202020204" pitchFamily="34" charset="0"/>
                <a:cs typeface="Arial" panose="020B0604020202020204" pitchFamily="34" charset="0"/>
              </a:rPr>
              <a:t> </a:t>
            </a:r>
            <a:r>
              <a:rPr lang="en-US" sz="1200" dirty="0">
                <a:solidFill>
                  <a:srgbClr val="005EB8"/>
                </a:solidFill>
                <a:latin typeface="Arial" panose="020B0604020202020204" pitchFamily="34" charset="0"/>
                <a:cs typeface="Arial" panose="020B0604020202020204" pitchFamily="34" charset="0"/>
              </a:rPr>
              <a:t> |</a:t>
            </a:r>
          </a:p>
        </p:txBody>
      </p:sp>
      <p:sp>
        <p:nvSpPr>
          <p:cNvPr id="10" name="Footer Placeholder 2"/>
          <p:cNvSpPr>
            <a:spLocks noGrp="1"/>
          </p:cNvSpPr>
          <p:nvPr>
            <p:ph type="ftr" sz="quarter" idx="3"/>
          </p:nvPr>
        </p:nvSpPr>
        <p:spPr>
          <a:xfrm>
            <a:off x="690676" y="6333439"/>
            <a:ext cx="5723164" cy="365125"/>
          </a:xfrm>
          <a:prstGeom prst="rect">
            <a:avLst/>
          </a:prstGeom>
        </p:spPr>
        <p:txBody>
          <a:bodyPr vert="horz" lIns="91440" tIns="45720" rIns="91440" bIns="45720" rtlCol="0" anchor="ctr"/>
          <a:lstStyle>
            <a:lvl1pPr algn="l">
              <a:defRPr sz="1200" b="0">
                <a:solidFill>
                  <a:schemeClr val="accent3">
                    <a:lumMod val="60000"/>
                    <a:lumOff val="40000"/>
                  </a:schemeClr>
                </a:solidFill>
                <a:latin typeface="Arial" charset="0"/>
                <a:ea typeface="Arial" charset="0"/>
                <a:cs typeface="Arial" charset="0"/>
              </a:defRPr>
            </a:lvl1pPr>
          </a:lstStyle>
          <a:p>
            <a:r>
              <a:rPr lang="en-US" dirty="0"/>
              <a:t>Presentation title</a:t>
            </a:r>
          </a:p>
        </p:txBody>
      </p:sp>
    </p:spTree>
    <p:extLst>
      <p:ext uri="{BB962C8B-B14F-4D97-AF65-F5344CB8AC3E}">
        <p14:creationId xmlns:p14="http://schemas.microsoft.com/office/powerpoint/2010/main" val="1113539363"/>
      </p:ext>
    </p:extLst>
  </p:cSld>
  <p:clrMap bg1="lt1" tx1="dk1" bg2="lt2" tx2="dk2" accent1="accent1" accent2="accent2" accent3="accent3" accent4="accent4" accent5="accent5" accent6="accent6" hlink="hlink" folHlink="folHlink"/>
  <p:sldLayoutIdLst>
    <p:sldLayoutId id="2147483664" r:id="rId1"/>
    <p:sldLayoutId id="2147483665" r:id="rId2"/>
    <p:sldLayoutId id="2147483666" r:id="rId3"/>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Christopher.buckley3@nhs.net" TargetMode="External"/><Relationship Id="rId2" Type="http://schemas.openxmlformats.org/officeDocument/2006/relationships/hyperlink" Target="mailto:yrogers@nhs.net" TargetMode="Externa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mailto:COVID-19.nwdeployment@NHS.Net"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a:extLst>
              <a:ext uri="{FF2B5EF4-FFF2-40B4-BE49-F238E27FC236}">
                <a16:creationId xmlns:a16="http://schemas.microsoft.com/office/drawing/2014/main" id="{B0B6F120-3E14-467A-B092-5B1D2BC28597}"/>
              </a:ext>
            </a:extLst>
          </p:cNvPr>
          <p:cNvSpPr>
            <a:spLocks noGrp="1"/>
          </p:cNvSpPr>
          <p:nvPr>
            <p:ph type="subTitle" idx="1"/>
          </p:nvPr>
        </p:nvSpPr>
        <p:spPr>
          <a:xfrm>
            <a:off x="578025" y="2351599"/>
            <a:ext cx="8206746" cy="473244"/>
          </a:xfrm>
        </p:spPr>
        <p:txBody>
          <a:bodyPr/>
          <a:lstStyle/>
          <a:p>
            <a:r>
              <a:rPr lang="en-GB" sz="2400" b="1" dirty="0">
                <a:solidFill>
                  <a:schemeClr val="bg2">
                    <a:lumMod val="75000"/>
                  </a:schemeClr>
                </a:solidFill>
                <a:latin typeface="Segoe UI" panose="020B0502040204020203" pitchFamily="34" charset="0"/>
                <a:cs typeface="Segoe UI" panose="020B0502040204020203" pitchFamily="34" charset="0"/>
              </a:rPr>
              <a:t>NORTH WEST Bring Back Staff Programme: </a:t>
            </a:r>
          </a:p>
          <a:p>
            <a:r>
              <a:rPr lang="en-GB" sz="2400" b="1" dirty="0">
                <a:solidFill>
                  <a:schemeClr val="bg2">
                    <a:lumMod val="75000"/>
                  </a:schemeClr>
                </a:solidFill>
                <a:latin typeface="Segoe UI" panose="020B0502040204020203" pitchFamily="34" charset="0"/>
                <a:cs typeface="Segoe UI" panose="020B0502040204020203" pitchFamily="34" charset="0"/>
              </a:rPr>
              <a:t>Summit November 2020</a:t>
            </a:r>
            <a:br>
              <a:rPr lang="en-GB" sz="2400" b="1" dirty="0">
                <a:solidFill>
                  <a:schemeClr val="bg2">
                    <a:lumMod val="75000"/>
                  </a:schemeClr>
                </a:solidFill>
                <a:latin typeface="Segoe UI" panose="020B0502040204020203" pitchFamily="34" charset="0"/>
                <a:cs typeface="Segoe UI" panose="020B0502040204020203" pitchFamily="34" charset="0"/>
              </a:rPr>
            </a:br>
            <a:br>
              <a:rPr lang="en-GB" sz="2400" b="1" dirty="0">
                <a:solidFill>
                  <a:schemeClr val="bg2">
                    <a:lumMod val="75000"/>
                  </a:schemeClr>
                </a:solidFill>
                <a:latin typeface="Segoe UI" panose="020B0502040204020203" pitchFamily="34" charset="0"/>
                <a:cs typeface="Segoe UI" panose="020B0502040204020203" pitchFamily="34" charset="0"/>
              </a:rPr>
            </a:br>
            <a:endParaRPr lang="en-GB" sz="2400" dirty="0">
              <a:solidFill>
                <a:schemeClr val="bg2">
                  <a:lumMod val="75000"/>
                </a:schemeClr>
              </a:solidFill>
            </a:endParaRPr>
          </a:p>
          <a:p>
            <a:pPr algn="r"/>
            <a:endParaRPr lang="en-GB" dirty="0">
              <a:solidFill>
                <a:schemeClr val="bg2">
                  <a:lumMod val="75000"/>
                </a:schemeClr>
              </a:solidFill>
            </a:endParaRPr>
          </a:p>
        </p:txBody>
      </p:sp>
      <p:sp>
        <p:nvSpPr>
          <p:cNvPr id="4" name="Title 1">
            <a:extLst>
              <a:ext uri="{FF2B5EF4-FFF2-40B4-BE49-F238E27FC236}">
                <a16:creationId xmlns:a16="http://schemas.microsoft.com/office/drawing/2014/main" id="{6A6CDA40-5F6E-4584-B8A2-11C1EEC6CEE8}"/>
              </a:ext>
            </a:extLst>
          </p:cNvPr>
          <p:cNvSpPr txBox="1">
            <a:spLocks/>
          </p:cNvSpPr>
          <p:nvPr/>
        </p:nvSpPr>
        <p:spPr>
          <a:xfrm>
            <a:off x="335239" y="4887685"/>
            <a:ext cx="8449532" cy="895184"/>
          </a:xfrm>
          <a:prstGeom prst="rect">
            <a:avLst/>
          </a:prstGeom>
        </p:spPr>
        <p:txBody>
          <a:bodyPr>
            <a:noAutofit/>
          </a:bodyPr>
          <a:lstStyle>
            <a:lvl1pPr algn="l" defTabSz="914400" rtl="0" eaLnBrk="1" latinLnBrk="0" hangingPunct="1">
              <a:lnSpc>
                <a:spcPct val="90000"/>
              </a:lnSpc>
              <a:spcBef>
                <a:spcPct val="0"/>
              </a:spcBef>
              <a:buNone/>
              <a:defRPr sz="3600" kern="1200" baseline="0">
                <a:solidFill>
                  <a:srgbClr val="005EB8"/>
                </a:solidFill>
                <a:latin typeface="Arial" panose="020B0604020202020204" pitchFamily="34" charset="0"/>
                <a:ea typeface="+mj-ea"/>
                <a:cs typeface="Arial" panose="020B0604020202020204" pitchFamily="34" charset="0"/>
              </a:defRPr>
            </a:lvl1pPr>
          </a:lstStyle>
          <a:p>
            <a:pPr algn="r"/>
            <a:br>
              <a:rPr lang="en-GB" sz="2000" b="1" dirty="0">
                <a:solidFill>
                  <a:schemeClr val="tx1">
                    <a:lumMod val="95000"/>
                    <a:lumOff val="5000"/>
                  </a:schemeClr>
                </a:solidFill>
                <a:latin typeface="Segoe UI" panose="020B0502040204020203" pitchFamily="34" charset="0"/>
                <a:cs typeface="Segoe UI" panose="020B0502040204020203" pitchFamily="34" charset="0"/>
              </a:rPr>
            </a:br>
            <a:br>
              <a:rPr lang="en-GB" sz="1800" b="1" dirty="0">
                <a:solidFill>
                  <a:schemeClr val="tx1">
                    <a:lumMod val="95000"/>
                    <a:lumOff val="5000"/>
                  </a:schemeClr>
                </a:solidFill>
                <a:latin typeface="Segoe UI" panose="020B0502040204020203" pitchFamily="34" charset="0"/>
                <a:cs typeface="Segoe UI" panose="020B0502040204020203" pitchFamily="34" charset="0"/>
              </a:rPr>
            </a:br>
            <a:br>
              <a:rPr lang="en-GB" dirty="0"/>
            </a:br>
            <a:r>
              <a:rPr lang="en-GB" sz="1800" dirty="0">
                <a:solidFill>
                  <a:schemeClr val="tx1">
                    <a:lumMod val="50000"/>
                    <a:lumOff val="50000"/>
                  </a:schemeClr>
                </a:solidFill>
                <a:latin typeface="Segoe UI" panose="020B0502040204020203" pitchFamily="34" charset="0"/>
                <a:cs typeface="Segoe UI" panose="020B0502040204020203" pitchFamily="34" charset="0"/>
              </a:rPr>
              <a:t>	</a:t>
            </a:r>
            <a:br>
              <a:rPr lang="en-GB" sz="2000" dirty="0">
                <a:latin typeface="Segoe UI" panose="020B0502040204020203" pitchFamily="34" charset="0"/>
                <a:cs typeface="Segoe UI" panose="020B0502040204020203" pitchFamily="34" charset="0"/>
              </a:rPr>
            </a:br>
            <a:br>
              <a:rPr lang="en-GB" sz="2000" dirty="0">
                <a:latin typeface="Segoe UI" panose="020B0502040204020203" pitchFamily="34" charset="0"/>
                <a:cs typeface="Segoe UI" panose="020B0502040204020203" pitchFamily="34" charset="0"/>
              </a:rPr>
            </a:br>
            <a:r>
              <a:rPr lang="en-GB" sz="2000" dirty="0">
                <a:latin typeface="Segoe UI" panose="020B0502040204020203" pitchFamily="34" charset="0"/>
                <a:cs typeface="Segoe UI" panose="020B0502040204020203" pitchFamily="34" charset="0"/>
              </a:rPr>
              <a:t> </a:t>
            </a:r>
          </a:p>
        </p:txBody>
      </p:sp>
      <p:sp>
        <p:nvSpPr>
          <p:cNvPr id="3" name="Rectangle 2">
            <a:extLst>
              <a:ext uri="{FF2B5EF4-FFF2-40B4-BE49-F238E27FC236}">
                <a16:creationId xmlns:a16="http://schemas.microsoft.com/office/drawing/2014/main" id="{ACF72DD8-373A-4877-8AF5-F94ED6A348F1}"/>
              </a:ext>
            </a:extLst>
          </p:cNvPr>
          <p:cNvSpPr/>
          <p:nvPr/>
        </p:nvSpPr>
        <p:spPr>
          <a:xfrm>
            <a:off x="578024" y="3697630"/>
            <a:ext cx="8021446" cy="1200329"/>
          </a:xfrm>
          <a:prstGeom prst="rect">
            <a:avLst/>
          </a:prstGeom>
        </p:spPr>
        <p:txBody>
          <a:bodyPr wrap="square">
            <a:spAutoFit/>
          </a:bodyPr>
          <a:lstStyle/>
          <a:p>
            <a:pPr marL="285750" indent="-285750">
              <a:buFont typeface="Arial" panose="020B0604020202020204" pitchFamily="34" charset="0"/>
              <a:buChar char="•"/>
            </a:pPr>
            <a:r>
              <a:rPr lang="en-GB" dirty="0"/>
              <a:t>Yvonne Rogers, NW Regional BBS Lead – </a:t>
            </a:r>
            <a:r>
              <a:rPr lang="en-GB" dirty="0">
                <a:hlinkClick r:id="rId2"/>
              </a:rPr>
              <a:t>yrogers@nhs.net</a:t>
            </a:r>
            <a:r>
              <a:rPr lang="en-GB" dirty="0"/>
              <a:t> </a:t>
            </a:r>
          </a:p>
          <a:p>
            <a:pPr marL="285750" indent="-285750">
              <a:buFont typeface="Arial" panose="020B0604020202020204" pitchFamily="34" charset="0"/>
              <a:buChar char="•"/>
            </a:pPr>
            <a:r>
              <a:rPr lang="en-GB" dirty="0"/>
              <a:t>Christopher Buckley, NW BBS Programme lead – </a:t>
            </a:r>
            <a:r>
              <a:rPr lang="en-GB" dirty="0">
                <a:hlinkClick r:id="rId3"/>
              </a:rPr>
              <a:t>Christopher.buckley3@nhs.net</a:t>
            </a:r>
            <a:endParaRPr lang="en-GB" dirty="0"/>
          </a:p>
          <a:p>
            <a:endParaRPr lang="en-GB" dirty="0"/>
          </a:p>
          <a:p>
            <a:endParaRPr lang="en-GB" dirty="0"/>
          </a:p>
        </p:txBody>
      </p:sp>
    </p:spTree>
    <p:extLst>
      <p:ext uri="{BB962C8B-B14F-4D97-AF65-F5344CB8AC3E}">
        <p14:creationId xmlns:p14="http://schemas.microsoft.com/office/powerpoint/2010/main" val="15226070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a:extLst>
              <a:ext uri="{FF2B5EF4-FFF2-40B4-BE49-F238E27FC236}">
                <a16:creationId xmlns:a16="http://schemas.microsoft.com/office/drawing/2014/main" id="{7FBF4444-305B-4A6C-9384-0AD97EAE9436}"/>
              </a:ext>
            </a:extLst>
          </p:cNvPr>
          <p:cNvCxnSpPr>
            <a:cxnSpLocks/>
          </p:cNvCxnSpPr>
          <p:nvPr/>
        </p:nvCxnSpPr>
        <p:spPr>
          <a:xfrm>
            <a:off x="-8389" y="1091220"/>
            <a:ext cx="9152390" cy="0"/>
          </a:xfrm>
          <a:prstGeom prst="line">
            <a:avLst/>
          </a:prstGeom>
          <a:ln w="57150">
            <a:solidFill>
              <a:srgbClr val="005EB8"/>
            </a:solidFill>
          </a:ln>
        </p:spPr>
        <p:style>
          <a:lnRef idx="1">
            <a:schemeClr val="accent1"/>
          </a:lnRef>
          <a:fillRef idx="0">
            <a:schemeClr val="accent1"/>
          </a:fillRef>
          <a:effectRef idx="0">
            <a:schemeClr val="accent1"/>
          </a:effectRef>
          <a:fontRef idx="minor">
            <a:schemeClr val="tx1"/>
          </a:fontRef>
        </p:style>
      </p:cxnSp>
      <p:cxnSp>
        <p:nvCxnSpPr>
          <p:cNvPr id="6" name="Straight Connector 5">
            <a:extLst>
              <a:ext uri="{FF2B5EF4-FFF2-40B4-BE49-F238E27FC236}">
                <a16:creationId xmlns:a16="http://schemas.microsoft.com/office/drawing/2014/main" id="{454AEE02-22E3-4047-BAEB-B2B2F4D80589}"/>
              </a:ext>
            </a:extLst>
          </p:cNvPr>
          <p:cNvCxnSpPr>
            <a:cxnSpLocks/>
          </p:cNvCxnSpPr>
          <p:nvPr/>
        </p:nvCxnSpPr>
        <p:spPr>
          <a:xfrm>
            <a:off x="-6990" y="1193286"/>
            <a:ext cx="9150991" cy="0"/>
          </a:xfrm>
          <a:prstGeom prst="line">
            <a:avLst/>
          </a:prstGeom>
          <a:ln w="57150">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7" name="Title 2">
            <a:extLst>
              <a:ext uri="{FF2B5EF4-FFF2-40B4-BE49-F238E27FC236}">
                <a16:creationId xmlns:a16="http://schemas.microsoft.com/office/drawing/2014/main" id="{9D2E6A4A-FD6A-45D3-A430-C025026953CC}"/>
              </a:ext>
            </a:extLst>
          </p:cNvPr>
          <p:cNvSpPr>
            <a:spLocks noGrp="1"/>
          </p:cNvSpPr>
          <p:nvPr>
            <p:ph type="title"/>
          </p:nvPr>
        </p:nvSpPr>
        <p:spPr>
          <a:xfrm>
            <a:off x="239087" y="124027"/>
            <a:ext cx="7445229" cy="738697"/>
          </a:xfrm>
        </p:spPr>
        <p:txBody>
          <a:bodyPr/>
          <a:lstStyle/>
          <a:p>
            <a:r>
              <a:rPr lang="en-GB" sz="2000" dirty="0">
                <a:solidFill>
                  <a:schemeClr val="tx1"/>
                </a:solidFill>
                <a:latin typeface="Segoe UI" panose="020B0502040204020203" pitchFamily="34" charset="0"/>
                <a:cs typeface="Segoe UI" panose="020B0502040204020203" pitchFamily="34" charset="0"/>
              </a:rPr>
              <a:t>NORTH WEST Bring Back Staff: </a:t>
            </a:r>
            <a:br>
              <a:rPr lang="en-GB" sz="2000" dirty="0">
                <a:solidFill>
                  <a:schemeClr val="tx1"/>
                </a:solidFill>
                <a:latin typeface="Segoe UI" panose="020B0502040204020203" pitchFamily="34" charset="0"/>
                <a:cs typeface="Segoe UI" panose="020B0502040204020203" pitchFamily="34" charset="0"/>
              </a:rPr>
            </a:br>
            <a:r>
              <a:rPr lang="en-GB" sz="2000" b="1" dirty="0">
                <a:solidFill>
                  <a:schemeClr val="tx1"/>
                </a:solidFill>
                <a:latin typeface="Segoe UI" panose="020B0502040204020203" pitchFamily="34" charset="0"/>
                <a:cs typeface="Segoe UI" panose="020B0502040204020203" pitchFamily="34" charset="0"/>
              </a:rPr>
              <a:t>BBS Definitions</a:t>
            </a:r>
            <a:br>
              <a:rPr lang="en-GB" sz="2000" dirty="0">
                <a:solidFill>
                  <a:schemeClr val="tx1"/>
                </a:solidFill>
                <a:latin typeface="Segoe UI" panose="020B0502040204020203" pitchFamily="34" charset="0"/>
                <a:cs typeface="Segoe UI" panose="020B0502040204020203" pitchFamily="34" charset="0"/>
              </a:rPr>
            </a:br>
            <a:br>
              <a:rPr lang="en-GB" sz="2000" dirty="0">
                <a:solidFill>
                  <a:schemeClr val="tx1"/>
                </a:solidFill>
                <a:latin typeface="Segoe UI" panose="020B0502040204020203" pitchFamily="34" charset="0"/>
                <a:cs typeface="Segoe UI" panose="020B0502040204020203" pitchFamily="34" charset="0"/>
              </a:rPr>
            </a:br>
            <a:br>
              <a:rPr lang="en-GB" sz="2000" dirty="0">
                <a:solidFill>
                  <a:schemeClr val="tx1"/>
                </a:solidFill>
                <a:latin typeface="Segoe UI" panose="020B0502040204020203" pitchFamily="34" charset="0"/>
                <a:cs typeface="Segoe UI" panose="020B0502040204020203" pitchFamily="34" charset="0"/>
              </a:rPr>
            </a:br>
            <a:endParaRPr lang="en-GB" sz="2000" dirty="0">
              <a:solidFill>
                <a:schemeClr val="tx1"/>
              </a:solidFill>
              <a:latin typeface="Segoe UI" panose="020B0502040204020203" pitchFamily="34" charset="0"/>
              <a:cs typeface="Segoe UI" panose="020B0502040204020203" pitchFamily="34" charset="0"/>
            </a:endParaRPr>
          </a:p>
        </p:txBody>
      </p:sp>
      <p:graphicFrame>
        <p:nvGraphicFramePr>
          <p:cNvPr id="8" name="Content Placeholder 5">
            <a:extLst>
              <a:ext uri="{FF2B5EF4-FFF2-40B4-BE49-F238E27FC236}">
                <a16:creationId xmlns:a16="http://schemas.microsoft.com/office/drawing/2014/main" id="{D47CBAAA-950D-4178-82CD-FB46A8F37D64}"/>
              </a:ext>
            </a:extLst>
          </p:cNvPr>
          <p:cNvGraphicFramePr>
            <a:graphicFrameLocks noGrp="1"/>
          </p:cNvGraphicFramePr>
          <p:nvPr>
            <p:ph sz="quarter" idx="10"/>
            <p:extLst>
              <p:ext uri="{D42A27DB-BD31-4B8C-83A1-F6EECF244321}">
                <p14:modId xmlns:p14="http://schemas.microsoft.com/office/powerpoint/2010/main" val="1512594166"/>
              </p:ext>
            </p:extLst>
          </p:nvPr>
        </p:nvGraphicFramePr>
        <p:xfrm>
          <a:off x="976045" y="1444417"/>
          <a:ext cx="7685070" cy="5254149"/>
        </p:xfrm>
        <a:graphic>
          <a:graphicData uri="http://schemas.openxmlformats.org/drawingml/2006/table">
            <a:tbl>
              <a:tblPr/>
              <a:tblGrid>
                <a:gridCol w="3776852">
                  <a:extLst>
                    <a:ext uri="{9D8B030D-6E8A-4147-A177-3AD203B41FA5}">
                      <a16:colId xmlns:a16="http://schemas.microsoft.com/office/drawing/2014/main" val="1370699521"/>
                    </a:ext>
                  </a:extLst>
                </a:gridCol>
                <a:gridCol w="3908218">
                  <a:extLst>
                    <a:ext uri="{9D8B030D-6E8A-4147-A177-3AD203B41FA5}">
                      <a16:colId xmlns:a16="http://schemas.microsoft.com/office/drawing/2014/main" val="1197681663"/>
                    </a:ext>
                  </a:extLst>
                </a:gridCol>
              </a:tblGrid>
              <a:tr h="152065">
                <a:tc>
                  <a:txBody>
                    <a:bodyPr/>
                    <a:lstStyle/>
                    <a:p>
                      <a:pPr algn="ctr" fontAlgn="ctr"/>
                      <a:r>
                        <a:rPr lang="en-GB" sz="1400" b="1" i="0" u="none" strike="noStrike">
                          <a:solidFill>
                            <a:srgbClr val="FFFFFF"/>
                          </a:solidFill>
                          <a:effectLst/>
                          <a:latin typeface="Calibri" panose="020F0502020204030204" pitchFamily="34" charset="0"/>
                        </a:rPr>
                        <a:t>HEADING</a:t>
                      </a:r>
                    </a:p>
                  </a:txBody>
                  <a:tcPr marL="2461" marR="2461" marT="24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ctr" fontAlgn="ctr"/>
                      <a:r>
                        <a:rPr lang="en-GB" sz="1400" b="1" i="0" u="none" strike="noStrike" dirty="0">
                          <a:solidFill>
                            <a:srgbClr val="FFFFFF"/>
                          </a:solidFill>
                          <a:effectLst/>
                          <a:latin typeface="Calibri" panose="020F0502020204030204" pitchFamily="34" charset="0"/>
                        </a:rPr>
                        <a:t>DEFINITION</a:t>
                      </a:r>
                    </a:p>
                  </a:txBody>
                  <a:tcPr marL="2461" marR="2461" marT="24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extLst>
                  <a:ext uri="{0D108BD9-81ED-4DB2-BD59-A6C34878D82A}">
                    <a16:rowId xmlns:a16="http://schemas.microsoft.com/office/drawing/2014/main" val="2751106212"/>
                  </a:ext>
                </a:extLst>
              </a:tr>
              <a:tr h="503391">
                <a:tc>
                  <a:txBody>
                    <a:bodyPr/>
                    <a:lstStyle/>
                    <a:p>
                      <a:pPr algn="l" rtl="0" fontAlgn="ctr"/>
                      <a:r>
                        <a:rPr lang="en-GB" sz="1400" b="1" i="0" u="none" strike="noStrike">
                          <a:solidFill>
                            <a:srgbClr val="000000"/>
                          </a:solidFill>
                          <a:effectLst/>
                          <a:latin typeface="Calibri" panose="020F0502020204030204" pitchFamily="34" charset="0"/>
                        </a:rPr>
                        <a:t>Actively withdrawn 1 - keep informed</a:t>
                      </a:r>
                    </a:p>
                  </a:txBody>
                  <a:tcPr marL="2461" marR="2461" marT="24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7C80"/>
                    </a:solidFill>
                  </a:tcPr>
                </a:tc>
                <a:tc>
                  <a:txBody>
                    <a:bodyPr/>
                    <a:lstStyle/>
                    <a:p>
                      <a:pPr algn="l" fontAlgn="ctr"/>
                      <a:r>
                        <a:rPr lang="en-GB" sz="1400" b="0" i="0" u="none" strike="noStrike">
                          <a:solidFill>
                            <a:srgbClr val="000000"/>
                          </a:solidFill>
                          <a:effectLst/>
                          <a:latin typeface="Calibri" panose="020F0502020204030204" pitchFamily="34" charset="0"/>
                        </a:rPr>
                        <a:t>The Returner has withdrawn from phase 1 of the BBS process but would like to hear about future opportunities</a:t>
                      </a:r>
                    </a:p>
                  </a:txBody>
                  <a:tcPr marL="2461" marR="2461" marT="24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extLst>
                  <a:ext uri="{0D108BD9-81ED-4DB2-BD59-A6C34878D82A}">
                    <a16:rowId xmlns:a16="http://schemas.microsoft.com/office/drawing/2014/main" val="2999435242"/>
                  </a:ext>
                </a:extLst>
              </a:tr>
              <a:tr h="377542">
                <a:tc>
                  <a:txBody>
                    <a:bodyPr/>
                    <a:lstStyle/>
                    <a:p>
                      <a:pPr algn="l" rtl="0" fontAlgn="ctr"/>
                      <a:r>
                        <a:rPr lang="en-GB" sz="1400" b="1" i="0" u="none" strike="noStrike">
                          <a:solidFill>
                            <a:srgbClr val="000000"/>
                          </a:solidFill>
                          <a:effectLst/>
                          <a:latin typeface="Calibri" panose="020F0502020204030204" pitchFamily="34" charset="0"/>
                        </a:rPr>
                        <a:t>Actively withdrawn 2 - no further contact</a:t>
                      </a:r>
                    </a:p>
                  </a:txBody>
                  <a:tcPr marL="2461" marR="2461" marT="24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7C80"/>
                    </a:solidFill>
                  </a:tcPr>
                </a:tc>
                <a:tc>
                  <a:txBody>
                    <a:bodyPr/>
                    <a:lstStyle/>
                    <a:p>
                      <a:pPr algn="l" fontAlgn="ctr"/>
                      <a:r>
                        <a:rPr lang="en-GB" sz="1400" b="0" i="0" u="none" strike="noStrike">
                          <a:solidFill>
                            <a:srgbClr val="000000"/>
                          </a:solidFill>
                          <a:effectLst/>
                          <a:latin typeface="Calibri" panose="020F0502020204030204" pitchFamily="34" charset="0"/>
                        </a:rPr>
                        <a:t>The Returner has withdrawn and is not interested in any future opportunities</a:t>
                      </a:r>
                    </a:p>
                  </a:txBody>
                  <a:tcPr marL="2461" marR="2461" marT="24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extLst>
                  <a:ext uri="{0D108BD9-81ED-4DB2-BD59-A6C34878D82A}">
                    <a16:rowId xmlns:a16="http://schemas.microsoft.com/office/drawing/2014/main" val="2912795694"/>
                  </a:ext>
                </a:extLst>
              </a:tr>
              <a:tr h="629239">
                <a:tc>
                  <a:txBody>
                    <a:bodyPr/>
                    <a:lstStyle/>
                    <a:p>
                      <a:pPr algn="l" rtl="0" fontAlgn="ctr"/>
                      <a:r>
                        <a:rPr lang="en-GB" sz="1400" b="1" i="0" u="none" strike="noStrike">
                          <a:solidFill>
                            <a:srgbClr val="000000"/>
                          </a:solidFill>
                          <a:effectLst/>
                          <a:latin typeface="Calibri" panose="020F0502020204030204" pitchFamily="34" charset="0"/>
                        </a:rPr>
                        <a:t>Uncontactable</a:t>
                      </a:r>
                    </a:p>
                  </a:txBody>
                  <a:tcPr marL="2461" marR="2461" marT="24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7C80"/>
                    </a:solidFill>
                  </a:tcPr>
                </a:tc>
                <a:tc>
                  <a:txBody>
                    <a:bodyPr/>
                    <a:lstStyle/>
                    <a:p>
                      <a:pPr algn="l" fontAlgn="ctr"/>
                      <a:r>
                        <a:rPr lang="en-GB" sz="1400" b="0" i="0" u="none" strike="noStrike" dirty="0">
                          <a:solidFill>
                            <a:srgbClr val="000000"/>
                          </a:solidFill>
                          <a:effectLst/>
                          <a:latin typeface="Calibri" panose="020F0502020204030204" pitchFamily="34" charset="0"/>
                        </a:rPr>
                        <a:t>Following receipt of information from Capita, have been unable to contact Returner to progress to deployment</a:t>
                      </a:r>
                    </a:p>
                  </a:txBody>
                  <a:tcPr marL="2461" marR="2461" marT="24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extLst>
                  <a:ext uri="{0D108BD9-81ED-4DB2-BD59-A6C34878D82A}">
                    <a16:rowId xmlns:a16="http://schemas.microsoft.com/office/drawing/2014/main" val="1251872218"/>
                  </a:ext>
                </a:extLst>
              </a:tr>
              <a:tr h="377542">
                <a:tc>
                  <a:txBody>
                    <a:bodyPr/>
                    <a:lstStyle/>
                    <a:p>
                      <a:pPr algn="l" rtl="0" fontAlgn="ctr"/>
                      <a:r>
                        <a:rPr lang="en-GB" sz="1400" b="1" i="0" u="none" strike="noStrike">
                          <a:solidFill>
                            <a:srgbClr val="000000"/>
                          </a:solidFill>
                          <a:effectLst/>
                          <a:latin typeface="Calibri" panose="020F0502020204030204" pitchFamily="34" charset="0"/>
                        </a:rPr>
                        <a:t>Unsuitable</a:t>
                      </a:r>
                    </a:p>
                  </a:txBody>
                  <a:tcPr marL="2461" marR="2461" marT="24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7C80"/>
                    </a:solidFill>
                  </a:tcPr>
                </a:tc>
                <a:tc>
                  <a:txBody>
                    <a:bodyPr/>
                    <a:lstStyle/>
                    <a:p>
                      <a:pPr algn="l" fontAlgn="ctr"/>
                      <a:r>
                        <a:rPr lang="en-GB" sz="1400" b="0" i="0" u="none" strike="noStrike">
                          <a:solidFill>
                            <a:srgbClr val="000000"/>
                          </a:solidFill>
                          <a:effectLst/>
                          <a:latin typeface="Calibri" panose="020F0502020204030204" pitchFamily="34" charset="0"/>
                        </a:rPr>
                        <a:t>The person is deemed to be unsuitable to return to the NHS</a:t>
                      </a:r>
                    </a:p>
                  </a:txBody>
                  <a:tcPr marL="2461" marR="2461" marT="24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extLst>
                  <a:ext uri="{0D108BD9-81ED-4DB2-BD59-A6C34878D82A}">
                    <a16:rowId xmlns:a16="http://schemas.microsoft.com/office/drawing/2014/main" val="2539856144"/>
                  </a:ext>
                </a:extLst>
              </a:tr>
              <a:tr h="629239">
                <a:tc>
                  <a:txBody>
                    <a:bodyPr/>
                    <a:lstStyle/>
                    <a:p>
                      <a:pPr algn="l" rtl="0" fontAlgn="ctr"/>
                      <a:r>
                        <a:rPr lang="en-GB" sz="1400" b="1" i="0" u="none" strike="noStrike" dirty="0">
                          <a:solidFill>
                            <a:srgbClr val="000000"/>
                          </a:solidFill>
                          <a:effectLst/>
                          <a:latin typeface="Calibri" panose="020F0502020204030204" pitchFamily="34" charset="0"/>
                        </a:rPr>
                        <a:t>Ready to deploy</a:t>
                      </a:r>
                    </a:p>
                  </a:txBody>
                  <a:tcPr marL="2461" marR="2461" marT="24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1A0C7"/>
                    </a:solidFill>
                  </a:tcPr>
                </a:tc>
                <a:tc>
                  <a:txBody>
                    <a:bodyPr/>
                    <a:lstStyle/>
                    <a:p>
                      <a:pPr algn="l" fontAlgn="ctr"/>
                      <a:r>
                        <a:rPr lang="en-GB" sz="1400" b="0" i="0" u="none" strike="noStrike">
                          <a:solidFill>
                            <a:srgbClr val="000000"/>
                          </a:solidFill>
                          <a:effectLst/>
                          <a:latin typeface="Calibri" panose="020F0502020204030204" pitchFamily="34" charset="0"/>
                        </a:rPr>
                        <a:t>Returners ready for Deployment but not yet put forward or made available at individual Trust/Organisation level</a:t>
                      </a:r>
                    </a:p>
                  </a:txBody>
                  <a:tcPr marL="2461" marR="2461" marT="24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extLst>
                  <a:ext uri="{0D108BD9-81ED-4DB2-BD59-A6C34878D82A}">
                    <a16:rowId xmlns:a16="http://schemas.microsoft.com/office/drawing/2014/main" val="3915790342"/>
                  </a:ext>
                </a:extLst>
              </a:tr>
              <a:tr h="503391">
                <a:tc>
                  <a:txBody>
                    <a:bodyPr/>
                    <a:lstStyle/>
                    <a:p>
                      <a:pPr algn="l" rtl="0" fontAlgn="ctr"/>
                      <a:r>
                        <a:rPr lang="en-GB" sz="1400" b="1" i="0" u="none" strike="noStrike">
                          <a:solidFill>
                            <a:srgbClr val="000000"/>
                          </a:solidFill>
                          <a:effectLst/>
                          <a:latin typeface="Calibri" panose="020F0502020204030204" pitchFamily="34" charset="0"/>
                        </a:rPr>
                        <a:t>Deployed</a:t>
                      </a:r>
                    </a:p>
                  </a:txBody>
                  <a:tcPr marL="2461" marR="2461" marT="24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l" fontAlgn="ctr"/>
                      <a:r>
                        <a:rPr lang="en-GB" sz="1400" b="0" i="0" u="none" strike="noStrike">
                          <a:solidFill>
                            <a:srgbClr val="000000"/>
                          </a:solidFill>
                          <a:effectLst/>
                          <a:latin typeface="Calibri" panose="020F0502020204030204" pitchFamily="34" charset="0"/>
                        </a:rPr>
                        <a:t>Returners ready for Deployment and made available at individual Trust/Organisation level</a:t>
                      </a:r>
                    </a:p>
                  </a:txBody>
                  <a:tcPr marL="2461" marR="2461" marT="24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extLst>
                  <a:ext uri="{0D108BD9-81ED-4DB2-BD59-A6C34878D82A}">
                    <a16:rowId xmlns:a16="http://schemas.microsoft.com/office/drawing/2014/main" val="2156983281"/>
                  </a:ext>
                </a:extLst>
              </a:tr>
              <a:tr h="503391">
                <a:tc>
                  <a:txBody>
                    <a:bodyPr/>
                    <a:lstStyle/>
                    <a:p>
                      <a:pPr algn="l" rtl="0" fontAlgn="ctr"/>
                      <a:r>
                        <a:rPr lang="en-GB" sz="1400" b="1" i="0" u="none" strike="noStrike">
                          <a:solidFill>
                            <a:srgbClr val="000000"/>
                          </a:solidFill>
                          <a:effectLst/>
                          <a:latin typeface="Calibri" panose="020F0502020204030204" pitchFamily="34" charset="0"/>
                        </a:rPr>
                        <a:t>Employed</a:t>
                      </a:r>
                    </a:p>
                  </a:txBody>
                  <a:tcPr marL="2461" marR="2461" marT="24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EF6B1"/>
                    </a:solidFill>
                  </a:tcPr>
                </a:tc>
                <a:tc>
                  <a:txBody>
                    <a:bodyPr/>
                    <a:lstStyle/>
                    <a:p>
                      <a:pPr algn="l" fontAlgn="ctr"/>
                      <a:r>
                        <a:rPr lang="en-GB" sz="1400" b="0" i="0" u="none" strike="noStrike">
                          <a:solidFill>
                            <a:srgbClr val="000000"/>
                          </a:solidFill>
                          <a:effectLst/>
                          <a:latin typeface="Calibri" panose="020F0502020204030204" pitchFamily="34" charset="0"/>
                        </a:rPr>
                        <a:t>Returners Employed by an Individual Trust/Organisation on a permanent, fixed term or bank basis</a:t>
                      </a:r>
                    </a:p>
                  </a:txBody>
                  <a:tcPr marL="2461" marR="2461" marT="24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extLst>
                  <a:ext uri="{0D108BD9-81ED-4DB2-BD59-A6C34878D82A}">
                    <a16:rowId xmlns:a16="http://schemas.microsoft.com/office/drawing/2014/main" val="2284167374"/>
                  </a:ext>
                </a:extLst>
              </a:tr>
              <a:tr h="503391">
                <a:tc>
                  <a:txBody>
                    <a:bodyPr/>
                    <a:lstStyle/>
                    <a:p>
                      <a:pPr algn="l" fontAlgn="ctr"/>
                      <a:r>
                        <a:rPr lang="en-GB" sz="1400" b="1" i="0" u="none" strike="noStrike">
                          <a:solidFill>
                            <a:srgbClr val="000000"/>
                          </a:solidFill>
                          <a:effectLst/>
                          <a:latin typeface="Calibri" panose="020F0502020204030204" pitchFamily="34" charset="0"/>
                        </a:rPr>
                        <a:t>Active</a:t>
                      </a:r>
                    </a:p>
                  </a:txBody>
                  <a:tcPr marL="2461" marR="2461" marT="24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l" fontAlgn="ctr"/>
                      <a:r>
                        <a:rPr lang="en-GB" sz="1400" b="0" i="0" u="none" strike="noStrike">
                          <a:solidFill>
                            <a:srgbClr val="000000"/>
                          </a:solidFill>
                          <a:effectLst/>
                          <a:latin typeface="Calibri" panose="020F0502020204030204" pitchFamily="34" charset="0"/>
                        </a:rPr>
                        <a:t>The sum of Actively withdrawn 1 - keep informed, Ready to deploy, Deployed and Employed</a:t>
                      </a:r>
                    </a:p>
                  </a:txBody>
                  <a:tcPr marL="2461" marR="2461" marT="24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extLst>
                  <a:ext uri="{0D108BD9-81ED-4DB2-BD59-A6C34878D82A}">
                    <a16:rowId xmlns:a16="http://schemas.microsoft.com/office/drawing/2014/main" val="3922161268"/>
                  </a:ext>
                </a:extLst>
              </a:tr>
              <a:tr h="603020">
                <a:tc>
                  <a:txBody>
                    <a:bodyPr/>
                    <a:lstStyle/>
                    <a:p>
                      <a:pPr algn="l" fontAlgn="ctr"/>
                      <a:r>
                        <a:rPr lang="en-GB" sz="1400" b="1" i="0" u="none" strike="noStrike">
                          <a:solidFill>
                            <a:srgbClr val="000000"/>
                          </a:solidFill>
                          <a:effectLst/>
                          <a:latin typeface="Calibri" panose="020F0502020204030204" pitchFamily="34" charset="0"/>
                        </a:rPr>
                        <a:t>Other (please specify)</a:t>
                      </a:r>
                    </a:p>
                  </a:txBody>
                  <a:tcPr marL="2461" marR="2461" marT="24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7DEE8"/>
                    </a:solidFill>
                  </a:tcPr>
                </a:tc>
                <a:tc>
                  <a:txBody>
                    <a:bodyPr/>
                    <a:lstStyle/>
                    <a:p>
                      <a:pPr algn="l" fontAlgn="ctr"/>
                      <a:r>
                        <a:rPr lang="en-GB" sz="1400" b="0" i="0" u="none" strike="noStrike" dirty="0">
                          <a:solidFill>
                            <a:srgbClr val="000000"/>
                          </a:solidFill>
                          <a:effectLst/>
                          <a:latin typeface="Calibri" panose="020F0502020204030204" pitchFamily="34" charset="0"/>
                        </a:rPr>
                        <a:t>Out of area or duplicate</a:t>
                      </a:r>
                    </a:p>
                  </a:txBody>
                  <a:tcPr marL="2461" marR="2461" marT="24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2F2F2"/>
                    </a:solidFill>
                  </a:tcPr>
                </a:tc>
                <a:extLst>
                  <a:ext uri="{0D108BD9-81ED-4DB2-BD59-A6C34878D82A}">
                    <a16:rowId xmlns:a16="http://schemas.microsoft.com/office/drawing/2014/main" val="4185024403"/>
                  </a:ext>
                </a:extLst>
              </a:tr>
            </a:tbl>
          </a:graphicData>
        </a:graphic>
      </p:graphicFrame>
    </p:spTree>
    <p:extLst>
      <p:ext uri="{BB962C8B-B14F-4D97-AF65-F5344CB8AC3E}">
        <p14:creationId xmlns:p14="http://schemas.microsoft.com/office/powerpoint/2010/main" val="21325774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a:extLst>
              <a:ext uri="{FF2B5EF4-FFF2-40B4-BE49-F238E27FC236}">
                <a16:creationId xmlns:a16="http://schemas.microsoft.com/office/drawing/2014/main" id="{7FBF4444-305B-4A6C-9384-0AD97EAE9436}"/>
              </a:ext>
            </a:extLst>
          </p:cNvPr>
          <p:cNvCxnSpPr>
            <a:cxnSpLocks/>
          </p:cNvCxnSpPr>
          <p:nvPr/>
        </p:nvCxnSpPr>
        <p:spPr>
          <a:xfrm>
            <a:off x="-8389" y="1091220"/>
            <a:ext cx="9152390" cy="0"/>
          </a:xfrm>
          <a:prstGeom prst="line">
            <a:avLst/>
          </a:prstGeom>
          <a:ln w="57150">
            <a:solidFill>
              <a:srgbClr val="005EB8"/>
            </a:solidFill>
          </a:ln>
        </p:spPr>
        <p:style>
          <a:lnRef idx="1">
            <a:schemeClr val="accent1"/>
          </a:lnRef>
          <a:fillRef idx="0">
            <a:schemeClr val="accent1"/>
          </a:fillRef>
          <a:effectRef idx="0">
            <a:schemeClr val="accent1"/>
          </a:effectRef>
          <a:fontRef idx="minor">
            <a:schemeClr val="tx1"/>
          </a:fontRef>
        </p:style>
      </p:cxnSp>
      <p:cxnSp>
        <p:nvCxnSpPr>
          <p:cNvPr id="6" name="Straight Connector 5">
            <a:extLst>
              <a:ext uri="{FF2B5EF4-FFF2-40B4-BE49-F238E27FC236}">
                <a16:creationId xmlns:a16="http://schemas.microsoft.com/office/drawing/2014/main" id="{454AEE02-22E3-4047-BAEB-B2B2F4D80589}"/>
              </a:ext>
            </a:extLst>
          </p:cNvPr>
          <p:cNvCxnSpPr>
            <a:cxnSpLocks/>
          </p:cNvCxnSpPr>
          <p:nvPr/>
        </p:nvCxnSpPr>
        <p:spPr>
          <a:xfrm>
            <a:off x="-6990" y="1193286"/>
            <a:ext cx="9150991" cy="0"/>
          </a:xfrm>
          <a:prstGeom prst="line">
            <a:avLst/>
          </a:prstGeom>
          <a:ln w="57150">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7" name="Title 2">
            <a:extLst>
              <a:ext uri="{FF2B5EF4-FFF2-40B4-BE49-F238E27FC236}">
                <a16:creationId xmlns:a16="http://schemas.microsoft.com/office/drawing/2014/main" id="{9D2E6A4A-FD6A-45D3-A430-C025026953CC}"/>
              </a:ext>
            </a:extLst>
          </p:cNvPr>
          <p:cNvSpPr>
            <a:spLocks noGrp="1"/>
          </p:cNvSpPr>
          <p:nvPr>
            <p:ph type="title"/>
          </p:nvPr>
        </p:nvSpPr>
        <p:spPr>
          <a:xfrm>
            <a:off x="239087" y="124027"/>
            <a:ext cx="7445229" cy="738697"/>
          </a:xfrm>
        </p:spPr>
        <p:txBody>
          <a:bodyPr/>
          <a:lstStyle/>
          <a:p>
            <a:r>
              <a:rPr lang="en-GB" sz="2000" dirty="0">
                <a:solidFill>
                  <a:schemeClr val="tx1"/>
                </a:solidFill>
                <a:latin typeface="Segoe UI" panose="020B0502040204020203" pitchFamily="34" charset="0"/>
                <a:cs typeface="Segoe UI" panose="020B0502040204020203" pitchFamily="34" charset="0"/>
              </a:rPr>
              <a:t>NORTH WEST Bring Back Staff: </a:t>
            </a:r>
            <a:br>
              <a:rPr lang="en-GB" sz="2000" dirty="0">
                <a:solidFill>
                  <a:schemeClr val="tx1"/>
                </a:solidFill>
                <a:latin typeface="Segoe UI" panose="020B0502040204020203" pitchFamily="34" charset="0"/>
                <a:cs typeface="Segoe UI" panose="020B0502040204020203" pitchFamily="34" charset="0"/>
              </a:rPr>
            </a:br>
            <a:r>
              <a:rPr lang="en-GB" sz="2000" b="1" dirty="0">
                <a:solidFill>
                  <a:schemeClr val="tx1"/>
                </a:solidFill>
                <a:latin typeface="Segoe UI" panose="020B0502040204020203" pitchFamily="34" charset="0"/>
                <a:cs typeface="Segoe UI" panose="020B0502040204020203" pitchFamily="34" charset="0"/>
              </a:rPr>
              <a:t>NW BBS Candidate Age profiles</a:t>
            </a:r>
            <a:br>
              <a:rPr lang="en-GB" sz="2000" dirty="0">
                <a:solidFill>
                  <a:schemeClr val="tx1"/>
                </a:solidFill>
                <a:latin typeface="Segoe UI" panose="020B0502040204020203" pitchFamily="34" charset="0"/>
                <a:cs typeface="Segoe UI" panose="020B0502040204020203" pitchFamily="34" charset="0"/>
              </a:rPr>
            </a:br>
            <a:br>
              <a:rPr lang="en-GB" sz="2000" dirty="0">
                <a:solidFill>
                  <a:schemeClr val="tx1"/>
                </a:solidFill>
                <a:latin typeface="Segoe UI" panose="020B0502040204020203" pitchFamily="34" charset="0"/>
                <a:cs typeface="Segoe UI" panose="020B0502040204020203" pitchFamily="34" charset="0"/>
              </a:rPr>
            </a:br>
            <a:br>
              <a:rPr lang="en-GB" sz="2000" dirty="0">
                <a:solidFill>
                  <a:schemeClr val="tx1"/>
                </a:solidFill>
                <a:latin typeface="Segoe UI" panose="020B0502040204020203" pitchFamily="34" charset="0"/>
                <a:cs typeface="Segoe UI" panose="020B0502040204020203" pitchFamily="34" charset="0"/>
              </a:rPr>
            </a:br>
            <a:endParaRPr lang="en-GB" sz="2000" dirty="0">
              <a:solidFill>
                <a:schemeClr val="tx1"/>
              </a:solidFill>
              <a:latin typeface="Segoe UI" panose="020B0502040204020203" pitchFamily="34" charset="0"/>
              <a:cs typeface="Segoe UI" panose="020B0502040204020203" pitchFamily="34" charset="0"/>
            </a:endParaRPr>
          </a:p>
        </p:txBody>
      </p:sp>
      <p:pic>
        <p:nvPicPr>
          <p:cNvPr id="4" name="Content Placeholder 3">
            <a:extLst>
              <a:ext uri="{FF2B5EF4-FFF2-40B4-BE49-F238E27FC236}">
                <a16:creationId xmlns:a16="http://schemas.microsoft.com/office/drawing/2014/main" id="{D35F5051-6216-4B6F-A382-FB81C5B236AE}"/>
              </a:ext>
            </a:extLst>
          </p:cNvPr>
          <p:cNvPicPr>
            <a:picLocks noGrp="1" noChangeAspect="1"/>
          </p:cNvPicPr>
          <p:nvPr>
            <p:ph sz="quarter" idx="10"/>
          </p:nvPr>
        </p:nvPicPr>
        <p:blipFill>
          <a:blip r:embed="rId3"/>
          <a:stretch>
            <a:fillRect/>
          </a:stretch>
        </p:blipFill>
        <p:spPr>
          <a:xfrm>
            <a:off x="1571534" y="1367418"/>
            <a:ext cx="5992544" cy="5366555"/>
          </a:xfrm>
          <a:prstGeom prst="rect">
            <a:avLst/>
          </a:prstGeom>
        </p:spPr>
      </p:pic>
    </p:spTree>
    <p:extLst>
      <p:ext uri="{BB962C8B-B14F-4D97-AF65-F5344CB8AC3E}">
        <p14:creationId xmlns:p14="http://schemas.microsoft.com/office/powerpoint/2010/main" val="14265097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52" name="Picture 8">
            <a:extLst>
              <a:ext uri="{FF2B5EF4-FFF2-40B4-BE49-F238E27FC236}">
                <a16:creationId xmlns:a16="http://schemas.microsoft.com/office/drawing/2014/main" id="{27D0CB4F-E088-4913-A2CB-6F9D06FA099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16414" y="2050996"/>
            <a:ext cx="6112042" cy="48070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5" name="Straight Connector 4">
            <a:extLst>
              <a:ext uri="{FF2B5EF4-FFF2-40B4-BE49-F238E27FC236}">
                <a16:creationId xmlns:a16="http://schemas.microsoft.com/office/drawing/2014/main" id="{7FBF4444-305B-4A6C-9384-0AD97EAE9436}"/>
              </a:ext>
            </a:extLst>
          </p:cNvPr>
          <p:cNvCxnSpPr>
            <a:cxnSpLocks/>
          </p:cNvCxnSpPr>
          <p:nvPr/>
        </p:nvCxnSpPr>
        <p:spPr>
          <a:xfrm>
            <a:off x="-8389" y="1091220"/>
            <a:ext cx="9152390" cy="0"/>
          </a:xfrm>
          <a:prstGeom prst="line">
            <a:avLst/>
          </a:prstGeom>
          <a:ln w="57150">
            <a:solidFill>
              <a:srgbClr val="005EB8"/>
            </a:solidFill>
          </a:ln>
        </p:spPr>
        <p:style>
          <a:lnRef idx="1">
            <a:schemeClr val="accent1"/>
          </a:lnRef>
          <a:fillRef idx="0">
            <a:schemeClr val="accent1"/>
          </a:fillRef>
          <a:effectRef idx="0">
            <a:schemeClr val="accent1"/>
          </a:effectRef>
          <a:fontRef idx="minor">
            <a:schemeClr val="tx1"/>
          </a:fontRef>
        </p:style>
      </p:cxnSp>
      <p:cxnSp>
        <p:nvCxnSpPr>
          <p:cNvPr id="6" name="Straight Connector 5">
            <a:extLst>
              <a:ext uri="{FF2B5EF4-FFF2-40B4-BE49-F238E27FC236}">
                <a16:creationId xmlns:a16="http://schemas.microsoft.com/office/drawing/2014/main" id="{454AEE02-22E3-4047-BAEB-B2B2F4D80589}"/>
              </a:ext>
            </a:extLst>
          </p:cNvPr>
          <p:cNvCxnSpPr>
            <a:cxnSpLocks/>
          </p:cNvCxnSpPr>
          <p:nvPr/>
        </p:nvCxnSpPr>
        <p:spPr>
          <a:xfrm>
            <a:off x="-6990" y="1193286"/>
            <a:ext cx="9150991" cy="0"/>
          </a:xfrm>
          <a:prstGeom prst="line">
            <a:avLst/>
          </a:prstGeom>
          <a:ln w="57150">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7" name="Title 2">
            <a:extLst>
              <a:ext uri="{FF2B5EF4-FFF2-40B4-BE49-F238E27FC236}">
                <a16:creationId xmlns:a16="http://schemas.microsoft.com/office/drawing/2014/main" id="{9D2E6A4A-FD6A-45D3-A430-C025026953CC}"/>
              </a:ext>
            </a:extLst>
          </p:cNvPr>
          <p:cNvSpPr>
            <a:spLocks noGrp="1"/>
          </p:cNvSpPr>
          <p:nvPr>
            <p:ph type="title"/>
          </p:nvPr>
        </p:nvSpPr>
        <p:spPr>
          <a:xfrm>
            <a:off x="239087" y="124027"/>
            <a:ext cx="7445229" cy="738697"/>
          </a:xfrm>
        </p:spPr>
        <p:txBody>
          <a:bodyPr/>
          <a:lstStyle/>
          <a:p>
            <a:r>
              <a:rPr lang="en-GB" sz="2000" dirty="0">
                <a:solidFill>
                  <a:schemeClr val="tx1"/>
                </a:solidFill>
                <a:latin typeface="Segoe UI" panose="020B0502040204020203" pitchFamily="34" charset="0"/>
                <a:cs typeface="Segoe UI" panose="020B0502040204020203" pitchFamily="34" charset="0"/>
              </a:rPr>
              <a:t>NORTH WEST Bring Back Staff: </a:t>
            </a:r>
            <a:br>
              <a:rPr lang="en-GB" sz="2000" dirty="0">
                <a:solidFill>
                  <a:schemeClr val="tx1"/>
                </a:solidFill>
                <a:latin typeface="Segoe UI" panose="020B0502040204020203" pitchFamily="34" charset="0"/>
                <a:cs typeface="Segoe UI" panose="020B0502040204020203" pitchFamily="34" charset="0"/>
              </a:rPr>
            </a:br>
            <a:r>
              <a:rPr lang="en-GB" sz="2000" b="1" dirty="0">
                <a:solidFill>
                  <a:schemeClr val="tx1"/>
                </a:solidFill>
                <a:latin typeface="Segoe UI" panose="020B0502040204020203" pitchFamily="34" charset="0"/>
                <a:cs typeface="Segoe UI" panose="020B0502040204020203" pitchFamily="34" charset="0"/>
              </a:rPr>
              <a:t>NW BBS Professions</a:t>
            </a:r>
            <a:br>
              <a:rPr lang="en-GB" sz="2000" dirty="0">
                <a:solidFill>
                  <a:schemeClr val="tx1"/>
                </a:solidFill>
                <a:latin typeface="Segoe UI" panose="020B0502040204020203" pitchFamily="34" charset="0"/>
                <a:cs typeface="Segoe UI" panose="020B0502040204020203" pitchFamily="34" charset="0"/>
              </a:rPr>
            </a:br>
            <a:br>
              <a:rPr lang="en-GB" sz="2000" dirty="0">
                <a:solidFill>
                  <a:schemeClr val="tx1"/>
                </a:solidFill>
                <a:latin typeface="Segoe UI" panose="020B0502040204020203" pitchFamily="34" charset="0"/>
                <a:cs typeface="Segoe UI" panose="020B0502040204020203" pitchFamily="34" charset="0"/>
              </a:rPr>
            </a:br>
            <a:br>
              <a:rPr lang="en-GB" sz="2000" dirty="0">
                <a:solidFill>
                  <a:schemeClr val="tx1"/>
                </a:solidFill>
                <a:latin typeface="Segoe UI" panose="020B0502040204020203" pitchFamily="34" charset="0"/>
                <a:cs typeface="Segoe UI" panose="020B0502040204020203" pitchFamily="34" charset="0"/>
              </a:rPr>
            </a:br>
            <a:endParaRPr lang="en-GB" sz="2000" dirty="0">
              <a:solidFill>
                <a:schemeClr val="tx1"/>
              </a:solidFill>
              <a:latin typeface="Segoe UI" panose="020B0502040204020203" pitchFamily="34" charset="0"/>
              <a:cs typeface="Segoe UI" panose="020B0502040204020203" pitchFamily="34" charset="0"/>
            </a:endParaRPr>
          </a:p>
        </p:txBody>
      </p:sp>
      <p:sp>
        <p:nvSpPr>
          <p:cNvPr id="2" name="Rectangle 5">
            <a:extLst>
              <a:ext uri="{FF2B5EF4-FFF2-40B4-BE49-F238E27FC236}">
                <a16:creationId xmlns:a16="http://schemas.microsoft.com/office/drawing/2014/main" id="{AC04E6E3-CF5E-4266-905D-619F1A545BA3}"/>
              </a:ext>
            </a:extLst>
          </p:cNvPr>
          <p:cNvSpPr>
            <a:spLocks noChangeArrowheads="1"/>
          </p:cNvSpPr>
          <p:nvPr/>
        </p:nvSpPr>
        <p:spPr bwMode="auto">
          <a:xfrm>
            <a:off x="412891" y="1265856"/>
            <a:ext cx="8069372"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lvl="0" eaLnBrk="0" fontAlgn="base" hangingPunct="0">
              <a:spcBef>
                <a:spcPct val="0"/>
              </a:spcBef>
              <a:spcAft>
                <a:spcPct val="0"/>
              </a:spcAft>
            </a:pPr>
            <a:r>
              <a:rPr lang="en-GB" dirty="0"/>
              <a:t>Total number of returners split by profession (deployed, employed or ready to deploy)* </a:t>
            </a:r>
            <a:r>
              <a:rPr lang="en-GB" sz="1400" i="1" dirty="0"/>
              <a:t>Undergoing validation so numbers may be subject to change</a:t>
            </a:r>
            <a:endParaRPr kumimoji="0" lang="en-GB" altLang="en-US" sz="1800" b="0" i="1" u="none" strike="noStrike" cap="none" normalizeH="0" baseline="0" dirty="0">
              <a:ln>
                <a:noFill/>
              </a:ln>
              <a:solidFill>
                <a:schemeClr val="tx1"/>
              </a:solidFill>
              <a:effectLst/>
              <a:latin typeface="Arial" panose="020B0604020202020204" pitchFamily="34" charset="0"/>
            </a:endParaRPr>
          </a:p>
        </p:txBody>
      </p:sp>
      <p:pic>
        <p:nvPicPr>
          <p:cNvPr id="6150" name="Picture 6">
            <a:extLst>
              <a:ext uri="{FF2B5EF4-FFF2-40B4-BE49-F238E27FC236}">
                <a16:creationId xmlns:a16="http://schemas.microsoft.com/office/drawing/2014/main" id="{C94E8B53-2739-4202-B958-C07AD7D1356E}"/>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26278" y="1881409"/>
            <a:ext cx="4692314" cy="44202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427625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a:extLst>
              <a:ext uri="{FF2B5EF4-FFF2-40B4-BE49-F238E27FC236}">
                <a16:creationId xmlns:a16="http://schemas.microsoft.com/office/drawing/2014/main" id="{7FBF4444-305B-4A6C-9384-0AD97EAE9436}"/>
              </a:ext>
            </a:extLst>
          </p:cNvPr>
          <p:cNvCxnSpPr>
            <a:cxnSpLocks/>
          </p:cNvCxnSpPr>
          <p:nvPr/>
        </p:nvCxnSpPr>
        <p:spPr>
          <a:xfrm>
            <a:off x="-8389" y="1091220"/>
            <a:ext cx="9152390" cy="0"/>
          </a:xfrm>
          <a:prstGeom prst="line">
            <a:avLst/>
          </a:prstGeom>
          <a:ln w="57150">
            <a:solidFill>
              <a:srgbClr val="005EB8"/>
            </a:solidFill>
          </a:ln>
        </p:spPr>
        <p:style>
          <a:lnRef idx="1">
            <a:schemeClr val="accent1"/>
          </a:lnRef>
          <a:fillRef idx="0">
            <a:schemeClr val="accent1"/>
          </a:fillRef>
          <a:effectRef idx="0">
            <a:schemeClr val="accent1"/>
          </a:effectRef>
          <a:fontRef idx="minor">
            <a:schemeClr val="tx1"/>
          </a:fontRef>
        </p:style>
      </p:cxnSp>
      <p:cxnSp>
        <p:nvCxnSpPr>
          <p:cNvPr id="6" name="Straight Connector 5">
            <a:extLst>
              <a:ext uri="{FF2B5EF4-FFF2-40B4-BE49-F238E27FC236}">
                <a16:creationId xmlns:a16="http://schemas.microsoft.com/office/drawing/2014/main" id="{454AEE02-22E3-4047-BAEB-B2B2F4D80589}"/>
              </a:ext>
            </a:extLst>
          </p:cNvPr>
          <p:cNvCxnSpPr>
            <a:cxnSpLocks/>
          </p:cNvCxnSpPr>
          <p:nvPr/>
        </p:nvCxnSpPr>
        <p:spPr>
          <a:xfrm>
            <a:off x="-6990" y="1193286"/>
            <a:ext cx="9150991" cy="0"/>
          </a:xfrm>
          <a:prstGeom prst="line">
            <a:avLst/>
          </a:prstGeom>
          <a:ln w="57150">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7" name="Title 2">
            <a:extLst>
              <a:ext uri="{FF2B5EF4-FFF2-40B4-BE49-F238E27FC236}">
                <a16:creationId xmlns:a16="http://schemas.microsoft.com/office/drawing/2014/main" id="{9D2E6A4A-FD6A-45D3-A430-C025026953CC}"/>
              </a:ext>
            </a:extLst>
          </p:cNvPr>
          <p:cNvSpPr>
            <a:spLocks noGrp="1"/>
          </p:cNvSpPr>
          <p:nvPr>
            <p:ph type="title"/>
          </p:nvPr>
        </p:nvSpPr>
        <p:spPr>
          <a:xfrm>
            <a:off x="239087" y="124027"/>
            <a:ext cx="7445229" cy="738697"/>
          </a:xfrm>
        </p:spPr>
        <p:txBody>
          <a:bodyPr/>
          <a:lstStyle/>
          <a:p>
            <a:r>
              <a:rPr lang="en-GB" sz="2000" dirty="0">
                <a:solidFill>
                  <a:schemeClr val="tx1"/>
                </a:solidFill>
                <a:latin typeface="Segoe UI" panose="020B0502040204020203" pitchFamily="34" charset="0"/>
                <a:cs typeface="Segoe UI" panose="020B0502040204020203" pitchFamily="34" charset="0"/>
              </a:rPr>
              <a:t>NORTH WEST Bring Back Staff: </a:t>
            </a:r>
            <a:br>
              <a:rPr lang="en-GB" sz="2000" dirty="0">
                <a:solidFill>
                  <a:schemeClr val="tx1"/>
                </a:solidFill>
                <a:latin typeface="Segoe UI" panose="020B0502040204020203" pitchFamily="34" charset="0"/>
                <a:cs typeface="Segoe UI" panose="020B0502040204020203" pitchFamily="34" charset="0"/>
              </a:rPr>
            </a:br>
            <a:r>
              <a:rPr lang="en-GB" sz="2000" b="1" dirty="0">
                <a:solidFill>
                  <a:schemeClr val="tx1"/>
                </a:solidFill>
                <a:latin typeface="Segoe UI" panose="020B0502040204020203" pitchFamily="34" charset="0"/>
                <a:cs typeface="Segoe UI" panose="020B0502040204020203" pitchFamily="34" charset="0"/>
              </a:rPr>
              <a:t>NW BBS Role profiles</a:t>
            </a:r>
            <a:br>
              <a:rPr lang="en-GB" sz="2000" dirty="0">
                <a:solidFill>
                  <a:schemeClr val="tx1"/>
                </a:solidFill>
                <a:latin typeface="Segoe UI" panose="020B0502040204020203" pitchFamily="34" charset="0"/>
                <a:cs typeface="Segoe UI" panose="020B0502040204020203" pitchFamily="34" charset="0"/>
              </a:rPr>
            </a:br>
            <a:br>
              <a:rPr lang="en-GB" sz="2000" dirty="0">
                <a:solidFill>
                  <a:schemeClr val="tx1"/>
                </a:solidFill>
                <a:latin typeface="Segoe UI" panose="020B0502040204020203" pitchFamily="34" charset="0"/>
                <a:cs typeface="Segoe UI" panose="020B0502040204020203" pitchFamily="34" charset="0"/>
              </a:rPr>
            </a:br>
            <a:br>
              <a:rPr lang="en-GB" sz="2000" dirty="0">
                <a:solidFill>
                  <a:schemeClr val="tx1"/>
                </a:solidFill>
                <a:latin typeface="Segoe UI" panose="020B0502040204020203" pitchFamily="34" charset="0"/>
                <a:cs typeface="Segoe UI" panose="020B0502040204020203" pitchFamily="34" charset="0"/>
              </a:rPr>
            </a:br>
            <a:endParaRPr lang="en-GB" sz="2000" dirty="0">
              <a:solidFill>
                <a:schemeClr val="tx1"/>
              </a:solidFill>
              <a:latin typeface="Segoe UI" panose="020B0502040204020203" pitchFamily="34" charset="0"/>
              <a:cs typeface="Segoe UI" panose="020B0502040204020203" pitchFamily="34" charset="0"/>
            </a:endParaRPr>
          </a:p>
        </p:txBody>
      </p:sp>
      <p:sp>
        <p:nvSpPr>
          <p:cNvPr id="2" name="Rectangle 5">
            <a:extLst>
              <a:ext uri="{FF2B5EF4-FFF2-40B4-BE49-F238E27FC236}">
                <a16:creationId xmlns:a16="http://schemas.microsoft.com/office/drawing/2014/main" id="{AC04E6E3-CF5E-4266-905D-619F1A545BA3}"/>
              </a:ext>
            </a:extLst>
          </p:cNvPr>
          <p:cNvSpPr>
            <a:spLocks noChangeArrowheads="1"/>
          </p:cNvSpPr>
          <p:nvPr/>
        </p:nvSpPr>
        <p:spPr bwMode="auto">
          <a:xfrm>
            <a:off x="412890" y="1265857"/>
            <a:ext cx="7796161"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600" b="0" i="0" u="none" strike="noStrike" cap="none" normalizeH="0" baseline="0" dirty="0">
                <a:ln>
                  <a:noFill/>
                </a:ln>
                <a:solidFill>
                  <a:schemeClr val="tx1"/>
                </a:solidFill>
                <a:effectLst/>
                <a:latin typeface="Arial" panose="020B0604020202020204" pitchFamily="34" charset="0"/>
                <a:ea typeface="Calibri" panose="020F0502020204030204" pitchFamily="34" charset="0"/>
              </a:rPr>
              <a:t>Number of returners deployed, employed or ready to deploy split by profession:</a:t>
            </a:r>
            <a:endParaRPr kumimoji="0" lang="en-GB" altLang="en-US" sz="16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en-US" sz="2000" b="0" i="0" u="none" strike="noStrike" cap="none" normalizeH="0" baseline="0" dirty="0">
              <a:ln>
                <a:noFill/>
              </a:ln>
              <a:solidFill>
                <a:schemeClr val="tx1"/>
              </a:solidFill>
              <a:effectLst/>
              <a:latin typeface="Arial" panose="020B0604020202020204" pitchFamily="34" charset="0"/>
            </a:endParaRPr>
          </a:p>
        </p:txBody>
      </p:sp>
      <p:pic>
        <p:nvPicPr>
          <p:cNvPr id="9218" name="Picture 5">
            <a:extLst>
              <a:ext uri="{FF2B5EF4-FFF2-40B4-BE49-F238E27FC236}">
                <a16:creationId xmlns:a16="http://schemas.microsoft.com/office/drawing/2014/main" id="{12B6C515-09B4-495B-AADF-8D13B9D2B06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40375" y="1781888"/>
            <a:ext cx="6249830" cy="507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70342028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a:extLst>
              <a:ext uri="{FF2B5EF4-FFF2-40B4-BE49-F238E27FC236}">
                <a16:creationId xmlns:a16="http://schemas.microsoft.com/office/drawing/2014/main" id="{7FBF4444-305B-4A6C-9384-0AD97EAE9436}"/>
              </a:ext>
            </a:extLst>
          </p:cNvPr>
          <p:cNvCxnSpPr>
            <a:cxnSpLocks/>
          </p:cNvCxnSpPr>
          <p:nvPr/>
        </p:nvCxnSpPr>
        <p:spPr>
          <a:xfrm>
            <a:off x="-8389" y="1091220"/>
            <a:ext cx="9152390" cy="0"/>
          </a:xfrm>
          <a:prstGeom prst="line">
            <a:avLst/>
          </a:prstGeom>
          <a:ln w="57150">
            <a:solidFill>
              <a:srgbClr val="005EB8"/>
            </a:solidFill>
          </a:ln>
        </p:spPr>
        <p:style>
          <a:lnRef idx="1">
            <a:schemeClr val="accent1"/>
          </a:lnRef>
          <a:fillRef idx="0">
            <a:schemeClr val="accent1"/>
          </a:fillRef>
          <a:effectRef idx="0">
            <a:schemeClr val="accent1"/>
          </a:effectRef>
          <a:fontRef idx="minor">
            <a:schemeClr val="tx1"/>
          </a:fontRef>
        </p:style>
      </p:cxnSp>
      <p:cxnSp>
        <p:nvCxnSpPr>
          <p:cNvPr id="6" name="Straight Connector 5">
            <a:extLst>
              <a:ext uri="{FF2B5EF4-FFF2-40B4-BE49-F238E27FC236}">
                <a16:creationId xmlns:a16="http://schemas.microsoft.com/office/drawing/2014/main" id="{454AEE02-22E3-4047-BAEB-B2B2F4D80589}"/>
              </a:ext>
            </a:extLst>
          </p:cNvPr>
          <p:cNvCxnSpPr>
            <a:cxnSpLocks/>
          </p:cNvCxnSpPr>
          <p:nvPr/>
        </p:nvCxnSpPr>
        <p:spPr>
          <a:xfrm>
            <a:off x="-6990" y="1193286"/>
            <a:ext cx="9150991" cy="0"/>
          </a:xfrm>
          <a:prstGeom prst="line">
            <a:avLst/>
          </a:prstGeom>
          <a:ln w="57150">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7" name="Title 2">
            <a:extLst>
              <a:ext uri="{FF2B5EF4-FFF2-40B4-BE49-F238E27FC236}">
                <a16:creationId xmlns:a16="http://schemas.microsoft.com/office/drawing/2014/main" id="{9D2E6A4A-FD6A-45D3-A430-C025026953CC}"/>
              </a:ext>
            </a:extLst>
          </p:cNvPr>
          <p:cNvSpPr>
            <a:spLocks noGrp="1"/>
          </p:cNvSpPr>
          <p:nvPr>
            <p:ph type="title"/>
          </p:nvPr>
        </p:nvSpPr>
        <p:spPr>
          <a:xfrm>
            <a:off x="239087" y="242815"/>
            <a:ext cx="7445229" cy="738697"/>
          </a:xfrm>
        </p:spPr>
        <p:txBody>
          <a:bodyPr/>
          <a:lstStyle/>
          <a:p>
            <a:r>
              <a:rPr lang="en-GB" sz="2000" dirty="0">
                <a:solidFill>
                  <a:schemeClr val="tx1"/>
                </a:solidFill>
                <a:latin typeface="Segoe UI" panose="020B0502040204020203" pitchFamily="34" charset="0"/>
                <a:cs typeface="Segoe UI" panose="020B0502040204020203" pitchFamily="34" charset="0"/>
              </a:rPr>
              <a:t>NORTH WEST Bring Back Staff:</a:t>
            </a:r>
            <a:br>
              <a:rPr lang="en-GB" sz="2000" dirty="0">
                <a:solidFill>
                  <a:schemeClr val="tx1"/>
                </a:solidFill>
                <a:latin typeface="Segoe UI" panose="020B0502040204020203" pitchFamily="34" charset="0"/>
                <a:cs typeface="Segoe UI" panose="020B0502040204020203" pitchFamily="34" charset="0"/>
              </a:rPr>
            </a:br>
            <a:r>
              <a:rPr lang="en-GB" sz="2000" b="1" dirty="0">
                <a:solidFill>
                  <a:schemeClr val="tx1"/>
                </a:solidFill>
                <a:latin typeface="Segoe UI" panose="020B0502040204020203" pitchFamily="34" charset="0"/>
                <a:cs typeface="Segoe UI" panose="020B0502040204020203" pitchFamily="34" charset="0"/>
              </a:rPr>
              <a:t>Nurse/ Medics Campaign example</a:t>
            </a:r>
            <a:br>
              <a:rPr lang="en-GB" sz="2000" dirty="0">
                <a:solidFill>
                  <a:schemeClr val="tx1"/>
                </a:solidFill>
                <a:latin typeface="Segoe UI" panose="020B0502040204020203" pitchFamily="34" charset="0"/>
                <a:cs typeface="Segoe UI" panose="020B0502040204020203" pitchFamily="34" charset="0"/>
              </a:rPr>
            </a:br>
            <a:br>
              <a:rPr lang="en-GB" sz="2000" dirty="0">
                <a:solidFill>
                  <a:schemeClr val="tx1"/>
                </a:solidFill>
                <a:latin typeface="Segoe UI" panose="020B0502040204020203" pitchFamily="34" charset="0"/>
                <a:cs typeface="Segoe UI" panose="020B0502040204020203" pitchFamily="34" charset="0"/>
              </a:rPr>
            </a:br>
            <a:endParaRPr lang="en-GB" sz="2000" dirty="0">
              <a:solidFill>
                <a:schemeClr val="tx1"/>
              </a:solidFill>
              <a:latin typeface="Segoe UI" panose="020B0502040204020203" pitchFamily="34" charset="0"/>
              <a:cs typeface="Segoe UI" panose="020B0502040204020203" pitchFamily="34" charset="0"/>
            </a:endParaRPr>
          </a:p>
        </p:txBody>
      </p:sp>
      <p:sp>
        <p:nvSpPr>
          <p:cNvPr id="2" name="TextBox 1">
            <a:extLst>
              <a:ext uri="{FF2B5EF4-FFF2-40B4-BE49-F238E27FC236}">
                <a16:creationId xmlns:a16="http://schemas.microsoft.com/office/drawing/2014/main" id="{89B7A2DB-67EF-4A57-AB1E-9FBC618BE216}"/>
              </a:ext>
            </a:extLst>
          </p:cNvPr>
          <p:cNvSpPr txBox="1"/>
          <p:nvPr/>
        </p:nvSpPr>
        <p:spPr>
          <a:xfrm>
            <a:off x="289004" y="1335559"/>
            <a:ext cx="8724367" cy="3477875"/>
          </a:xfrm>
          <a:prstGeom prst="rect">
            <a:avLst/>
          </a:prstGeom>
          <a:noFill/>
        </p:spPr>
        <p:txBody>
          <a:bodyPr wrap="square" rtlCol="0">
            <a:spAutoFit/>
          </a:bodyPr>
          <a:lstStyle/>
          <a:p>
            <a:pPr marL="342900" indent="-342900">
              <a:buAutoNum type="arabicPeriod"/>
            </a:pPr>
            <a:r>
              <a:rPr lang="en-GB" sz="1300" b="1" dirty="0"/>
              <a:t>Nurse/Medics ‘Ready to Deploy’ campaign</a:t>
            </a:r>
          </a:p>
          <a:p>
            <a:pPr marL="742950" lvl="1" indent="-285750">
              <a:buFont typeface="Arial" panose="020B0604020202020204" pitchFamily="34" charset="0"/>
              <a:buChar char="•"/>
            </a:pPr>
            <a:r>
              <a:rPr lang="en-GB" sz="1300" dirty="0"/>
              <a:t>Initiated in early September.</a:t>
            </a:r>
          </a:p>
          <a:p>
            <a:pPr marL="742950" lvl="1" indent="-285750">
              <a:buFont typeface="Arial" panose="020B0604020202020204" pitchFamily="34" charset="0"/>
              <a:buChar char="•"/>
            </a:pPr>
            <a:r>
              <a:rPr lang="en-GB" sz="1300" dirty="0"/>
              <a:t>Provided rich master data validation.</a:t>
            </a:r>
          </a:p>
          <a:p>
            <a:pPr marL="742950" lvl="1" indent="-285750">
              <a:buFont typeface="Arial" panose="020B0604020202020204" pitchFamily="34" charset="0"/>
              <a:buChar char="•"/>
            </a:pPr>
            <a:r>
              <a:rPr lang="en-GB" sz="1300" dirty="0"/>
              <a:t>The campaign is being used to support local requests and Nurse returners campaign with Andrea Boland.</a:t>
            </a:r>
          </a:p>
          <a:p>
            <a:pPr lvl="1"/>
            <a:endParaRPr lang="en-GB" sz="1300" u="sng" dirty="0"/>
          </a:p>
          <a:p>
            <a:r>
              <a:rPr lang="en-GB" sz="1300" u="sng" dirty="0"/>
              <a:t>Analysis</a:t>
            </a:r>
          </a:p>
          <a:p>
            <a:pPr marL="742950" lvl="1" indent="-285750">
              <a:buFont typeface="Arial" panose="020B0604020202020204" pitchFamily="34" charset="0"/>
              <a:buChar char="•"/>
            </a:pPr>
            <a:r>
              <a:rPr lang="en-GB" sz="1300" dirty="0"/>
              <a:t>Identified that of the circa 395 contacted we received 212 responses (as of 02.10.20).</a:t>
            </a:r>
          </a:p>
          <a:p>
            <a:pPr marL="742950" lvl="1" indent="-285750">
              <a:buFont typeface="Arial" panose="020B0604020202020204" pitchFamily="34" charset="0"/>
              <a:buChar char="•"/>
            </a:pPr>
            <a:r>
              <a:rPr lang="en-GB" sz="1300" dirty="0"/>
              <a:t>185 wish to remain on the NWBBS register of which </a:t>
            </a:r>
            <a:r>
              <a:rPr lang="en-GB" sz="1200" dirty="0"/>
              <a:t>170 were nurses. </a:t>
            </a:r>
          </a:p>
          <a:p>
            <a:pPr marL="742950" lvl="1" indent="-285750">
              <a:buFont typeface="Arial" panose="020B0604020202020204" pitchFamily="34" charset="0"/>
              <a:buChar char="•"/>
            </a:pPr>
            <a:r>
              <a:rPr lang="en-GB" sz="1200" dirty="0"/>
              <a:t>15 were Medics</a:t>
            </a:r>
          </a:p>
          <a:p>
            <a:pPr marL="742950" lvl="1" indent="-285750">
              <a:buFont typeface="Arial" panose="020B0604020202020204" pitchFamily="34" charset="0"/>
              <a:buChar char="•"/>
            </a:pPr>
            <a:r>
              <a:rPr lang="en-GB" sz="1200" dirty="0"/>
              <a:t>Of the NON responses 158 were Nurses. </a:t>
            </a:r>
            <a:endParaRPr lang="en-GB" sz="1300" dirty="0"/>
          </a:p>
          <a:p>
            <a:pPr marL="742950" lvl="1" indent="-285750">
              <a:buFont typeface="Arial" panose="020B0604020202020204" pitchFamily="34" charset="0"/>
              <a:buChar char="•"/>
            </a:pPr>
            <a:r>
              <a:rPr lang="en-GB" sz="1300" dirty="0"/>
              <a:t>25 Withdraw - 4 Gaining Employment - 14 No reason - 7 Personal.</a:t>
            </a:r>
          </a:p>
          <a:p>
            <a:pPr marL="742950" lvl="1" indent="-285750">
              <a:buFont typeface="Arial" panose="020B0604020202020204" pitchFamily="34" charset="0"/>
              <a:buChar char="•"/>
            </a:pPr>
            <a:r>
              <a:rPr lang="en-GB" sz="1300" dirty="0"/>
              <a:t>122 stated a working pattern: 30 Permanent - 63 Bank - 97 Flexible - 14 </a:t>
            </a:r>
            <a:r>
              <a:rPr lang="en-GB" sz="1300" dirty="0" err="1"/>
              <a:t>Covid</a:t>
            </a:r>
            <a:r>
              <a:rPr lang="en-GB" sz="1300" dirty="0"/>
              <a:t> Response.</a:t>
            </a:r>
          </a:p>
          <a:p>
            <a:pPr marL="742950" lvl="1" indent="-285750">
              <a:buFont typeface="Arial" panose="020B0604020202020204" pitchFamily="34" charset="0"/>
              <a:buChar char="•"/>
            </a:pPr>
            <a:r>
              <a:rPr lang="en-GB" sz="1300" dirty="0"/>
              <a:t>Majority expressed support for Flu/</a:t>
            </a:r>
            <a:r>
              <a:rPr lang="en-GB" sz="1300" dirty="0" err="1"/>
              <a:t>Covid</a:t>
            </a:r>
            <a:r>
              <a:rPr lang="en-GB" sz="1300" dirty="0"/>
              <a:t> Vacs programme.</a:t>
            </a:r>
          </a:p>
          <a:p>
            <a:pPr marL="742950" lvl="1" indent="-285750">
              <a:buFont typeface="Arial" panose="020B0604020202020204" pitchFamily="34" charset="0"/>
              <a:buChar char="•"/>
            </a:pPr>
            <a:endParaRPr lang="en-GB" sz="1300" dirty="0"/>
          </a:p>
          <a:p>
            <a:pPr marL="742950" lvl="1" indent="-285750">
              <a:buFont typeface="Arial" panose="020B0604020202020204" pitchFamily="34" charset="0"/>
              <a:buChar char="•"/>
            </a:pPr>
            <a:endParaRPr lang="en-GB" sz="1300" dirty="0"/>
          </a:p>
          <a:p>
            <a:br>
              <a:rPr lang="en-GB" sz="1400" dirty="0"/>
            </a:br>
            <a:endParaRPr lang="en-GB" sz="1300" dirty="0"/>
          </a:p>
        </p:txBody>
      </p:sp>
      <p:graphicFrame>
        <p:nvGraphicFramePr>
          <p:cNvPr id="10" name="Table 9">
            <a:extLst>
              <a:ext uri="{FF2B5EF4-FFF2-40B4-BE49-F238E27FC236}">
                <a16:creationId xmlns:a16="http://schemas.microsoft.com/office/drawing/2014/main" id="{32A02407-C759-491B-915A-A45ED7736DF9}"/>
              </a:ext>
            </a:extLst>
          </p:cNvPr>
          <p:cNvGraphicFramePr>
            <a:graphicFrameLocks noGrp="1"/>
          </p:cNvGraphicFramePr>
          <p:nvPr>
            <p:extLst>
              <p:ext uri="{D42A27DB-BD31-4B8C-83A1-F6EECF244321}">
                <p14:modId xmlns:p14="http://schemas.microsoft.com/office/powerpoint/2010/main" val="3706586091"/>
              </p:ext>
            </p:extLst>
          </p:nvPr>
        </p:nvGraphicFramePr>
        <p:xfrm>
          <a:off x="624456" y="4168084"/>
          <a:ext cx="7886699" cy="1624463"/>
        </p:xfrm>
        <a:graphic>
          <a:graphicData uri="http://schemas.openxmlformats.org/drawingml/2006/table">
            <a:tbl>
              <a:tblPr/>
              <a:tblGrid>
                <a:gridCol w="1686464">
                  <a:extLst>
                    <a:ext uri="{9D8B030D-6E8A-4147-A177-3AD203B41FA5}">
                      <a16:colId xmlns:a16="http://schemas.microsoft.com/office/drawing/2014/main" val="3280775923"/>
                    </a:ext>
                  </a:extLst>
                </a:gridCol>
                <a:gridCol w="1562459">
                  <a:extLst>
                    <a:ext uri="{9D8B030D-6E8A-4147-A177-3AD203B41FA5}">
                      <a16:colId xmlns:a16="http://schemas.microsoft.com/office/drawing/2014/main" val="1901049604"/>
                    </a:ext>
                  </a:extLst>
                </a:gridCol>
                <a:gridCol w="1636862">
                  <a:extLst>
                    <a:ext uri="{9D8B030D-6E8A-4147-A177-3AD203B41FA5}">
                      <a16:colId xmlns:a16="http://schemas.microsoft.com/office/drawing/2014/main" val="2232646809"/>
                    </a:ext>
                  </a:extLst>
                </a:gridCol>
                <a:gridCol w="1624462">
                  <a:extLst>
                    <a:ext uri="{9D8B030D-6E8A-4147-A177-3AD203B41FA5}">
                      <a16:colId xmlns:a16="http://schemas.microsoft.com/office/drawing/2014/main" val="507826968"/>
                    </a:ext>
                  </a:extLst>
                </a:gridCol>
                <a:gridCol w="1376452">
                  <a:extLst>
                    <a:ext uri="{9D8B030D-6E8A-4147-A177-3AD203B41FA5}">
                      <a16:colId xmlns:a16="http://schemas.microsoft.com/office/drawing/2014/main" val="183013588"/>
                    </a:ext>
                  </a:extLst>
                </a:gridCol>
              </a:tblGrid>
              <a:tr h="186007">
                <a:tc>
                  <a:txBody>
                    <a:bodyPr/>
                    <a:lstStyle/>
                    <a:p>
                      <a:pPr algn="ctr" fontAlgn="ctr"/>
                      <a:r>
                        <a:rPr lang="en-GB" sz="1000" b="1" i="0" u="none" strike="noStrike" dirty="0">
                          <a:solidFill>
                            <a:srgbClr val="000000"/>
                          </a:solidFill>
                          <a:effectLst/>
                          <a:latin typeface="Calibri" panose="020F0502020204030204" pitchFamily="34" charset="0"/>
                        </a:rPr>
                        <a:t>Profession Subset</a:t>
                      </a:r>
                    </a:p>
                  </a:txBody>
                  <a:tcPr marL="6200" marR="6200" marT="6200" marB="0" anchor="ctr">
                    <a:lnL>
                      <a:noFill/>
                    </a:lnL>
                    <a:lnR>
                      <a:noFill/>
                    </a:lnR>
                    <a:lnT>
                      <a:noFill/>
                    </a:lnT>
                    <a:lnB>
                      <a:noFill/>
                    </a:lnB>
                    <a:solidFill>
                      <a:srgbClr val="ACB9CA"/>
                    </a:solidFill>
                  </a:tcPr>
                </a:tc>
                <a:tc>
                  <a:txBody>
                    <a:bodyPr/>
                    <a:lstStyle/>
                    <a:p>
                      <a:pPr algn="ctr" fontAlgn="ctr"/>
                      <a:r>
                        <a:rPr lang="en-GB" sz="1000" b="1" i="0" u="none" strike="noStrike" dirty="0">
                          <a:solidFill>
                            <a:srgbClr val="000000"/>
                          </a:solidFill>
                          <a:effectLst/>
                          <a:latin typeface="Calibri" panose="020F0502020204030204" pitchFamily="34" charset="0"/>
                        </a:rPr>
                        <a:t>Total Responses of 185</a:t>
                      </a:r>
                    </a:p>
                  </a:txBody>
                  <a:tcPr marL="6200" marR="6200" marT="6200" marB="0" anchor="ctr">
                    <a:lnL>
                      <a:noFill/>
                    </a:lnL>
                    <a:lnR>
                      <a:noFill/>
                    </a:lnR>
                    <a:lnT>
                      <a:noFill/>
                    </a:lnT>
                    <a:lnB>
                      <a:noFill/>
                    </a:lnB>
                    <a:solidFill>
                      <a:srgbClr val="ACB9CA"/>
                    </a:solidFill>
                  </a:tcPr>
                </a:tc>
                <a:tc>
                  <a:txBody>
                    <a:bodyPr/>
                    <a:lstStyle/>
                    <a:p>
                      <a:pPr algn="ctr" fontAlgn="ctr"/>
                      <a:r>
                        <a:rPr lang="en-GB" sz="1000" b="1" i="0" u="none" strike="noStrike">
                          <a:solidFill>
                            <a:srgbClr val="000000"/>
                          </a:solidFill>
                          <a:effectLst/>
                          <a:latin typeface="Calibri" panose="020F0502020204030204" pitchFamily="34" charset="0"/>
                        </a:rPr>
                        <a:t>Permanent Register identified</a:t>
                      </a:r>
                    </a:p>
                  </a:txBody>
                  <a:tcPr marL="6200" marR="6200" marT="6200" marB="0" anchor="ctr">
                    <a:lnL>
                      <a:noFill/>
                    </a:lnL>
                    <a:lnR>
                      <a:noFill/>
                    </a:lnR>
                    <a:lnT>
                      <a:noFill/>
                    </a:lnT>
                    <a:lnB>
                      <a:noFill/>
                    </a:lnB>
                    <a:solidFill>
                      <a:srgbClr val="ACB9CA"/>
                    </a:solidFill>
                  </a:tcPr>
                </a:tc>
                <a:tc>
                  <a:txBody>
                    <a:bodyPr/>
                    <a:lstStyle/>
                    <a:p>
                      <a:pPr algn="ctr" fontAlgn="ctr"/>
                      <a:r>
                        <a:rPr lang="en-GB" sz="1000" b="1" i="0" u="none" strike="noStrike">
                          <a:solidFill>
                            <a:srgbClr val="000000"/>
                          </a:solidFill>
                          <a:effectLst/>
                          <a:latin typeface="Calibri" panose="020F0502020204030204" pitchFamily="34" charset="0"/>
                        </a:rPr>
                        <a:t>Temporary Register identified</a:t>
                      </a:r>
                    </a:p>
                  </a:txBody>
                  <a:tcPr marL="6200" marR="6200" marT="6200" marB="0" anchor="ctr">
                    <a:lnL>
                      <a:noFill/>
                    </a:lnL>
                    <a:lnR>
                      <a:noFill/>
                    </a:lnR>
                    <a:lnT>
                      <a:noFill/>
                    </a:lnT>
                    <a:lnB>
                      <a:noFill/>
                    </a:lnB>
                    <a:solidFill>
                      <a:srgbClr val="ACB9CA"/>
                    </a:solidFill>
                  </a:tcPr>
                </a:tc>
                <a:tc>
                  <a:txBody>
                    <a:bodyPr/>
                    <a:lstStyle/>
                    <a:p>
                      <a:pPr algn="ctr" fontAlgn="ctr"/>
                      <a:r>
                        <a:rPr lang="en-GB" sz="1000" b="1" i="0" u="none" strike="noStrike" dirty="0">
                          <a:solidFill>
                            <a:srgbClr val="000000"/>
                          </a:solidFill>
                          <a:effectLst/>
                          <a:latin typeface="Calibri" panose="020F0502020204030204" pitchFamily="34" charset="0"/>
                        </a:rPr>
                        <a:t>Non Responses</a:t>
                      </a:r>
                    </a:p>
                  </a:txBody>
                  <a:tcPr marL="6200" marR="6200" marT="6200" marB="0" anchor="ctr">
                    <a:lnL>
                      <a:noFill/>
                    </a:lnL>
                    <a:lnR>
                      <a:noFill/>
                    </a:lnR>
                    <a:lnT>
                      <a:noFill/>
                    </a:lnT>
                    <a:lnB>
                      <a:noFill/>
                    </a:lnB>
                    <a:solidFill>
                      <a:srgbClr val="ACB9CA"/>
                    </a:solidFill>
                  </a:tcPr>
                </a:tc>
                <a:extLst>
                  <a:ext uri="{0D108BD9-81ED-4DB2-BD59-A6C34878D82A}">
                    <a16:rowId xmlns:a16="http://schemas.microsoft.com/office/drawing/2014/main" val="2094879388"/>
                  </a:ext>
                </a:extLst>
              </a:tr>
              <a:tr h="179807">
                <a:tc>
                  <a:txBody>
                    <a:bodyPr/>
                    <a:lstStyle/>
                    <a:p>
                      <a:pPr algn="l" fontAlgn="b"/>
                      <a:r>
                        <a:rPr lang="en-GB" sz="1100" b="1" i="0" u="none" strike="noStrike" dirty="0">
                          <a:solidFill>
                            <a:srgbClr val="FFFFFF"/>
                          </a:solidFill>
                          <a:effectLst/>
                          <a:latin typeface="Calibri" panose="020F0502020204030204" pitchFamily="34" charset="0"/>
                        </a:rPr>
                        <a:t>TOTAL NURSE</a:t>
                      </a:r>
                    </a:p>
                  </a:txBody>
                  <a:tcPr marL="6200" marR="6200" marT="6200" marB="0" anchor="b">
                    <a:lnL>
                      <a:noFill/>
                    </a:lnL>
                    <a:lnR>
                      <a:noFill/>
                    </a:lnR>
                    <a:lnT>
                      <a:noFill/>
                    </a:lnT>
                    <a:lnB>
                      <a:noFill/>
                    </a:lnB>
                    <a:solidFill>
                      <a:srgbClr val="4472C4"/>
                    </a:solidFill>
                  </a:tcPr>
                </a:tc>
                <a:tc>
                  <a:txBody>
                    <a:bodyPr/>
                    <a:lstStyle/>
                    <a:p>
                      <a:pPr algn="ctr" fontAlgn="b"/>
                      <a:r>
                        <a:rPr lang="en-GB" sz="1100" b="1" i="0" u="none" strike="noStrike">
                          <a:solidFill>
                            <a:srgbClr val="000000"/>
                          </a:solidFill>
                          <a:effectLst/>
                          <a:latin typeface="Calibri" panose="020F0502020204030204" pitchFamily="34" charset="0"/>
                        </a:rPr>
                        <a:t>170</a:t>
                      </a:r>
                    </a:p>
                  </a:txBody>
                  <a:tcPr marL="6200" marR="6200" marT="6200" marB="0" anchor="b">
                    <a:lnL>
                      <a:noFill/>
                    </a:lnL>
                    <a:lnR>
                      <a:noFill/>
                    </a:lnR>
                    <a:lnT>
                      <a:noFill/>
                    </a:lnT>
                    <a:lnB>
                      <a:noFill/>
                    </a:lnB>
                    <a:solidFill>
                      <a:srgbClr val="8EA9DB"/>
                    </a:solidFill>
                  </a:tcPr>
                </a:tc>
                <a:tc>
                  <a:txBody>
                    <a:bodyPr/>
                    <a:lstStyle/>
                    <a:p>
                      <a:pPr algn="ctr" fontAlgn="b"/>
                      <a:r>
                        <a:rPr lang="en-GB" sz="1100" b="1" i="0" u="none" strike="noStrike">
                          <a:solidFill>
                            <a:srgbClr val="000000"/>
                          </a:solidFill>
                          <a:effectLst/>
                          <a:latin typeface="Calibri" panose="020F0502020204030204" pitchFamily="34" charset="0"/>
                        </a:rPr>
                        <a:t>135</a:t>
                      </a:r>
                    </a:p>
                  </a:txBody>
                  <a:tcPr marL="6200" marR="6200" marT="6200" marB="0" anchor="b">
                    <a:lnL>
                      <a:noFill/>
                    </a:lnL>
                    <a:lnR>
                      <a:noFill/>
                    </a:lnR>
                    <a:lnT>
                      <a:noFill/>
                    </a:lnT>
                    <a:lnB>
                      <a:noFill/>
                    </a:lnB>
                    <a:solidFill>
                      <a:srgbClr val="8EA9DB"/>
                    </a:solidFill>
                  </a:tcPr>
                </a:tc>
                <a:tc>
                  <a:txBody>
                    <a:bodyPr/>
                    <a:lstStyle/>
                    <a:p>
                      <a:pPr algn="ctr" fontAlgn="b"/>
                      <a:r>
                        <a:rPr lang="en-GB" sz="1100" b="1" i="0" u="none" strike="noStrike">
                          <a:solidFill>
                            <a:srgbClr val="000000"/>
                          </a:solidFill>
                          <a:effectLst/>
                          <a:latin typeface="Calibri" panose="020F0502020204030204" pitchFamily="34" charset="0"/>
                        </a:rPr>
                        <a:t>16</a:t>
                      </a:r>
                    </a:p>
                  </a:txBody>
                  <a:tcPr marL="6200" marR="6200" marT="6200" marB="0" anchor="b">
                    <a:lnL>
                      <a:noFill/>
                    </a:lnL>
                    <a:lnR>
                      <a:noFill/>
                    </a:lnR>
                    <a:lnT>
                      <a:noFill/>
                    </a:lnT>
                    <a:lnB>
                      <a:noFill/>
                    </a:lnB>
                    <a:solidFill>
                      <a:srgbClr val="8EA9DB"/>
                    </a:solidFill>
                  </a:tcPr>
                </a:tc>
                <a:tc>
                  <a:txBody>
                    <a:bodyPr/>
                    <a:lstStyle/>
                    <a:p>
                      <a:pPr algn="ctr" fontAlgn="b"/>
                      <a:r>
                        <a:rPr lang="en-GB" sz="1100" b="1" i="0" u="none" strike="noStrike" dirty="0">
                          <a:solidFill>
                            <a:srgbClr val="000000"/>
                          </a:solidFill>
                          <a:effectLst/>
                          <a:latin typeface="Calibri" panose="020F0502020204030204" pitchFamily="34" charset="0"/>
                        </a:rPr>
                        <a:t>158</a:t>
                      </a:r>
                    </a:p>
                  </a:txBody>
                  <a:tcPr marL="6200" marR="6200" marT="6200" marB="0" anchor="b">
                    <a:lnL>
                      <a:noFill/>
                    </a:lnL>
                    <a:lnR>
                      <a:noFill/>
                    </a:lnR>
                    <a:lnT>
                      <a:noFill/>
                    </a:lnT>
                    <a:lnB>
                      <a:noFill/>
                    </a:lnB>
                    <a:solidFill>
                      <a:srgbClr val="8EA9DB"/>
                    </a:solidFill>
                  </a:tcPr>
                </a:tc>
                <a:extLst>
                  <a:ext uri="{0D108BD9-81ED-4DB2-BD59-A6C34878D82A}">
                    <a16:rowId xmlns:a16="http://schemas.microsoft.com/office/drawing/2014/main" val="253070282"/>
                  </a:ext>
                </a:extLst>
              </a:tr>
              <a:tr h="179807">
                <a:tc>
                  <a:txBody>
                    <a:bodyPr/>
                    <a:lstStyle/>
                    <a:p>
                      <a:pPr algn="l" fontAlgn="b"/>
                      <a:r>
                        <a:rPr lang="en-GB" sz="1100" b="0" i="1" u="none" strike="noStrike" dirty="0">
                          <a:solidFill>
                            <a:srgbClr val="FFFFFF"/>
                          </a:solidFill>
                          <a:effectLst/>
                          <a:latin typeface="Calibri" panose="020F0502020204030204" pitchFamily="34" charset="0"/>
                        </a:rPr>
                        <a:t>Adult Nurse</a:t>
                      </a:r>
                    </a:p>
                  </a:txBody>
                  <a:tcPr marL="6200" marR="6200" marT="6200" marB="0" anchor="b">
                    <a:lnL>
                      <a:noFill/>
                    </a:lnL>
                    <a:lnR>
                      <a:noFill/>
                    </a:lnR>
                    <a:lnT>
                      <a:noFill/>
                    </a:lnT>
                    <a:lnB>
                      <a:noFill/>
                    </a:lnB>
                    <a:solidFill>
                      <a:srgbClr val="4472C4"/>
                    </a:solidFill>
                  </a:tcPr>
                </a:tc>
                <a:tc>
                  <a:txBody>
                    <a:bodyPr/>
                    <a:lstStyle/>
                    <a:p>
                      <a:pPr algn="ctr" fontAlgn="b"/>
                      <a:r>
                        <a:rPr lang="en-GB" sz="1100" b="0" i="0" u="none" strike="noStrike">
                          <a:solidFill>
                            <a:srgbClr val="000000"/>
                          </a:solidFill>
                          <a:effectLst/>
                          <a:latin typeface="Calibri" panose="020F0502020204030204" pitchFamily="34" charset="0"/>
                        </a:rPr>
                        <a:t>103</a:t>
                      </a:r>
                    </a:p>
                  </a:txBody>
                  <a:tcPr marL="6200" marR="6200" marT="6200" marB="0" anchor="b">
                    <a:lnL>
                      <a:noFill/>
                    </a:lnL>
                    <a:lnR>
                      <a:noFill/>
                    </a:lnR>
                    <a:lnT>
                      <a:noFill/>
                    </a:lnT>
                    <a:lnB>
                      <a:noFill/>
                    </a:lnB>
                    <a:solidFill>
                      <a:srgbClr val="B4C6E7"/>
                    </a:solidFill>
                  </a:tcPr>
                </a:tc>
                <a:tc>
                  <a:txBody>
                    <a:bodyPr/>
                    <a:lstStyle/>
                    <a:p>
                      <a:pPr algn="ctr" fontAlgn="b"/>
                      <a:r>
                        <a:rPr lang="en-GB" sz="1100" b="0" i="0" u="none" strike="noStrike">
                          <a:solidFill>
                            <a:srgbClr val="000000"/>
                          </a:solidFill>
                          <a:effectLst/>
                          <a:latin typeface="Calibri" panose="020F0502020204030204" pitchFamily="34" charset="0"/>
                        </a:rPr>
                        <a:t>79</a:t>
                      </a:r>
                    </a:p>
                  </a:txBody>
                  <a:tcPr marL="6200" marR="6200" marT="6200" marB="0" anchor="b">
                    <a:lnL>
                      <a:noFill/>
                    </a:lnL>
                    <a:lnR>
                      <a:noFill/>
                    </a:lnR>
                    <a:lnT>
                      <a:noFill/>
                    </a:lnT>
                    <a:lnB>
                      <a:noFill/>
                    </a:lnB>
                    <a:solidFill>
                      <a:srgbClr val="B4C6E7"/>
                    </a:solidFill>
                  </a:tcPr>
                </a:tc>
                <a:tc>
                  <a:txBody>
                    <a:bodyPr/>
                    <a:lstStyle/>
                    <a:p>
                      <a:pPr algn="ctr" fontAlgn="b"/>
                      <a:r>
                        <a:rPr lang="en-GB" sz="1100" b="0" i="0" u="none" strike="noStrike">
                          <a:solidFill>
                            <a:srgbClr val="000000"/>
                          </a:solidFill>
                          <a:effectLst/>
                          <a:latin typeface="Calibri" panose="020F0502020204030204" pitchFamily="34" charset="0"/>
                        </a:rPr>
                        <a:t>11</a:t>
                      </a:r>
                    </a:p>
                  </a:txBody>
                  <a:tcPr marL="6200" marR="6200" marT="6200" marB="0" anchor="b">
                    <a:lnL>
                      <a:noFill/>
                    </a:lnL>
                    <a:lnR>
                      <a:noFill/>
                    </a:lnR>
                    <a:lnT>
                      <a:noFill/>
                    </a:lnT>
                    <a:lnB>
                      <a:noFill/>
                    </a:lnB>
                    <a:solidFill>
                      <a:srgbClr val="B4C6E7"/>
                    </a:solidFill>
                  </a:tcPr>
                </a:tc>
                <a:tc>
                  <a:txBody>
                    <a:bodyPr/>
                    <a:lstStyle/>
                    <a:p>
                      <a:pPr algn="ctr" fontAlgn="b"/>
                      <a:r>
                        <a:rPr lang="en-GB" sz="1100" b="0" i="0" u="none" strike="noStrike">
                          <a:solidFill>
                            <a:srgbClr val="000000"/>
                          </a:solidFill>
                          <a:effectLst/>
                          <a:latin typeface="Calibri" panose="020F0502020204030204" pitchFamily="34" charset="0"/>
                        </a:rPr>
                        <a:t>96</a:t>
                      </a:r>
                    </a:p>
                  </a:txBody>
                  <a:tcPr marL="6200" marR="6200" marT="6200" marB="0" anchor="b">
                    <a:lnL>
                      <a:noFill/>
                    </a:lnL>
                    <a:lnR>
                      <a:noFill/>
                    </a:lnR>
                    <a:lnT>
                      <a:noFill/>
                    </a:lnT>
                    <a:lnB>
                      <a:noFill/>
                    </a:lnB>
                    <a:solidFill>
                      <a:srgbClr val="B4C6E7"/>
                    </a:solidFill>
                  </a:tcPr>
                </a:tc>
                <a:extLst>
                  <a:ext uri="{0D108BD9-81ED-4DB2-BD59-A6C34878D82A}">
                    <a16:rowId xmlns:a16="http://schemas.microsoft.com/office/drawing/2014/main" val="4194344706"/>
                  </a:ext>
                </a:extLst>
              </a:tr>
              <a:tr h="179807">
                <a:tc>
                  <a:txBody>
                    <a:bodyPr/>
                    <a:lstStyle/>
                    <a:p>
                      <a:pPr algn="l" fontAlgn="b"/>
                      <a:r>
                        <a:rPr lang="en-GB" sz="1100" b="0" i="1" u="none" strike="noStrike" dirty="0">
                          <a:solidFill>
                            <a:srgbClr val="FFFFFF"/>
                          </a:solidFill>
                          <a:effectLst/>
                          <a:latin typeface="Calibri" panose="020F0502020204030204" pitchFamily="34" charset="0"/>
                        </a:rPr>
                        <a:t>Children's Nurse</a:t>
                      </a:r>
                    </a:p>
                  </a:txBody>
                  <a:tcPr marL="6200" marR="6200" marT="6200" marB="0" anchor="b">
                    <a:lnL>
                      <a:noFill/>
                    </a:lnL>
                    <a:lnR>
                      <a:noFill/>
                    </a:lnR>
                    <a:lnT>
                      <a:noFill/>
                    </a:lnT>
                    <a:lnB>
                      <a:noFill/>
                    </a:lnB>
                    <a:solidFill>
                      <a:srgbClr val="4472C4"/>
                    </a:solidFill>
                  </a:tcPr>
                </a:tc>
                <a:tc>
                  <a:txBody>
                    <a:bodyPr/>
                    <a:lstStyle/>
                    <a:p>
                      <a:pPr algn="ctr" fontAlgn="b"/>
                      <a:r>
                        <a:rPr lang="en-GB" sz="1100" b="0" i="0" u="none" strike="noStrike">
                          <a:solidFill>
                            <a:srgbClr val="000000"/>
                          </a:solidFill>
                          <a:effectLst/>
                          <a:latin typeface="Calibri" panose="020F0502020204030204" pitchFamily="34" charset="0"/>
                        </a:rPr>
                        <a:t>18</a:t>
                      </a:r>
                    </a:p>
                  </a:txBody>
                  <a:tcPr marL="6200" marR="6200" marT="6200" marB="0" anchor="b">
                    <a:lnL>
                      <a:noFill/>
                    </a:lnL>
                    <a:lnR>
                      <a:noFill/>
                    </a:lnR>
                    <a:lnT>
                      <a:noFill/>
                    </a:lnT>
                    <a:lnB>
                      <a:noFill/>
                    </a:lnB>
                    <a:solidFill>
                      <a:srgbClr val="D9E1F2"/>
                    </a:solidFill>
                  </a:tcPr>
                </a:tc>
                <a:tc>
                  <a:txBody>
                    <a:bodyPr/>
                    <a:lstStyle/>
                    <a:p>
                      <a:pPr algn="ctr" fontAlgn="b"/>
                      <a:r>
                        <a:rPr lang="en-GB" sz="1100" b="0" i="0" u="none" strike="noStrike">
                          <a:solidFill>
                            <a:srgbClr val="000000"/>
                          </a:solidFill>
                          <a:effectLst/>
                          <a:latin typeface="Calibri" panose="020F0502020204030204" pitchFamily="34" charset="0"/>
                        </a:rPr>
                        <a:t>14</a:t>
                      </a:r>
                    </a:p>
                  </a:txBody>
                  <a:tcPr marL="6200" marR="6200" marT="6200" marB="0" anchor="b">
                    <a:lnL>
                      <a:noFill/>
                    </a:lnL>
                    <a:lnR>
                      <a:noFill/>
                    </a:lnR>
                    <a:lnT>
                      <a:noFill/>
                    </a:lnT>
                    <a:lnB>
                      <a:noFill/>
                    </a:lnB>
                    <a:solidFill>
                      <a:srgbClr val="D9E1F2"/>
                    </a:solidFill>
                  </a:tcPr>
                </a:tc>
                <a:tc>
                  <a:txBody>
                    <a:bodyPr/>
                    <a:lstStyle/>
                    <a:p>
                      <a:pPr algn="ctr" fontAlgn="b"/>
                      <a:r>
                        <a:rPr lang="en-GB" sz="1100" b="0" i="0" u="none" strike="noStrike">
                          <a:solidFill>
                            <a:srgbClr val="000000"/>
                          </a:solidFill>
                          <a:effectLst/>
                          <a:latin typeface="Calibri" panose="020F0502020204030204" pitchFamily="34" charset="0"/>
                        </a:rPr>
                        <a:t>2</a:t>
                      </a:r>
                    </a:p>
                  </a:txBody>
                  <a:tcPr marL="6200" marR="6200" marT="6200" marB="0" anchor="b">
                    <a:lnL>
                      <a:noFill/>
                    </a:lnL>
                    <a:lnR>
                      <a:noFill/>
                    </a:lnR>
                    <a:lnT>
                      <a:noFill/>
                    </a:lnT>
                    <a:lnB>
                      <a:noFill/>
                    </a:lnB>
                    <a:solidFill>
                      <a:srgbClr val="D9E1F2"/>
                    </a:solidFill>
                  </a:tcPr>
                </a:tc>
                <a:tc>
                  <a:txBody>
                    <a:bodyPr/>
                    <a:lstStyle/>
                    <a:p>
                      <a:pPr algn="ctr" fontAlgn="b"/>
                      <a:r>
                        <a:rPr lang="en-GB" sz="1100" b="0" i="0" u="none" strike="noStrike">
                          <a:solidFill>
                            <a:srgbClr val="000000"/>
                          </a:solidFill>
                          <a:effectLst/>
                          <a:latin typeface="Calibri" panose="020F0502020204030204" pitchFamily="34" charset="0"/>
                        </a:rPr>
                        <a:t>17</a:t>
                      </a:r>
                    </a:p>
                  </a:txBody>
                  <a:tcPr marL="6200" marR="6200" marT="6200" marB="0" anchor="b">
                    <a:lnL>
                      <a:noFill/>
                    </a:lnL>
                    <a:lnR>
                      <a:noFill/>
                    </a:lnR>
                    <a:lnT>
                      <a:noFill/>
                    </a:lnT>
                    <a:lnB>
                      <a:noFill/>
                    </a:lnB>
                    <a:solidFill>
                      <a:srgbClr val="D9E1F2"/>
                    </a:solidFill>
                  </a:tcPr>
                </a:tc>
                <a:extLst>
                  <a:ext uri="{0D108BD9-81ED-4DB2-BD59-A6C34878D82A}">
                    <a16:rowId xmlns:a16="http://schemas.microsoft.com/office/drawing/2014/main" val="597246157"/>
                  </a:ext>
                </a:extLst>
              </a:tr>
              <a:tr h="179807">
                <a:tc>
                  <a:txBody>
                    <a:bodyPr/>
                    <a:lstStyle/>
                    <a:p>
                      <a:pPr algn="l" fontAlgn="b"/>
                      <a:r>
                        <a:rPr lang="en-GB" sz="1100" b="0" i="1" u="none" strike="noStrike" dirty="0">
                          <a:solidFill>
                            <a:srgbClr val="FFFFFF"/>
                          </a:solidFill>
                          <a:effectLst/>
                          <a:latin typeface="Calibri" panose="020F0502020204030204" pitchFamily="34" charset="0"/>
                        </a:rPr>
                        <a:t>Learning Disabilities</a:t>
                      </a:r>
                    </a:p>
                  </a:txBody>
                  <a:tcPr marL="6200" marR="6200" marT="6200" marB="0" anchor="b">
                    <a:lnL>
                      <a:noFill/>
                    </a:lnL>
                    <a:lnR>
                      <a:noFill/>
                    </a:lnR>
                    <a:lnT>
                      <a:noFill/>
                    </a:lnT>
                    <a:lnB>
                      <a:noFill/>
                    </a:lnB>
                    <a:solidFill>
                      <a:srgbClr val="4472C4"/>
                    </a:solidFill>
                  </a:tcPr>
                </a:tc>
                <a:tc>
                  <a:txBody>
                    <a:bodyPr/>
                    <a:lstStyle/>
                    <a:p>
                      <a:pPr algn="ctr" fontAlgn="b"/>
                      <a:r>
                        <a:rPr lang="en-GB" sz="1100" b="0" i="0" u="none" strike="noStrike">
                          <a:solidFill>
                            <a:srgbClr val="000000"/>
                          </a:solidFill>
                          <a:effectLst/>
                          <a:latin typeface="Calibri" panose="020F0502020204030204" pitchFamily="34" charset="0"/>
                        </a:rPr>
                        <a:t>7</a:t>
                      </a:r>
                    </a:p>
                  </a:txBody>
                  <a:tcPr marL="6200" marR="6200" marT="6200" marB="0" anchor="b">
                    <a:lnL>
                      <a:noFill/>
                    </a:lnL>
                    <a:lnR>
                      <a:noFill/>
                    </a:lnR>
                    <a:lnT>
                      <a:noFill/>
                    </a:lnT>
                    <a:lnB>
                      <a:noFill/>
                    </a:lnB>
                    <a:solidFill>
                      <a:srgbClr val="B4C6E7"/>
                    </a:solidFill>
                  </a:tcPr>
                </a:tc>
                <a:tc>
                  <a:txBody>
                    <a:bodyPr/>
                    <a:lstStyle/>
                    <a:p>
                      <a:pPr algn="ctr" fontAlgn="b"/>
                      <a:r>
                        <a:rPr lang="en-GB" sz="1100" b="0" i="0" u="none" strike="noStrike">
                          <a:solidFill>
                            <a:srgbClr val="000000"/>
                          </a:solidFill>
                          <a:effectLst/>
                          <a:latin typeface="Calibri" panose="020F0502020204030204" pitchFamily="34" charset="0"/>
                        </a:rPr>
                        <a:t>7</a:t>
                      </a:r>
                    </a:p>
                  </a:txBody>
                  <a:tcPr marL="6200" marR="6200" marT="6200" marB="0" anchor="b">
                    <a:lnL>
                      <a:noFill/>
                    </a:lnL>
                    <a:lnR>
                      <a:noFill/>
                    </a:lnR>
                    <a:lnT>
                      <a:noFill/>
                    </a:lnT>
                    <a:lnB>
                      <a:noFill/>
                    </a:lnB>
                    <a:solidFill>
                      <a:srgbClr val="B4C6E7"/>
                    </a:solidFill>
                  </a:tcPr>
                </a:tc>
                <a:tc>
                  <a:txBody>
                    <a:bodyPr/>
                    <a:lstStyle/>
                    <a:p>
                      <a:pPr algn="ctr" fontAlgn="b"/>
                      <a:r>
                        <a:rPr lang="en-GB" sz="1100" b="0" i="0" u="none" strike="noStrike">
                          <a:solidFill>
                            <a:srgbClr val="000000"/>
                          </a:solidFill>
                          <a:effectLst/>
                          <a:latin typeface="Calibri" panose="020F0502020204030204" pitchFamily="34" charset="0"/>
                        </a:rPr>
                        <a:t>0</a:t>
                      </a:r>
                    </a:p>
                  </a:txBody>
                  <a:tcPr marL="6200" marR="6200" marT="6200" marB="0" anchor="b">
                    <a:lnL>
                      <a:noFill/>
                    </a:lnL>
                    <a:lnR>
                      <a:noFill/>
                    </a:lnR>
                    <a:lnT>
                      <a:noFill/>
                    </a:lnT>
                    <a:lnB>
                      <a:noFill/>
                    </a:lnB>
                    <a:solidFill>
                      <a:srgbClr val="B4C6E7"/>
                    </a:solidFill>
                  </a:tcPr>
                </a:tc>
                <a:tc>
                  <a:txBody>
                    <a:bodyPr/>
                    <a:lstStyle/>
                    <a:p>
                      <a:pPr algn="ctr" fontAlgn="b"/>
                      <a:r>
                        <a:rPr lang="en-GB" sz="1100" b="0" i="0" u="none" strike="noStrike">
                          <a:solidFill>
                            <a:srgbClr val="000000"/>
                          </a:solidFill>
                          <a:effectLst/>
                          <a:latin typeface="Calibri" panose="020F0502020204030204" pitchFamily="34" charset="0"/>
                        </a:rPr>
                        <a:t>5</a:t>
                      </a:r>
                    </a:p>
                  </a:txBody>
                  <a:tcPr marL="6200" marR="6200" marT="6200" marB="0" anchor="b">
                    <a:lnL>
                      <a:noFill/>
                    </a:lnL>
                    <a:lnR>
                      <a:noFill/>
                    </a:lnR>
                    <a:lnT>
                      <a:noFill/>
                    </a:lnT>
                    <a:lnB>
                      <a:noFill/>
                    </a:lnB>
                    <a:solidFill>
                      <a:srgbClr val="B4C6E7"/>
                    </a:solidFill>
                  </a:tcPr>
                </a:tc>
                <a:extLst>
                  <a:ext uri="{0D108BD9-81ED-4DB2-BD59-A6C34878D82A}">
                    <a16:rowId xmlns:a16="http://schemas.microsoft.com/office/drawing/2014/main" val="1005472413"/>
                  </a:ext>
                </a:extLst>
              </a:tr>
              <a:tr h="179807">
                <a:tc>
                  <a:txBody>
                    <a:bodyPr/>
                    <a:lstStyle/>
                    <a:p>
                      <a:pPr algn="l" fontAlgn="b"/>
                      <a:r>
                        <a:rPr lang="en-GB" sz="1100" b="0" i="1" u="none" strike="noStrike" dirty="0">
                          <a:solidFill>
                            <a:srgbClr val="FFFFFF"/>
                          </a:solidFill>
                          <a:effectLst/>
                          <a:latin typeface="Calibri" panose="020F0502020204030204" pitchFamily="34" charset="0"/>
                        </a:rPr>
                        <a:t>Mental Health </a:t>
                      </a:r>
                    </a:p>
                  </a:txBody>
                  <a:tcPr marL="6200" marR="6200" marT="6200" marB="0" anchor="b">
                    <a:lnL>
                      <a:noFill/>
                    </a:lnL>
                    <a:lnR>
                      <a:noFill/>
                    </a:lnR>
                    <a:lnT>
                      <a:noFill/>
                    </a:lnT>
                    <a:lnB>
                      <a:noFill/>
                    </a:lnB>
                    <a:solidFill>
                      <a:srgbClr val="4472C4"/>
                    </a:solidFill>
                  </a:tcPr>
                </a:tc>
                <a:tc>
                  <a:txBody>
                    <a:bodyPr/>
                    <a:lstStyle/>
                    <a:p>
                      <a:pPr algn="ctr" fontAlgn="b"/>
                      <a:r>
                        <a:rPr lang="en-GB" sz="1100" b="0" i="0" u="none" strike="noStrike">
                          <a:solidFill>
                            <a:srgbClr val="000000"/>
                          </a:solidFill>
                          <a:effectLst/>
                          <a:latin typeface="Calibri" panose="020F0502020204030204" pitchFamily="34" charset="0"/>
                        </a:rPr>
                        <a:t>24</a:t>
                      </a:r>
                    </a:p>
                  </a:txBody>
                  <a:tcPr marL="6200" marR="6200" marT="6200" marB="0" anchor="b">
                    <a:lnL>
                      <a:noFill/>
                    </a:lnL>
                    <a:lnR>
                      <a:noFill/>
                    </a:lnR>
                    <a:lnT>
                      <a:noFill/>
                    </a:lnT>
                    <a:lnB>
                      <a:noFill/>
                    </a:lnB>
                    <a:solidFill>
                      <a:srgbClr val="D9E1F2"/>
                    </a:solidFill>
                  </a:tcPr>
                </a:tc>
                <a:tc>
                  <a:txBody>
                    <a:bodyPr/>
                    <a:lstStyle/>
                    <a:p>
                      <a:pPr algn="ctr" fontAlgn="b"/>
                      <a:r>
                        <a:rPr lang="en-GB" sz="1100" b="0" i="0" u="none" strike="noStrike">
                          <a:solidFill>
                            <a:srgbClr val="000000"/>
                          </a:solidFill>
                          <a:effectLst/>
                          <a:latin typeface="Calibri" panose="020F0502020204030204" pitchFamily="34" charset="0"/>
                        </a:rPr>
                        <a:t>19</a:t>
                      </a:r>
                    </a:p>
                  </a:txBody>
                  <a:tcPr marL="6200" marR="6200" marT="6200" marB="0" anchor="b">
                    <a:lnL>
                      <a:noFill/>
                    </a:lnL>
                    <a:lnR>
                      <a:noFill/>
                    </a:lnR>
                    <a:lnT>
                      <a:noFill/>
                    </a:lnT>
                    <a:lnB>
                      <a:noFill/>
                    </a:lnB>
                    <a:solidFill>
                      <a:srgbClr val="D9E1F2"/>
                    </a:solidFill>
                  </a:tcPr>
                </a:tc>
                <a:tc>
                  <a:txBody>
                    <a:bodyPr/>
                    <a:lstStyle/>
                    <a:p>
                      <a:pPr algn="ctr" fontAlgn="b"/>
                      <a:r>
                        <a:rPr lang="en-GB" sz="1100" b="0" i="0" u="none" strike="noStrike">
                          <a:solidFill>
                            <a:srgbClr val="000000"/>
                          </a:solidFill>
                          <a:effectLst/>
                          <a:latin typeface="Calibri" panose="020F0502020204030204" pitchFamily="34" charset="0"/>
                        </a:rPr>
                        <a:t>2</a:t>
                      </a:r>
                    </a:p>
                  </a:txBody>
                  <a:tcPr marL="6200" marR="6200" marT="6200" marB="0" anchor="b">
                    <a:lnL>
                      <a:noFill/>
                    </a:lnL>
                    <a:lnR>
                      <a:noFill/>
                    </a:lnR>
                    <a:lnT>
                      <a:noFill/>
                    </a:lnT>
                    <a:lnB>
                      <a:noFill/>
                    </a:lnB>
                    <a:solidFill>
                      <a:srgbClr val="D9E1F2"/>
                    </a:solidFill>
                  </a:tcPr>
                </a:tc>
                <a:tc>
                  <a:txBody>
                    <a:bodyPr/>
                    <a:lstStyle/>
                    <a:p>
                      <a:pPr algn="ctr" fontAlgn="b"/>
                      <a:r>
                        <a:rPr lang="en-GB" sz="1100" b="0" i="0" u="none" strike="noStrike">
                          <a:solidFill>
                            <a:srgbClr val="000000"/>
                          </a:solidFill>
                          <a:effectLst/>
                          <a:latin typeface="Calibri" panose="020F0502020204030204" pitchFamily="34" charset="0"/>
                        </a:rPr>
                        <a:t>22</a:t>
                      </a:r>
                    </a:p>
                  </a:txBody>
                  <a:tcPr marL="6200" marR="6200" marT="6200" marB="0" anchor="b">
                    <a:lnL>
                      <a:noFill/>
                    </a:lnL>
                    <a:lnR>
                      <a:noFill/>
                    </a:lnR>
                    <a:lnT>
                      <a:noFill/>
                    </a:lnT>
                    <a:lnB>
                      <a:noFill/>
                    </a:lnB>
                    <a:solidFill>
                      <a:srgbClr val="D9E1F2"/>
                    </a:solidFill>
                  </a:tcPr>
                </a:tc>
                <a:extLst>
                  <a:ext uri="{0D108BD9-81ED-4DB2-BD59-A6C34878D82A}">
                    <a16:rowId xmlns:a16="http://schemas.microsoft.com/office/drawing/2014/main" val="1384493962"/>
                  </a:ext>
                </a:extLst>
              </a:tr>
              <a:tr h="179807">
                <a:tc>
                  <a:txBody>
                    <a:bodyPr/>
                    <a:lstStyle/>
                    <a:p>
                      <a:pPr algn="l" fontAlgn="b"/>
                      <a:r>
                        <a:rPr lang="en-GB" sz="1100" b="0" i="1" u="none" strike="noStrike" dirty="0">
                          <a:solidFill>
                            <a:srgbClr val="FFFFFF"/>
                          </a:solidFill>
                          <a:effectLst/>
                          <a:latin typeface="Calibri" panose="020F0502020204030204" pitchFamily="34" charset="0"/>
                        </a:rPr>
                        <a:t>Midwife</a:t>
                      </a:r>
                    </a:p>
                  </a:txBody>
                  <a:tcPr marL="6200" marR="6200" marT="6200" marB="0" anchor="b">
                    <a:lnL>
                      <a:noFill/>
                    </a:lnL>
                    <a:lnR>
                      <a:noFill/>
                    </a:lnR>
                    <a:lnT>
                      <a:noFill/>
                    </a:lnT>
                    <a:lnB>
                      <a:noFill/>
                    </a:lnB>
                    <a:solidFill>
                      <a:srgbClr val="4472C4"/>
                    </a:solidFill>
                  </a:tcPr>
                </a:tc>
                <a:tc>
                  <a:txBody>
                    <a:bodyPr/>
                    <a:lstStyle/>
                    <a:p>
                      <a:pPr algn="ctr" fontAlgn="b"/>
                      <a:r>
                        <a:rPr lang="en-GB" sz="1100" b="0" i="0" u="none" strike="noStrike">
                          <a:solidFill>
                            <a:srgbClr val="000000"/>
                          </a:solidFill>
                          <a:effectLst/>
                          <a:latin typeface="Calibri" panose="020F0502020204030204" pitchFamily="34" charset="0"/>
                        </a:rPr>
                        <a:t>11</a:t>
                      </a:r>
                    </a:p>
                  </a:txBody>
                  <a:tcPr marL="6200" marR="6200" marT="6200" marB="0" anchor="b">
                    <a:lnL>
                      <a:noFill/>
                    </a:lnL>
                    <a:lnR>
                      <a:noFill/>
                    </a:lnR>
                    <a:lnT>
                      <a:noFill/>
                    </a:lnT>
                    <a:lnB>
                      <a:noFill/>
                    </a:lnB>
                    <a:solidFill>
                      <a:srgbClr val="B4C6E7"/>
                    </a:solidFill>
                  </a:tcPr>
                </a:tc>
                <a:tc>
                  <a:txBody>
                    <a:bodyPr/>
                    <a:lstStyle/>
                    <a:p>
                      <a:pPr algn="ctr" fontAlgn="b"/>
                      <a:r>
                        <a:rPr lang="en-GB" sz="1100" b="0" i="0" u="none" strike="noStrike">
                          <a:solidFill>
                            <a:srgbClr val="000000"/>
                          </a:solidFill>
                          <a:effectLst/>
                          <a:latin typeface="Calibri" panose="020F0502020204030204" pitchFamily="34" charset="0"/>
                        </a:rPr>
                        <a:t>9</a:t>
                      </a:r>
                    </a:p>
                  </a:txBody>
                  <a:tcPr marL="6200" marR="6200" marT="6200" marB="0" anchor="b">
                    <a:lnL>
                      <a:noFill/>
                    </a:lnL>
                    <a:lnR>
                      <a:noFill/>
                    </a:lnR>
                    <a:lnT>
                      <a:noFill/>
                    </a:lnT>
                    <a:lnB>
                      <a:noFill/>
                    </a:lnB>
                    <a:solidFill>
                      <a:srgbClr val="B4C6E7"/>
                    </a:solidFill>
                  </a:tcPr>
                </a:tc>
                <a:tc>
                  <a:txBody>
                    <a:bodyPr/>
                    <a:lstStyle/>
                    <a:p>
                      <a:pPr algn="ctr" fontAlgn="b"/>
                      <a:r>
                        <a:rPr lang="en-GB" sz="1100" b="0" i="0" u="none" strike="noStrike">
                          <a:solidFill>
                            <a:srgbClr val="000000"/>
                          </a:solidFill>
                          <a:effectLst/>
                          <a:latin typeface="Calibri" panose="020F0502020204030204" pitchFamily="34" charset="0"/>
                        </a:rPr>
                        <a:t>1</a:t>
                      </a:r>
                    </a:p>
                  </a:txBody>
                  <a:tcPr marL="6200" marR="6200" marT="6200" marB="0" anchor="b">
                    <a:lnL>
                      <a:noFill/>
                    </a:lnL>
                    <a:lnR>
                      <a:noFill/>
                    </a:lnR>
                    <a:lnT>
                      <a:noFill/>
                    </a:lnT>
                    <a:lnB>
                      <a:noFill/>
                    </a:lnB>
                    <a:solidFill>
                      <a:srgbClr val="B4C6E7"/>
                    </a:solidFill>
                  </a:tcPr>
                </a:tc>
                <a:tc>
                  <a:txBody>
                    <a:bodyPr/>
                    <a:lstStyle/>
                    <a:p>
                      <a:pPr algn="ctr" fontAlgn="b"/>
                      <a:r>
                        <a:rPr lang="en-GB" sz="1100" b="0" i="0" u="none" strike="noStrike">
                          <a:solidFill>
                            <a:srgbClr val="000000"/>
                          </a:solidFill>
                          <a:effectLst/>
                          <a:latin typeface="Calibri" panose="020F0502020204030204" pitchFamily="34" charset="0"/>
                        </a:rPr>
                        <a:t>12</a:t>
                      </a:r>
                    </a:p>
                  </a:txBody>
                  <a:tcPr marL="6200" marR="6200" marT="6200" marB="0" anchor="b">
                    <a:lnL>
                      <a:noFill/>
                    </a:lnL>
                    <a:lnR>
                      <a:noFill/>
                    </a:lnR>
                    <a:lnT>
                      <a:noFill/>
                    </a:lnT>
                    <a:lnB>
                      <a:noFill/>
                    </a:lnB>
                    <a:solidFill>
                      <a:srgbClr val="B4C6E7"/>
                    </a:solidFill>
                  </a:tcPr>
                </a:tc>
                <a:extLst>
                  <a:ext uri="{0D108BD9-81ED-4DB2-BD59-A6C34878D82A}">
                    <a16:rowId xmlns:a16="http://schemas.microsoft.com/office/drawing/2014/main" val="2798337959"/>
                  </a:ext>
                </a:extLst>
              </a:tr>
              <a:tr h="179807">
                <a:tc>
                  <a:txBody>
                    <a:bodyPr/>
                    <a:lstStyle/>
                    <a:p>
                      <a:pPr algn="l" fontAlgn="b"/>
                      <a:r>
                        <a:rPr lang="en-GB" sz="1100" b="0" i="1" u="none" strike="noStrike" dirty="0">
                          <a:solidFill>
                            <a:srgbClr val="FFFFFF"/>
                          </a:solidFill>
                          <a:effectLst/>
                          <a:latin typeface="Calibri" panose="020F0502020204030204" pitchFamily="34" charset="0"/>
                        </a:rPr>
                        <a:t>Unknown at Present</a:t>
                      </a:r>
                    </a:p>
                  </a:txBody>
                  <a:tcPr marL="6200" marR="6200" marT="6200" marB="0" anchor="b">
                    <a:lnL>
                      <a:noFill/>
                    </a:lnL>
                    <a:lnR>
                      <a:noFill/>
                    </a:lnR>
                    <a:lnT>
                      <a:noFill/>
                    </a:lnT>
                    <a:lnB>
                      <a:noFill/>
                    </a:lnB>
                    <a:solidFill>
                      <a:srgbClr val="4472C4"/>
                    </a:solidFill>
                  </a:tcPr>
                </a:tc>
                <a:tc>
                  <a:txBody>
                    <a:bodyPr/>
                    <a:lstStyle/>
                    <a:p>
                      <a:pPr algn="ctr" fontAlgn="b"/>
                      <a:r>
                        <a:rPr lang="en-GB" sz="1100" b="0" i="0" u="none" strike="noStrike">
                          <a:solidFill>
                            <a:srgbClr val="000000"/>
                          </a:solidFill>
                          <a:effectLst/>
                          <a:latin typeface="Calibri" panose="020F0502020204030204" pitchFamily="34" charset="0"/>
                        </a:rPr>
                        <a:t>0</a:t>
                      </a:r>
                    </a:p>
                  </a:txBody>
                  <a:tcPr marL="6200" marR="6200" marT="6200" marB="0" anchor="b">
                    <a:lnL>
                      <a:noFill/>
                    </a:lnL>
                    <a:lnR>
                      <a:noFill/>
                    </a:lnR>
                    <a:lnT>
                      <a:noFill/>
                    </a:lnT>
                    <a:lnB>
                      <a:noFill/>
                    </a:lnB>
                    <a:solidFill>
                      <a:srgbClr val="D9E1F2"/>
                    </a:solidFill>
                  </a:tcPr>
                </a:tc>
                <a:tc>
                  <a:txBody>
                    <a:bodyPr/>
                    <a:lstStyle/>
                    <a:p>
                      <a:pPr algn="ctr" fontAlgn="b"/>
                      <a:r>
                        <a:rPr lang="en-GB" sz="1100" b="0" i="0" u="none" strike="noStrike">
                          <a:solidFill>
                            <a:srgbClr val="000000"/>
                          </a:solidFill>
                          <a:effectLst/>
                          <a:latin typeface="Calibri" panose="020F0502020204030204" pitchFamily="34" charset="0"/>
                        </a:rPr>
                        <a:t> </a:t>
                      </a:r>
                    </a:p>
                  </a:txBody>
                  <a:tcPr marL="6200" marR="6200" marT="6200" marB="0" anchor="b">
                    <a:lnL>
                      <a:noFill/>
                    </a:lnL>
                    <a:lnR>
                      <a:noFill/>
                    </a:lnR>
                    <a:lnT>
                      <a:noFill/>
                    </a:lnT>
                    <a:lnB>
                      <a:noFill/>
                    </a:lnB>
                    <a:solidFill>
                      <a:srgbClr val="D9E1F2"/>
                    </a:solidFill>
                  </a:tcPr>
                </a:tc>
                <a:tc>
                  <a:txBody>
                    <a:bodyPr/>
                    <a:lstStyle/>
                    <a:p>
                      <a:pPr algn="ctr" fontAlgn="b"/>
                      <a:r>
                        <a:rPr lang="en-GB" sz="1100" b="0" i="0" u="none" strike="noStrike">
                          <a:solidFill>
                            <a:srgbClr val="000000"/>
                          </a:solidFill>
                          <a:effectLst/>
                          <a:latin typeface="Calibri" panose="020F0502020204030204" pitchFamily="34" charset="0"/>
                        </a:rPr>
                        <a:t>18</a:t>
                      </a:r>
                    </a:p>
                  </a:txBody>
                  <a:tcPr marL="6200" marR="6200" marT="6200" marB="0" anchor="b">
                    <a:lnL>
                      <a:noFill/>
                    </a:lnL>
                    <a:lnR>
                      <a:noFill/>
                    </a:lnR>
                    <a:lnT>
                      <a:noFill/>
                    </a:lnT>
                    <a:lnB>
                      <a:noFill/>
                    </a:lnB>
                    <a:solidFill>
                      <a:srgbClr val="D9E1F2"/>
                    </a:solidFill>
                  </a:tcPr>
                </a:tc>
                <a:tc>
                  <a:txBody>
                    <a:bodyPr/>
                    <a:lstStyle/>
                    <a:p>
                      <a:pPr algn="ctr" fontAlgn="b"/>
                      <a:r>
                        <a:rPr lang="en-GB" sz="1100" b="0" i="0" u="none" strike="noStrike">
                          <a:solidFill>
                            <a:srgbClr val="000000"/>
                          </a:solidFill>
                          <a:effectLst/>
                          <a:latin typeface="Calibri" panose="020F0502020204030204" pitchFamily="34" charset="0"/>
                        </a:rPr>
                        <a:t>3</a:t>
                      </a:r>
                    </a:p>
                  </a:txBody>
                  <a:tcPr marL="6200" marR="6200" marT="6200" marB="0" anchor="b">
                    <a:lnL>
                      <a:noFill/>
                    </a:lnL>
                    <a:lnR>
                      <a:noFill/>
                    </a:lnR>
                    <a:lnT>
                      <a:noFill/>
                    </a:lnT>
                    <a:lnB>
                      <a:noFill/>
                    </a:lnB>
                    <a:solidFill>
                      <a:srgbClr val="D9E1F2"/>
                    </a:solidFill>
                  </a:tcPr>
                </a:tc>
                <a:extLst>
                  <a:ext uri="{0D108BD9-81ED-4DB2-BD59-A6C34878D82A}">
                    <a16:rowId xmlns:a16="http://schemas.microsoft.com/office/drawing/2014/main" val="1385083041"/>
                  </a:ext>
                </a:extLst>
              </a:tr>
              <a:tr h="179807">
                <a:tc>
                  <a:txBody>
                    <a:bodyPr/>
                    <a:lstStyle/>
                    <a:p>
                      <a:pPr algn="l" fontAlgn="b"/>
                      <a:r>
                        <a:rPr lang="en-GB" sz="1100" b="0" i="1" u="none" strike="noStrike" dirty="0">
                          <a:solidFill>
                            <a:srgbClr val="FFFFFF"/>
                          </a:solidFill>
                          <a:effectLst/>
                          <a:latin typeface="Calibri" panose="020F0502020204030204" pitchFamily="34" charset="0"/>
                        </a:rPr>
                        <a:t>Blanks</a:t>
                      </a:r>
                    </a:p>
                  </a:txBody>
                  <a:tcPr marL="6200" marR="6200" marT="6200" marB="0" anchor="b">
                    <a:lnL>
                      <a:noFill/>
                    </a:lnL>
                    <a:lnR>
                      <a:noFill/>
                    </a:lnR>
                    <a:lnT>
                      <a:noFill/>
                    </a:lnT>
                    <a:lnB>
                      <a:noFill/>
                    </a:lnB>
                    <a:solidFill>
                      <a:srgbClr val="4472C4"/>
                    </a:solidFill>
                  </a:tcPr>
                </a:tc>
                <a:tc>
                  <a:txBody>
                    <a:bodyPr/>
                    <a:lstStyle/>
                    <a:p>
                      <a:pPr algn="ctr" fontAlgn="b"/>
                      <a:r>
                        <a:rPr lang="en-GB" sz="1100" b="0" i="0" u="none" strike="noStrike">
                          <a:solidFill>
                            <a:srgbClr val="000000"/>
                          </a:solidFill>
                          <a:effectLst/>
                          <a:latin typeface="Calibri" panose="020F0502020204030204" pitchFamily="34" charset="0"/>
                        </a:rPr>
                        <a:t>7</a:t>
                      </a:r>
                    </a:p>
                  </a:txBody>
                  <a:tcPr marL="6200" marR="6200" marT="6200" marB="0" anchor="b">
                    <a:lnL>
                      <a:noFill/>
                    </a:lnL>
                    <a:lnR>
                      <a:noFill/>
                    </a:lnR>
                    <a:lnT>
                      <a:noFill/>
                    </a:lnT>
                    <a:lnB>
                      <a:noFill/>
                    </a:lnB>
                    <a:solidFill>
                      <a:srgbClr val="B4C6E7"/>
                    </a:solidFill>
                  </a:tcPr>
                </a:tc>
                <a:tc>
                  <a:txBody>
                    <a:bodyPr/>
                    <a:lstStyle/>
                    <a:p>
                      <a:pPr algn="ctr" fontAlgn="b"/>
                      <a:r>
                        <a:rPr lang="en-GB" sz="1100" b="0" i="0" u="none" strike="noStrike">
                          <a:solidFill>
                            <a:srgbClr val="000000"/>
                          </a:solidFill>
                          <a:effectLst/>
                          <a:latin typeface="Calibri" panose="020F0502020204030204" pitchFamily="34" charset="0"/>
                        </a:rPr>
                        <a:t>7</a:t>
                      </a:r>
                    </a:p>
                  </a:txBody>
                  <a:tcPr marL="6200" marR="6200" marT="6200" marB="0" anchor="b">
                    <a:lnL>
                      <a:noFill/>
                    </a:lnL>
                    <a:lnR>
                      <a:noFill/>
                    </a:lnR>
                    <a:lnT>
                      <a:noFill/>
                    </a:lnT>
                    <a:lnB>
                      <a:noFill/>
                    </a:lnB>
                    <a:solidFill>
                      <a:srgbClr val="B4C6E7"/>
                    </a:solidFill>
                  </a:tcPr>
                </a:tc>
                <a:tc>
                  <a:txBody>
                    <a:bodyPr/>
                    <a:lstStyle/>
                    <a:p>
                      <a:pPr algn="ctr" fontAlgn="b"/>
                      <a:r>
                        <a:rPr lang="en-GB" sz="1100" b="0" i="0" u="none" strike="noStrike">
                          <a:solidFill>
                            <a:srgbClr val="000000"/>
                          </a:solidFill>
                          <a:effectLst/>
                          <a:latin typeface="Calibri" panose="020F0502020204030204" pitchFamily="34" charset="0"/>
                        </a:rPr>
                        <a:t> </a:t>
                      </a:r>
                    </a:p>
                  </a:txBody>
                  <a:tcPr marL="6200" marR="6200" marT="6200" marB="0" anchor="b">
                    <a:lnL>
                      <a:noFill/>
                    </a:lnL>
                    <a:lnR>
                      <a:noFill/>
                    </a:lnR>
                    <a:lnT>
                      <a:noFill/>
                    </a:lnT>
                    <a:lnB>
                      <a:noFill/>
                    </a:lnB>
                    <a:solidFill>
                      <a:srgbClr val="B4C6E7"/>
                    </a:solidFill>
                  </a:tcPr>
                </a:tc>
                <a:tc>
                  <a:txBody>
                    <a:bodyPr/>
                    <a:lstStyle/>
                    <a:p>
                      <a:pPr algn="ctr" fontAlgn="b"/>
                      <a:r>
                        <a:rPr lang="en-GB" sz="1100" b="0" i="0" u="none" strike="noStrike" dirty="0">
                          <a:solidFill>
                            <a:srgbClr val="000000"/>
                          </a:solidFill>
                          <a:effectLst/>
                          <a:latin typeface="Calibri" panose="020F0502020204030204" pitchFamily="34" charset="0"/>
                        </a:rPr>
                        <a:t> </a:t>
                      </a:r>
                    </a:p>
                  </a:txBody>
                  <a:tcPr marL="6200" marR="6200" marT="6200" marB="0" anchor="b">
                    <a:lnL>
                      <a:noFill/>
                    </a:lnL>
                    <a:lnR>
                      <a:noFill/>
                    </a:lnR>
                    <a:lnT>
                      <a:noFill/>
                    </a:lnT>
                    <a:lnB>
                      <a:noFill/>
                    </a:lnB>
                    <a:solidFill>
                      <a:srgbClr val="B4C6E7"/>
                    </a:solidFill>
                  </a:tcPr>
                </a:tc>
                <a:extLst>
                  <a:ext uri="{0D108BD9-81ED-4DB2-BD59-A6C34878D82A}">
                    <a16:rowId xmlns:a16="http://schemas.microsoft.com/office/drawing/2014/main" val="803778198"/>
                  </a:ext>
                </a:extLst>
              </a:tr>
            </a:tbl>
          </a:graphicData>
        </a:graphic>
      </p:graphicFrame>
    </p:spTree>
    <p:extLst>
      <p:ext uri="{BB962C8B-B14F-4D97-AF65-F5344CB8AC3E}">
        <p14:creationId xmlns:p14="http://schemas.microsoft.com/office/powerpoint/2010/main" val="179903755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a:extLst>
              <a:ext uri="{FF2B5EF4-FFF2-40B4-BE49-F238E27FC236}">
                <a16:creationId xmlns:a16="http://schemas.microsoft.com/office/drawing/2014/main" id="{7FBF4444-305B-4A6C-9384-0AD97EAE9436}"/>
              </a:ext>
            </a:extLst>
          </p:cNvPr>
          <p:cNvCxnSpPr>
            <a:cxnSpLocks/>
          </p:cNvCxnSpPr>
          <p:nvPr/>
        </p:nvCxnSpPr>
        <p:spPr>
          <a:xfrm>
            <a:off x="-8389" y="1091220"/>
            <a:ext cx="9152390" cy="0"/>
          </a:xfrm>
          <a:prstGeom prst="line">
            <a:avLst/>
          </a:prstGeom>
          <a:ln w="57150">
            <a:solidFill>
              <a:srgbClr val="005EB8"/>
            </a:solidFill>
          </a:ln>
        </p:spPr>
        <p:style>
          <a:lnRef idx="1">
            <a:schemeClr val="accent1"/>
          </a:lnRef>
          <a:fillRef idx="0">
            <a:schemeClr val="accent1"/>
          </a:fillRef>
          <a:effectRef idx="0">
            <a:schemeClr val="accent1"/>
          </a:effectRef>
          <a:fontRef idx="minor">
            <a:schemeClr val="tx1"/>
          </a:fontRef>
        </p:style>
      </p:cxnSp>
      <p:cxnSp>
        <p:nvCxnSpPr>
          <p:cNvPr id="6" name="Straight Connector 5">
            <a:extLst>
              <a:ext uri="{FF2B5EF4-FFF2-40B4-BE49-F238E27FC236}">
                <a16:creationId xmlns:a16="http://schemas.microsoft.com/office/drawing/2014/main" id="{454AEE02-22E3-4047-BAEB-B2B2F4D80589}"/>
              </a:ext>
            </a:extLst>
          </p:cNvPr>
          <p:cNvCxnSpPr>
            <a:cxnSpLocks/>
          </p:cNvCxnSpPr>
          <p:nvPr/>
        </p:nvCxnSpPr>
        <p:spPr>
          <a:xfrm>
            <a:off x="-6990" y="1193286"/>
            <a:ext cx="9150991" cy="0"/>
          </a:xfrm>
          <a:prstGeom prst="line">
            <a:avLst/>
          </a:prstGeom>
          <a:ln w="57150">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7" name="Title 2">
            <a:extLst>
              <a:ext uri="{FF2B5EF4-FFF2-40B4-BE49-F238E27FC236}">
                <a16:creationId xmlns:a16="http://schemas.microsoft.com/office/drawing/2014/main" id="{9D2E6A4A-FD6A-45D3-A430-C025026953CC}"/>
              </a:ext>
            </a:extLst>
          </p:cNvPr>
          <p:cNvSpPr>
            <a:spLocks noGrp="1"/>
          </p:cNvSpPr>
          <p:nvPr>
            <p:ph type="title"/>
          </p:nvPr>
        </p:nvSpPr>
        <p:spPr>
          <a:xfrm>
            <a:off x="239087" y="242815"/>
            <a:ext cx="7445229" cy="738697"/>
          </a:xfrm>
        </p:spPr>
        <p:txBody>
          <a:bodyPr/>
          <a:lstStyle/>
          <a:p>
            <a:r>
              <a:rPr lang="en-GB" sz="2000" dirty="0">
                <a:solidFill>
                  <a:schemeClr val="tx1"/>
                </a:solidFill>
                <a:latin typeface="Segoe UI" panose="020B0502040204020203" pitchFamily="34" charset="0"/>
                <a:cs typeface="Segoe UI" panose="020B0502040204020203" pitchFamily="34" charset="0"/>
              </a:rPr>
              <a:t>NORTH WEST Bring Back Staff:</a:t>
            </a:r>
            <a:br>
              <a:rPr lang="en-GB" sz="2000" dirty="0">
                <a:solidFill>
                  <a:schemeClr val="tx1"/>
                </a:solidFill>
                <a:latin typeface="Segoe UI" panose="020B0502040204020203" pitchFamily="34" charset="0"/>
                <a:cs typeface="Segoe UI" panose="020B0502040204020203" pitchFamily="34" charset="0"/>
              </a:rPr>
            </a:br>
            <a:r>
              <a:rPr lang="en-GB" sz="2000" b="1" dirty="0">
                <a:solidFill>
                  <a:schemeClr val="tx1"/>
                </a:solidFill>
                <a:latin typeface="Segoe UI" panose="020B0502040204020203" pitchFamily="34" charset="0"/>
                <a:cs typeface="Segoe UI" panose="020B0502040204020203" pitchFamily="34" charset="0"/>
              </a:rPr>
              <a:t>Nurse Returners Campaigns</a:t>
            </a:r>
            <a:br>
              <a:rPr lang="en-GB" sz="2000" dirty="0">
                <a:solidFill>
                  <a:schemeClr val="tx1"/>
                </a:solidFill>
                <a:latin typeface="Segoe UI" panose="020B0502040204020203" pitchFamily="34" charset="0"/>
                <a:cs typeface="Segoe UI" panose="020B0502040204020203" pitchFamily="34" charset="0"/>
              </a:rPr>
            </a:br>
            <a:br>
              <a:rPr lang="en-GB" sz="2000" dirty="0">
                <a:solidFill>
                  <a:schemeClr val="tx1"/>
                </a:solidFill>
                <a:latin typeface="Segoe UI" panose="020B0502040204020203" pitchFamily="34" charset="0"/>
                <a:cs typeface="Segoe UI" panose="020B0502040204020203" pitchFamily="34" charset="0"/>
              </a:rPr>
            </a:br>
            <a:endParaRPr lang="en-GB" sz="2000" dirty="0">
              <a:solidFill>
                <a:schemeClr val="tx1"/>
              </a:solidFill>
              <a:latin typeface="Segoe UI" panose="020B0502040204020203" pitchFamily="34" charset="0"/>
              <a:cs typeface="Segoe UI" panose="020B0502040204020203" pitchFamily="34" charset="0"/>
            </a:endParaRPr>
          </a:p>
        </p:txBody>
      </p:sp>
      <p:sp>
        <p:nvSpPr>
          <p:cNvPr id="2" name="TextBox 1">
            <a:extLst>
              <a:ext uri="{FF2B5EF4-FFF2-40B4-BE49-F238E27FC236}">
                <a16:creationId xmlns:a16="http://schemas.microsoft.com/office/drawing/2014/main" id="{89B7A2DB-67EF-4A57-AB1E-9FBC618BE216}"/>
              </a:ext>
            </a:extLst>
          </p:cNvPr>
          <p:cNvSpPr txBox="1"/>
          <p:nvPr/>
        </p:nvSpPr>
        <p:spPr>
          <a:xfrm>
            <a:off x="289004" y="1335559"/>
            <a:ext cx="8724367" cy="1815882"/>
          </a:xfrm>
          <a:prstGeom prst="rect">
            <a:avLst/>
          </a:prstGeom>
          <a:noFill/>
        </p:spPr>
        <p:txBody>
          <a:bodyPr wrap="square" rtlCol="0">
            <a:spAutoFit/>
          </a:bodyPr>
          <a:lstStyle/>
          <a:p>
            <a:pPr marL="342900" indent="-342900">
              <a:buFont typeface="+mj-lt"/>
              <a:buAutoNum type="arabicPeriod" startAt="2"/>
            </a:pPr>
            <a:r>
              <a:rPr lang="en-GB" sz="1400" b="1" dirty="0"/>
              <a:t>Nurse Returners campaign</a:t>
            </a:r>
          </a:p>
          <a:p>
            <a:pPr marL="742950" lvl="1" indent="-285750">
              <a:buFont typeface="Arial" panose="020B0604020202020204" pitchFamily="34" charset="0"/>
              <a:buChar char="•"/>
            </a:pPr>
            <a:r>
              <a:rPr lang="en-GB" sz="1400" dirty="0"/>
              <a:t>Working with Andrea Boland and Danielle Fullwood together with a small group of registered nurses to explore the opportunities with thin the 216 nurses on the current NW BBS register to improve employment.</a:t>
            </a:r>
          </a:p>
          <a:p>
            <a:pPr marL="742950" lvl="1" indent="-285750">
              <a:buFont typeface="Arial" panose="020B0604020202020204" pitchFamily="34" charset="0"/>
              <a:buChar char="•"/>
            </a:pPr>
            <a:r>
              <a:rPr lang="en-GB" sz="1400" dirty="0"/>
              <a:t>Current Progress</a:t>
            </a:r>
          </a:p>
          <a:p>
            <a:pPr marL="1200150" lvl="2" indent="-285750">
              <a:buFontTx/>
              <a:buChar char="-"/>
            </a:pPr>
            <a:r>
              <a:rPr lang="en-GB" sz="1400" dirty="0"/>
              <a:t>Script management </a:t>
            </a:r>
          </a:p>
          <a:p>
            <a:pPr marL="1200150" lvl="2" indent="-285750">
              <a:buFontTx/>
              <a:buChar char="-"/>
            </a:pPr>
            <a:r>
              <a:rPr lang="en-GB" sz="1400" dirty="0"/>
              <a:t>Webform production</a:t>
            </a:r>
          </a:p>
          <a:p>
            <a:pPr marL="1200150" lvl="2" indent="-285750">
              <a:buFontTx/>
              <a:buChar char="-"/>
            </a:pPr>
            <a:r>
              <a:rPr lang="en-GB" sz="1400" dirty="0"/>
              <a:t>Master dataset validation and compatibility for data entry with the nursing team.</a:t>
            </a:r>
          </a:p>
          <a:p>
            <a:endParaRPr lang="en-GB" sz="1400" dirty="0"/>
          </a:p>
        </p:txBody>
      </p:sp>
      <p:graphicFrame>
        <p:nvGraphicFramePr>
          <p:cNvPr id="9" name="Table 8">
            <a:extLst>
              <a:ext uri="{FF2B5EF4-FFF2-40B4-BE49-F238E27FC236}">
                <a16:creationId xmlns:a16="http://schemas.microsoft.com/office/drawing/2014/main" id="{A23CE91C-CC2F-4CBB-A7F6-7D96B735829B}"/>
              </a:ext>
            </a:extLst>
          </p:cNvPr>
          <p:cNvGraphicFramePr>
            <a:graphicFrameLocks noGrp="1"/>
          </p:cNvGraphicFramePr>
          <p:nvPr>
            <p:extLst>
              <p:ext uri="{D42A27DB-BD31-4B8C-83A1-F6EECF244321}">
                <p14:modId xmlns:p14="http://schemas.microsoft.com/office/powerpoint/2010/main" val="1905806643"/>
              </p:ext>
            </p:extLst>
          </p:nvPr>
        </p:nvGraphicFramePr>
        <p:xfrm>
          <a:off x="534291" y="3070188"/>
          <a:ext cx="8067029" cy="3106469"/>
        </p:xfrm>
        <a:graphic>
          <a:graphicData uri="http://schemas.openxmlformats.org/drawingml/2006/table">
            <a:tbl>
              <a:tblPr/>
              <a:tblGrid>
                <a:gridCol w="1061153">
                  <a:extLst>
                    <a:ext uri="{9D8B030D-6E8A-4147-A177-3AD203B41FA5}">
                      <a16:colId xmlns:a16="http://schemas.microsoft.com/office/drawing/2014/main" val="2234062860"/>
                    </a:ext>
                  </a:extLst>
                </a:gridCol>
                <a:gridCol w="508286">
                  <a:extLst>
                    <a:ext uri="{9D8B030D-6E8A-4147-A177-3AD203B41FA5}">
                      <a16:colId xmlns:a16="http://schemas.microsoft.com/office/drawing/2014/main" val="3044041444"/>
                    </a:ext>
                  </a:extLst>
                </a:gridCol>
                <a:gridCol w="508286">
                  <a:extLst>
                    <a:ext uri="{9D8B030D-6E8A-4147-A177-3AD203B41FA5}">
                      <a16:colId xmlns:a16="http://schemas.microsoft.com/office/drawing/2014/main" val="3423564472"/>
                    </a:ext>
                  </a:extLst>
                </a:gridCol>
                <a:gridCol w="508286">
                  <a:extLst>
                    <a:ext uri="{9D8B030D-6E8A-4147-A177-3AD203B41FA5}">
                      <a16:colId xmlns:a16="http://schemas.microsoft.com/office/drawing/2014/main" val="2720289643"/>
                    </a:ext>
                  </a:extLst>
                </a:gridCol>
                <a:gridCol w="540054">
                  <a:extLst>
                    <a:ext uri="{9D8B030D-6E8A-4147-A177-3AD203B41FA5}">
                      <a16:colId xmlns:a16="http://schemas.microsoft.com/office/drawing/2014/main" val="2638195165"/>
                    </a:ext>
                  </a:extLst>
                </a:gridCol>
                <a:gridCol w="508286">
                  <a:extLst>
                    <a:ext uri="{9D8B030D-6E8A-4147-A177-3AD203B41FA5}">
                      <a16:colId xmlns:a16="http://schemas.microsoft.com/office/drawing/2014/main" val="2031093154"/>
                    </a:ext>
                  </a:extLst>
                </a:gridCol>
                <a:gridCol w="508286">
                  <a:extLst>
                    <a:ext uri="{9D8B030D-6E8A-4147-A177-3AD203B41FA5}">
                      <a16:colId xmlns:a16="http://schemas.microsoft.com/office/drawing/2014/main" val="1701851751"/>
                    </a:ext>
                  </a:extLst>
                </a:gridCol>
                <a:gridCol w="508286">
                  <a:extLst>
                    <a:ext uri="{9D8B030D-6E8A-4147-A177-3AD203B41FA5}">
                      <a16:colId xmlns:a16="http://schemas.microsoft.com/office/drawing/2014/main" val="3250813904"/>
                    </a:ext>
                  </a:extLst>
                </a:gridCol>
                <a:gridCol w="508286">
                  <a:extLst>
                    <a:ext uri="{9D8B030D-6E8A-4147-A177-3AD203B41FA5}">
                      <a16:colId xmlns:a16="http://schemas.microsoft.com/office/drawing/2014/main" val="1489783611"/>
                    </a:ext>
                  </a:extLst>
                </a:gridCol>
                <a:gridCol w="540054">
                  <a:extLst>
                    <a:ext uri="{9D8B030D-6E8A-4147-A177-3AD203B41FA5}">
                      <a16:colId xmlns:a16="http://schemas.microsoft.com/office/drawing/2014/main" val="2240246730"/>
                    </a:ext>
                  </a:extLst>
                </a:gridCol>
                <a:gridCol w="508286">
                  <a:extLst>
                    <a:ext uri="{9D8B030D-6E8A-4147-A177-3AD203B41FA5}">
                      <a16:colId xmlns:a16="http://schemas.microsoft.com/office/drawing/2014/main" val="443958828"/>
                    </a:ext>
                  </a:extLst>
                </a:gridCol>
                <a:gridCol w="211793">
                  <a:extLst>
                    <a:ext uri="{9D8B030D-6E8A-4147-A177-3AD203B41FA5}">
                      <a16:colId xmlns:a16="http://schemas.microsoft.com/office/drawing/2014/main" val="540405134"/>
                    </a:ext>
                  </a:extLst>
                </a:gridCol>
                <a:gridCol w="439057">
                  <a:extLst>
                    <a:ext uri="{9D8B030D-6E8A-4147-A177-3AD203B41FA5}">
                      <a16:colId xmlns:a16="http://schemas.microsoft.com/office/drawing/2014/main" val="763485893"/>
                    </a:ext>
                  </a:extLst>
                </a:gridCol>
                <a:gridCol w="387150">
                  <a:extLst>
                    <a:ext uri="{9D8B030D-6E8A-4147-A177-3AD203B41FA5}">
                      <a16:colId xmlns:a16="http://schemas.microsoft.com/office/drawing/2014/main" val="2468356356"/>
                    </a:ext>
                  </a:extLst>
                </a:gridCol>
                <a:gridCol w="435143">
                  <a:extLst>
                    <a:ext uri="{9D8B030D-6E8A-4147-A177-3AD203B41FA5}">
                      <a16:colId xmlns:a16="http://schemas.microsoft.com/office/drawing/2014/main" val="2756388833"/>
                    </a:ext>
                  </a:extLst>
                </a:gridCol>
                <a:gridCol w="386337">
                  <a:extLst>
                    <a:ext uri="{9D8B030D-6E8A-4147-A177-3AD203B41FA5}">
                      <a16:colId xmlns:a16="http://schemas.microsoft.com/office/drawing/2014/main" val="2937978686"/>
                    </a:ext>
                  </a:extLst>
                </a:gridCol>
              </a:tblGrid>
              <a:tr h="347232">
                <a:tc>
                  <a:txBody>
                    <a:bodyPr/>
                    <a:lstStyle/>
                    <a:p>
                      <a:pPr algn="ctr" fontAlgn="ctr"/>
                      <a:r>
                        <a:rPr lang="en-GB" sz="1200" b="1" i="0" u="none" strike="noStrike" dirty="0">
                          <a:solidFill>
                            <a:srgbClr val="000000"/>
                          </a:solidFill>
                          <a:effectLst/>
                          <a:latin typeface="Calibri" panose="020F0502020204030204" pitchFamily="34" charset="0"/>
                        </a:rPr>
                        <a:t>Profession</a:t>
                      </a:r>
                    </a:p>
                  </a:txBody>
                  <a:tcPr marL="4554" marR="4554" marT="4554" marB="0" anchor="ctr">
                    <a:lnL>
                      <a:noFill/>
                    </a:lnL>
                    <a:lnR w="12700" cap="flat" cmpd="sng" algn="ctr">
                      <a:solidFill>
                        <a:srgbClr val="000000"/>
                      </a:solidFill>
                      <a:prstDash val="dash"/>
                      <a:round/>
                      <a:headEnd type="none" w="med" len="med"/>
                      <a:tailEnd type="none" w="med" len="med"/>
                    </a:lnR>
                    <a:lnT w="12700" cap="flat" cmpd="sng" algn="ctr">
                      <a:solidFill>
                        <a:srgbClr val="4472C4"/>
                      </a:solidFill>
                      <a:prstDash val="solid"/>
                      <a:round/>
                      <a:headEnd type="none" w="med" len="med"/>
                      <a:tailEnd type="none" w="med" len="med"/>
                    </a:lnT>
                    <a:lnB w="12700" cap="flat" cmpd="sng" algn="ctr">
                      <a:solidFill>
                        <a:srgbClr val="4472C4"/>
                      </a:solidFill>
                      <a:prstDash val="solid"/>
                      <a:round/>
                      <a:headEnd type="none" w="med" len="med"/>
                      <a:tailEnd type="none" w="med" len="med"/>
                    </a:lnB>
                    <a:solidFill>
                      <a:srgbClr val="ACB9CA"/>
                    </a:solidFill>
                  </a:tcPr>
                </a:tc>
                <a:tc gridSpan="5">
                  <a:txBody>
                    <a:bodyPr/>
                    <a:lstStyle/>
                    <a:p>
                      <a:pPr algn="ctr" fontAlgn="ctr"/>
                      <a:r>
                        <a:rPr lang="en-GB" sz="1200" b="1" i="0" u="none" strike="noStrike" dirty="0">
                          <a:solidFill>
                            <a:srgbClr val="000000"/>
                          </a:solidFill>
                          <a:effectLst/>
                          <a:latin typeface="Calibri" panose="020F0502020204030204" pitchFamily="34" charset="0"/>
                        </a:rPr>
                        <a:t>Summary</a:t>
                      </a:r>
                    </a:p>
                  </a:txBody>
                  <a:tcPr marL="4554" marR="4554" marT="4554" marB="0" anchor="ctr">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4472C4"/>
                      </a:solidFill>
                      <a:prstDash val="solid"/>
                      <a:round/>
                      <a:headEnd type="none" w="med" len="med"/>
                      <a:tailEnd type="none" w="med" len="med"/>
                    </a:lnT>
                    <a:lnB w="12700" cap="flat" cmpd="sng" algn="ctr">
                      <a:solidFill>
                        <a:srgbClr val="4472C4"/>
                      </a:solidFill>
                      <a:prstDash val="solid"/>
                      <a:round/>
                      <a:headEnd type="none" w="med" len="med"/>
                      <a:tailEnd type="none" w="med" len="med"/>
                    </a:lnB>
                    <a:solidFill>
                      <a:srgbClr val="ACB9CA"/>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gridSpan="5">
                  <a:txBody>
                    <a:bodyPr/>
                    <a:lstStyle/>
                    <a:p>
                      <a:pPr algn="ctr" fontAlgn="ctr"/>
                      <a:r>
                        <a:rPr lang="en-GB" sz="1200" b="1" i="0" u="none" strike="noStrike" dirty="0" err="1">
                          <a:solidFill>
                            <a:srgbClr val="000000"/>
                          </a:solidFill>
                          <a:effectLst/>
                          <a:latin typeface="Calibri" panose="020F0502020204030204" pitchFamily="34" charset="0"/>
                        </a:rPr>
                        <a:t>Permanant</a:t>
                      </a:r>
                      <a:r>
                        <a:rPr lang="en-GB" sz="1200" b="1" i="0" u="none" strike="noStrike" dirty="0">
                          <a:solidFill>
                            <a:srgbClr val="000000"/>
                          </a:solidFill>
                          <a:effectLst/>
                          <a:latin typeface="Calibri" panose="020F0502020204030204" pitchFamily="34" charset="0"/>
                        </a:rPr>
                        <a:t> Register identified</a:t>
                      </a:r>
                    </a:p>
                  </a:txBody>
                  <a:tcPr marL="4554" marR="4554" marT="4554" marB="0" anchor="ctr">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4472C4"/>
                      </a:solidFill>
                      <a:prstDash val="solid"/>
                      <a:round/>
                      <a:headEnd type="none" w="med" len="med"/>
                      <a:tailEnd type="none" w="med" len="med"/>
                    </a:lnT>
                    <a:lnB w="12700" cap="flat" cmpd="sng" algn="ctr">
                      <a:solidFill>
                        <a:srgbClr val="4472C4"/>
                      </a:solidFill>
                      <a:prstDash val="solid"/>
                      <a:round/>
                      <a:headEnd type="none" w="med" len="med"/>
                      <a:tailEnd type="none" w="med" len="med"/>
                    </a:lnB>
                    <a:solidFill>
                      <a:srgbClr val="ACB9CA"/>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pPr algn="ctr" fontAlgn="ctr"/>
                      <a:endParaRPr lang="en-GB" sz="700" b="1" i="0" u="none" strike="noStrike" dirty="0">
                        <a:solidFill>
                          <a:srgbClr val="000000"/>
                        </a:solidFill>
                        <a:effectLst/>
                        <a:latin typeface="Calibri" panose="020F0502020204030204" pitchFamily="34" charset="0"/>
                      </a:endParaRPr>
                    </a:p>
                  </a:txBody>
                  <a:tcPr marL="4554" marR="4554" marT="4554" marB="0" anchor="ctr">
                    <a:lnL w="12700" cap="flat" cmpd="sng" algn="ctr">
                      <a:solidFill>
                        <a:srgbClr val="4472C4"/>
                      </a:solidFill>
                      <a:prstDash val="solid"/>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4472C4"/>
                      </a:solidFill>
                      <a:prstDash val="solid"/>
                      <a:round/>
                      <a:headEnd type="none" w="med" len="med"/>
                      <a:tailEnd type="none" w="med" len="med"/>
                    </a:lnT>
                    <a:lnB w="12700" cap="flat" cmpd="sng" algn="ctr">
                      <a:solidFill>
                        <a:srgbClr val="4472C4"/>
                      </a:solidFill>
                      <a:prstDash val="solid"/>
                      <a:round/>
                      <a:headEnd type="none" w="med" len="med"/>
                      <a:tailEnd type="none" w="med" len="med"/>
                    </a:lnB>
                    <a:solidFill>
                      <a:srgbClr val="D9E1F2"/>
                    </a:solidFill>
                  </a:tcPr>
                </a:tc>
                <a:tc gridSpan="5">
                  <a:txBody>
                    <a:bodyPr/>
                    <a:lstStyle/>
                    <a:p>
                      <a:pPr algn="ctr" fontAlgn="ctr"/>
                      <a:r>
                        <a:rPr lang="en-GB" sz="1200" b="1" i="0" u="none" strike="noStrike" dirty="0">
                          <a:solidFill>
                            <a:srgbClr val="000000"/>
                          </a:solidFill>
                          <a:effectLst/>
                          <a:latin typeface="Calibri" panose="020F0502020204030204" pitchFamily="34" charset="0"/>
                        </a:rPr>
                        <a:t>Temporary Register identified</a:t>
                      </a:r>
                    </a:p>
                  </a:txBody>
                  <a:tcPr marL="4554" marR="4554" marT="4554" marB="0" anchor="ctr">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4472C4"/>
                      </a:solidFill>
                      <a:prstDash val="solid"/>
                      <a:round/>
                      <a:headEnd type="none" w="med" len="med"/>
                      <a:tailEnd type="none" w="med" len="med"/>
                    </a:lnT>
                    <a:lnB w="12700" cap="flat" cmpd="sng" algn="ctr">
                      <a:solidFill>
                        <a:srgbClr val="4472C4"/>
                      </a:solidFill>
                      <a:prstDash val="solid"/>
                      <a:round/>
                      <a:headEnd type="none" w="med" len="med"/>
                      <a:tailEnd type="none" w="med" len="med"/>
                    </a:lnB>
                    <a:solidFill>
                      <a:srgbClr val="ACB9CA"/>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2160054858"/>
                  </a:ext>
                </a:extLst>
              </a:tr>
              <a:tr h="399644">
                <a:tc>
                  <a:txBody>
                    <a:bodyPr/>
                    <a:lstStyle/>
                    <a:p>
                      <a:pPr algn="ctr" fontAlgn="ctr"/>
                      <a:r>
                        <a:rPr lang="en-GB" sz="1200" b="1" i="0" u="none" strike="noStrike">
                          <a:solidFill>
                            <a:srgbClr val="000000"/>
                          </a:solidFill>
                          <a:effectLst/>
                          <a:latin typeface="Calibri" panose="020F0502020204030204" pitchFamily="34" charset="0"/>
                        </a:rPr>
                        <a:t> </a:t>
                      </a:r>
                    </a:p>
                  </a:txBody>
                  <a:tcPr marL="4554" marR="4554" marT="4554" marB="0" anchor="ctr">
                    <a:lnL>
                      <a:noFill/>
                    </a:lnL>
                    <a:lnR w="12700" cap="flat" cmpd="sng" algn="ctr">
                      <a:solidFill>
                        <a:srgbClr val="000000"/>
                      </a:solidFill>
                      <a:prstDash val="dash"/>
                      <a:round/>
                      <a:headEnd type="none" w="med" len="med"/>
                      <a:tailEnd type="none" w="med" len="med"/>
                    </a:lnR>
                    <a:lnT w="12700" cap="flat" cmpd="sng" algn="ctr">
                      <a:solidFill>
                        <a:srgbClr val="4472C4"/>
                      </a:solidFill>
                      <a:prstDash val="solid"/>
                      <a:round/>
                      <a:headEnd type="none" w="med" len="med"/>
                      <a:tailEnd type="none" w="med" len="med"/>
                    </a:lnT>
                    <a:lnB w="6350" cap="flat" cmpd="sng" algn="ctr">
                      <a:solidFill>
                        <a:srgbClr val="4472C4"/>
                      </a:solidFill>
                      <a:prstDash val="solid"/>
                      <a:round/>
                      <a:headEnd type="none" w="med" len="med"/>
                      <a:tailEnd type="none" w="med" len="med"/>
                    </a:lnB>
                    <a:solidFill>
                      <a:srgbClr val="D6DCE4"/>
                    </a:solidFill>
                  </a:tcPr>
                </a:tc>
                <a:tc>
                  <a:txBody>
                    <a:bodyPr/>
                    <a:lstStyle/>
                    <a:p>
                      <a:pPr algn="ctr" fontAlgn="ctr"/>
                      <a:r>
                        <a:rPr lang="en-GB" sz="1200" b="0" i="0" u="none" strike="noStrike">
                          <a:solidFill>
                            <a:srgbClr val="000000"/>
                          </a:solidFill>
                          <a:effectLst/>
                          <a:latin typeface="Calibri" panose="020F0502020204030204" pitchFamily="34" charset="0"/>
                        </a:rPr>
                        <a:t>Total Wave1 + Wave2</a:t>
                      </a:r>
                    </a:p>
                  </a:txBody>
                  <a:tcPr marL="4554" marR="4554" marT="4554" marB="0" anchor="ctr">
                    <a:lnL w="12700" cap="flat" cmpd="sng" algn="ctr">
                      <a:solidFill>
                        <a:srgbClr val="000000"/>
                      </a:solidFill>
                      <a:prstDash val="dash"/>
                      <a:round/>
                      <a:headEnd type="none" w="med" len="med"/>
                      <a:tailEnd type="none" w="med" len="med"/>
                    </a:lnL>
                    <a:lnR w="6350" cap="flat" cmpd="sng" algn="ctr">
                      <a:solidFill>
                        <a:srgbClr val="4472C4"/>
                      </a:solidFill>
                      <a:prstDash val="dot"/>
                      <a:round/>
                      <a:headEnd type="none" w="med" len="med"/>
                      <a:tailEnd type="none" w="med" len="med"/>
                    </a:lnR>
                    <a:lnT w="12700" cap="flat" cmpd="sng" algn="ctr">
                      <a:solidFill>
                        <a:srgbClr val="4472C4"/>
                      </a:solidFill>
                      <a:prstDash val="solid"/>
                      <a:round/>
                      <a:headEnd type="none" w="med" len="med"/>
                      <a:tailEnd type="none" w="med" len="med"/>
                    </a:lnT>
                    <a:lnB w="6350" cap="flat" cmpd="sng" algn="ctr">
                      <a:solidFill>
                        <a:srgbClr val="4472C4"/>
                      </a:solidFill>
                      <a:prstDash val="solid"/>
                      <a:round/>
                      <a:headEnd type="none" w="med" len="med"/>
                      <a:tailEnd type="none" w="med" len="med"/>
                    </a:lnB>
                    <a:solidFill>
                      <a:srgbClr val="D6DCE4"/>
                    </a:solidFill>
                  </a:tcPr>
                </a:tc>
                <a:tc>
                  <a:txBody>
                    <a:bodyPr/>
                    <a:lstStyle/>
                    <a:p>
                      <a:pPr algn="ctr" fontAlgn="ctr"/>
                      <a:r>
                        <a:rPr lang="en-GB" sz="1200" b="0" i="0" u="none" strike="noStrike">
                          <a:solidFill>
                            <a:srgbClr val="000000"/>
                          </a:solidFill>
                          <a:effectLst/>
                          <a:latin typeface="Calibri" panose="020F0502020204030204" pitchFamily="34" charset="0"/>
                        </a:rPr>
                        <a:t>Ready to deploy</a:t>
                      </a:r>
                    </a:p>
                  </a:txBody>
                  <a:tcPr marL="4554" marR="4554" marT="4554" marB="0" anchor="ctr">
                    <a:lnL w="6350" cap="flat" cmpd="sng" algn="ctr">
                      <a:solidFill>
                        <a:srgbClr val="4472C4"/>
                      </a:solidFill>
                      <a:prstDash val="dot"/>
                      <a:round/>
                      <a:headEnd type="none" w="med" len="med"/>
                      <a:tailEnd type="none" w="med" len="med"/>
                    </a:lnL>
                    <a:lnR w="6350" cap="flat" cmpd="sng" algn="ctr">
                      <a:solidFill>
                        <a:srgbClr val="4472C4"/>
                      </a:solidFill>
                      <a:prstDash val="dot"/>
                      <a:round/>
                      <a:headEnd type="none" w="med" len="med"/>
                      <a:tailEnd type="none" w="med" len="med"/>
                    </a:lnR>
                    <a:lnT w="12700" cap="flat" cmpd="sng" algn="ctr">
                      <a:solidFill>
                        <a:srgbClr val="4472C4"/>
                      </a:solidFill>
                      <a:prstDash val="solid"/>
                      <a:round/>
                      <a:headEnd type="none" w="med" len="med"/>
                      <a:tailEnd type="none" w="med" len="med"/>
                    </a:lnT>
                    <a:lnB w="19050" cap="flat" cmpd="sng" algn="ctr">
                      <a:solidFill>
                        <a:srgbClr val="FF0000"/>
                      </a:solidFill>
                      <a:prstDash val="solid"/>
                      <a:round/>
                      <a:headEnd type="none" w="med" len="med"/>
                      <a:tailEnd type="none" w="med" len="med"/>
                    </a:lnB>
                    <a:solidFill>
                      <a:srgbClr val="D6DCE4"/>
                    </a:solidFill>
                  </a:tcPr>
                </a:tc>
                <a:tc>
                  <a:txBody>
                    <a:bodyPr/>
                    <a:lstStyle/>
                    <a:p>
                      <a:pPr algn="ctr" fontAlgn="ctr"/>
                      <a:r>
                        <a:rPr lang="en-GB" sz="1200" b="0" i="0" u="none" strike="noStrike">
                          <a:solidFill>
                            <a:srgbClr val="000000"/>
                          </a:solidFill>
                          <a:effectLst/>
                          <a:latin typeface="Calibri" panose="020F0502020204030204" pitchFamily="34" charset="0"/>
                        </a:rPr>
                        <a:t>Employed</a:t>
                      </a:r>
                    </a:p>
                  </a:txBody>
                  <a:tcPr marL="4554" marR="4554" marT="4554" marB="0" anchor="ctr">
                    <a:lnL w="6350" cap="flat" cmpd="sng" algn="ctr">
                      <a:solidFill>
                        <a:srgbClr val="4472C4"/>
                      </a:solidFill>
                      <a:prstDash val="dot"/>
                      <a:round/>
                      <a:headEnd type="none" w="med" len="med"/>
                      <a:tailEnd type="none" w="med" len="med"/>
                    </a:lnL>
                    <a:lnR w="6350" cap="flat" cmpd="sng" algn="ctr">
                      <a:solidFill>
                        <a:srgbClr val="4472C4"/>
                      </a:solidFill>
                      <a:prstDash val="dot"/>
                      <a:round/>
                      <a:headEnd type="none" w="med" len="med"/>
                      <a:tailEnd type="none" w="med" len="med"/>
                    </a:lnR>
                    <a:lnT w="12700" cap="flat" cmpd="sng" algn="ctr">
                      <a:solidFill>
                        <a:srgbClr val="4472C4"/>
                      </a:solidFill>
                      <a:prstDash val="solid"/>
                      <a:round/>
                      <a:headEnd type="none" w="med" len="med"/>
                      <a:tailEnd type="none" w="med" len="med"/>
                    </a:lnT>
                    <a:lnB w="19050" cap="flat" cmpd="sng" algn="ctr">
                      <a:solidFill>
                        <a:srgbClr val="FF0000"/>
                      </a:solidFill>
                      <a:prstDash val="solid"/>
                      <a:round/>
                      <a:headEnd type="none" w="med" len="med"/>
                      <a:tailEnd type="none" w="med" len="med"/>
                    </a:lnB>
                    <a:solidFill>
                      <a:srgbClr val="D6DCE4"/>
                    </a:solidFill>
                  </a:tcPr>
                </a:tc>
                <a:tc>
                  <a:txBody>
                    <a:bodyPr/>
                    <a:lstStyle/>
                    <a:p>
                      <a:pPr algn="ctr" fontAlgn="ctr"/>
                      <a:r>
                        <a:rPr lang="en-GB" sz="1200" b="0" i="0" u="none" strike="noStrike">
                          <a:solidFill>
                            <a:srgbClr val="000000"/>
                          </a:solidFill>
                          <a:effectLst/>
                          <a:latin typeface="Calibri" panose="020F0502020204030204" pitchFamily="34" charset="0"/>
                        </a:rPr>
                        <a:t>Withdrawn</a:t>
                      </a:r>
                    </a:p>
                  </a:txBody>
                  <a:tcPr marL="4554" marR="4554" marT="4554" marB="0" anchor="ctr">
                    <a:lnL w="6350" cap="flat" cmpd="sng" algn="ctr">
                      <a:solidFill>
                        <a:srgbClr val="4472C4"/>
                      </a:solidFill>
                      <a:prstDash val="dot"/>
                      <a:round/>
                      <a:headEnd type="none" w="med" len="med"/>
                      <a:tailEnd type="none" w="med" len="med"/>
                    </a:lnL>
                    <a:lnR w="6350" cap="flat" cmpd="sng" algn="ctr">
                      <a:solidFill>
                        <a:srgbClr val="4472C4"/>
                      </a:solidFill>
                      <a:prstDash val="dot"/>
                      <a:round/>
                      <a:headEnd type="none" w="med" len="med"/>
                      <a:tailEnd type="none" w="med" len="med"/>
                    </a:lnR>
                    <a:lnT w="12700" cap="flat" cmpd="sng" algn="ctr">
                      <a:solidFill>
                        <a:srgbClr val="4472C4"/>
                      </a:solidFill>
                      <a:prstDash val="solid"/>
                      <a:round/>
                      <a:headEnd type="none" w="med" len="med"/>
                      <a:tailEnd type="none" w="med" len="med"/>
                    </a:lnT>
                    <a:lnB w="6350" cap="flat" cmpd="sng" algn="ctr">
                      <a:solidFill>
                        <a:srgbClr val="4472C4"/>
                      </a:solidFill>
                      <a:prstDash val="solid"/>
                      <a:round/>
                      <a:headEnd type="none" w="med" len="med"/>
                      <a:tailEnd type="none" w="med" len="med"/>
                    </a:lnB>
                    <a:solidFill>
                      <a:srgbClr val="D6DCE4"/>
                    </a:solidFill>
                  </a:tcPr>
                </a:tc>
                <a:tc>
                  <a:txBody>
                    <a:bodyPr/>
                    <a:lstStyle/>
                    <a:p>
                      <a:pPr algn="ctr" fontAlgn="ctr"/>
                      <a:r>
                        <a:rPr lang="en-GB" sz="1200" b="0" i="0" u="none" strike="noStrike">
                          <a:solidFill>
                            <a:srgbClr val="000000"/>
                          </a:solidFill>
                          <a:effectLst/>
                          <a:latin typeface="Calibri" panose="020F0502020204030204" pitchFamily="34" charset="0"/>
                        </a:rPr>
                        <a:t>Other</a:t>
                      </a:r>
                    </a:p>
                  </a:txBody>
                  <a:tcPr marL="4554" marR="4554" marT="4554" marB="0" anchor="ctr">
                    <a:lnL w="6350" cap="flat" cmpd="sng" algn="ctr">
                      <a:solidFill>
                        <a:srgbClr val="4472C4"/>
                      </a:solidFill>
                      <a:prstDash val="dot"/>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4472C4"/>
                      </a:solidFill>
                      <a:prstDash val="solid"/>
                      <a:round/>
                      <a:headEnd type="none" w="med" len="med"/>
                      <a:tailEnd type="none" w="med" len="med"/>
                    </a:lnT>
                    <a:lnB w="6350" cap="flat" cmpd="sng" algn="ctr">
                      <a:solidFill>
                        <a:srgbClr val="4472C4"/>
                      </a:solidFill>
                      <a:prstDash val="solid"/>
                      <a:round/>
                      <a:headEnd type="none" w="med" len="med"/>
                      <a:tailEnd type="none" w="med" len="med"/>
                    </a:lnB>
                    <a:solidFill>
                      <a:srgbClr val="D6DCE4"/>
                    </a:solidFill>
                  </a:tcPr>
                </a:tc>
                <a:tc>
                  <a:txBody>
                    <a:bodyPr/>
                    <a:lstStyle/>
                    <a:p>
                      <a:pPr algn="ctr" fontAlgn="ctr"/>
                      <a:r>
                        <a:rPr lang="en-GB" sz="1200" b="0" i="0" u="none" strike="noStrike">
                          <a:solidFill>
                            <a:srgbClr val="000000"/>
                          </a:solidFill>
                          <a:effectLst/>
                          <a:latin typeface="Calibri" panose="020F0502020204030204" pitchFamily="34" charset="0"/>
                        </a:rPr>
                        <a:t>Total</a:t>
                      </a:r>
                    </a:p>
                  </a:txBody>
                  <a:tcPr marL="4554" marR="4554" marT="4554" marB="0" anchor="ctr">
                    <a:lnL w="12700" cap="flat" cmpd="sng" algn="ctr">
                      <a:solidFill>
                        <a:srgbClr val="000000"/>
                      </a:solidFill>
                      <a:prstDash val="dash"/>
                      <a:round/>
                      <a:headEnd type="none" w="med" len="med"/>
                      <a:tailEnd type="none" w="med" len="med"/>
                    </a:lnL>
                    <a:lnR w="6350" cap="flat" cmpd="sng" algn="ctr">
                      <a:solidFill>
                        <a:srgbClr val="4472C4"/>
                      </a:solidFill>
                      <a:prstDash val="dot"/>
                      <a:round/>
                      <a:headEnd type="none" w="med" len="med"/>
                      <a:tailEnd type="none" w="med" len="med"/>
                    </a:lnR>
                    <a:lnT w="12700" cap="flat" cmpd="sng" algn="ctr">
                      <a:solidFill>
                        <a:srgbClr val="4472C4"/>
                      </a:solidFill>
                      <a:prstDash val="solid"/>
                      <a:round/>
                      <a:headEnd type="none" w="med" len="med"/>
                      <a:tailEnd type="none" w="med" len="med"/>
                    </a:lnT>
                    <a:lnB w="6350" cap="flat" cmpd="sng" algn="ctr">
                      <a:solidFill>
                        <a:srgbClr val="4472C4"/>
                      </a:solidFill>
                      <a:prstDash val="solid"/>
                      <a:round/>
                      <a:headEnd type="none" w="med" len="med"/>
                      <a:tailEnd type="none" w="med" len="med"/>
                    </a:lnB>
                    <a:solidFill>
                      <a:srgbClr val="D6DCE4"/>
                    </a:solidFill>
                  </a:tcPr>
                </a:tc>
                <a:tc>
                  <a:txBody>
                    <a:bodyPr/>
                    <a:lstStyle/>
                    <a:p>
                      <a:pPr algn="ctr" fontAlgn="ctr"/>
                      <a:r>
                        <a:rPr lang="en-GB" sz="1200" b="0" i="0" u="none" strike="noStrike">
                          <a:solidFill>
                            <a:srgbClr val="000000"/>
                          </a:solidFill>
                          <a:effectLst/>
                          <a:latin typeface="Calibri" panose="020F0502020204030204" pitchFamily="34" charset="0"/>
                        </a:rPr>
                        <a:t>Ready to Deploy</a:t>
                      </a:r>
                    </a:p>
                  </a:txBody>
                  <a:tcPr marL="4554" marR="4554" marT="4554" marB="0" anchor="ctr">
                    <a:lnL w="6350" cap="flat" cmpd="sng" algn="ctr">
                      <a:solidFill>
                        <a:srgbClr val="4472C4"/>
                      </a:solidFill>
                      <a:prstDash val="dot"/>
                      <a:round/>
                      <a:headEnd type="none" w="med" len="med"/>
                      <a:tailEnd type="none" w="med" len="med"/>
                    </a:lnL>
                    <a:lnR w="6350" cap="flat" cmpd="sng" algn="ctr">
                      <a:solidFill>
                        <a:srgbClr val="4472C4"/>
                      </a:solidFill>
                      <a:prstDash val="dot"/>
                      <a:round/>
                      <a:headEnd type="none" w="med" len="med"/>
                      <a:tailEnd type="none" w="med" len="med"/>
                    </a:lnR>
                    <a:lnT w="12700" cap="flat" cmpd="sng" algn="ctr">
                      <a:solidFill>
                        <a:srgbClr val="4472C4"/>
                      </a:solidFill>
                      <a:prstDash val="solid"/>
                      <a:round/>
                      <a:headEnd type="none" w="med" len="med"/>
                      <a:tailEnd type="none" w="med" len="med"/>
                    </a:lnT>
                    <a:lnB w="19050" cap="flat" cmpd="sng" algn="ctr">
                      <a:solidFill>
                        <a:srgbClr val="FF0000"/>
                      </a:solidFill>
                      <a:prstDash val="solid"/>
                      <a:round/>
                      <a:headEnd type="none" w="med" len="med"/>
                      <a:tailEnd type="none" w="med" len="med"/>
                    </a:lnB>
                    <a:solidFill>
                      <a:srgbClr val="D6DCE4"/>
                    </a:solidFill>
                  </a:tcPr>
                </a:tc>
                <a:tc>
                  <a:txBody>
                    <a:bodyPr/>
                    <a:lstStyle/>
                    <a:p>
                      <a:pPr algn="ctr" fontAlgn="ctr"/>
                      <a:r>
                        <a:rPr lang="en-GB" sz="1200" b="0" i="0" u="none" strike="noStrike">
                          <a:solidFill>
                            <a:srgbClr val="000000"/>
                          </a:solidFill>
                          <a:effectLst/>
                          <a:latin typeface="Calibri" panose="020F0502020204030204" pitchFamily="34" charset="0"/>
                        </a:rPr>
                        <a:t>Employed</a:t>
                      </a:r>
                    </a:p>
                  </a:txBody>
                  <a:tcPr marL="4554" marR="4554" marT="4554" marB="0" anchor="ctr">
                    <a:lnL w="6350" cap="flat" cmpd="sng" algn="ctr">
                      <a:solidFill>
                        <a:srgbClr val="4472C4"/>
                      </a:solidFill>
                      <a:prstDash val="dot"/>
                      <a:round/>
                      <a:headEnd type="none" w="med" len="med"/>
                      <a:tailEnd type="none" w="med" len="med"/>
                    </a:lnL>
                    <a:lnR w="6350" cap="flat" cmpd="sng" algn="ctr">
                      <a:solidFill>
                        <a:srgbClr val="4472C4"/>
                      </a:solidFill>
                      <a:prstDash val="dot"/>
                      <a:round/>
                      <a:headEnd type="none" w="med" len="med"/>
                      <a:tailEnd type="none" w="med" len="med"/>
                    </a:lnR>
                    <a:lnT w="12700" cap="flat" cmpd="sng" algn="ctr">
                      <a:solidFill>
                        <a:srgbClr val="4472C4"/>
                      </a:solidFill>
                      <a:prstDash val="solid"/>
                      <a:round/>
                      <a:headEnd type="none" w="med" len="med"/>
                      <a:tailEnd type="none" w="med" len="med"/>
                    </a:lnT>
                    <a:lnB w="19050" cap="flat" cmpd="sng" algn="ctr">
                      <a:solidFill>
                        <a:srgbClr val="FF0000"/>
                      </a:solidFill>
                      <a:prstDash val="solid"/>
                      <a:round/>
                      <a:headEnd type="none" w="med" len="med"/>
                      <a:tailEnd type="none" w="med" len="med"/>
                    </a:lnB>
                    <a:solidFill>
                      <a:srgbClr val="D6DCE4"/>
                    </a:solidFill>
                  </a:tcPr>
                </a:tc>
                <a:tc>
                  <a:txBody>
                    <a:bodyPr/>
                    <a:lstStyle/>
                    <a:p>
                      <a:pPr algn="ctr" fontAlgn="ctr"/>
                      <a:r>
                        <a:rPr lang="en-GB" sz="1200" b="0" i="0" u="none" strike="noStrike">
                          <a:solidFill>
                            <a:srgbClr val="000000"/>
                          </a:solidFill>
                          <a:effectLst/>
                          <a:latin typeface="Calibri" panose="020F0502020204030204" pitchFamily="34" charset="0"/>
                        </a:rPr>
                        <a:t>Withdrawn</a:t>
                      </a:r>
                    </a:p>
                  </a:txBody>
                  <a:tcPr marL="4554" marR="4554" marT="4554" marB="0" anchor="ctr">
                    <a:lnL w="6350" cap="flat" cmpd="sng" algn="ctr">
                      <a:solidFill>
                        <a:srgbClr val="4472C4"/>
                      </a:solidFill>
                      <a:prstDash val="dot"/>
                      <a:round/>
                      <a:headEnd type="none" w="med" len="med"/>
                      <a:tailEnd type="none" w="med" len="med"/>
                    </a:lnL>
                    <a:lnR w="6350" cap="flat" cmpd="sng" algn="ctr">
                      <a:solidFill>
                        <a:srgbClr val="4472C4"/>
                      </a:solidFill>
                      <a:prstDash val="dot"/>
                      <a:round/>
                      <a:headEnd type="none" w="med" len="med"/>
                      <a:tailEnd type="none" w="med" len="med"/>
                    </a:lnR>
                    <a:lnT w="12700" cap="flat" cmpd="sng" algn="ctr">
                      <a:solidFill>
                        <a:srgbClr val="4472C4"/>
                      </a:solidFill>
                      <a:prstDash val="solid"/>
                      <a:round/>
                      <a:headEnd type="none" w="med" len="med"/>
                      <a:tailEnd type="none" w="med" len="med"/>
                    </a:lnT>
                    <a:lnB w="6350" cap="flat" cmpd="sng" algn="ctr">
                      <a:solidFill>
                        <a:srgbClr val="4472C4"/>
                      </a:solidFill>
                      <a:prstDash val="solid"/>
                      <a:round/>
                      <a:headEnd type="none" w="med" len="med"/>
                      <a:tailEnd type="none" w="med" len="med"/>
                    </a:lnB>
                    <a:solidFill>
                      <a:srgbClr val="D6DCE4"/>
                    </a:solidFill>
                  </a:tcPr>
                </a:tc>
                <a:tc>
                  <a:txBody>
                    <a:bodyPr/>
                    <a:lstStyle/>
                    <a:p>
                      <a:pPr algn="ctr" fontAlgn="ctr"/>
                      <a:r>
                        <a:rPr lang="en-GB" sz="1200" b="0" i="0" u="none" strike="noStrike">
                          <a:solidFill>
                            <a:srgbClr val="000000"/>
                          </a:solidFill>
                          <a:effectLst/>
                          <a:latin typeface="Calibri" panose="020F0502020204030204" pitchFamily="34" charset="0"/>
                        </a:rPr>
                        <a:t>Other </a:t>
                      </a:r>
                    </a:p>
                  </a:txBody>
                  <a:tcPr marL="4554" marR="4554" marT="4554" marB="0" anchor="ctr">
                    <a:lnL w="6350" cap="flat" cmpd="sng" algn="ctr">
                      <a:solidFill>
                        <a:srgbClr val="4472C4"/>
                      </a:solidFill>
                      <a:prstDash val="dot"/>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4472C4"/>
                      </a:solidFill>
                      <a:prstDash val="solid"/>
                      <a:round/>
                      <a:headEnd type="none" w="med" len="med"/>
                      <a:tailEnd type="none" w="med" len="med"/>
                    </a:lnT>
                    <a:lnB w="6350" cap="flat" cmpd="sng" algn="ctr">
                      <a:solidFill>
                        <a:srgbClr val="4472C4"/>
                      </a:solidFill>
                      <a:prstDash val="solid"/>
                      <a:round/>
                      <a:headEnd type="none" w="med" len="med"/>
                      <a:tailEnd type="none" w="med" len="med"/>
                    </a:lnB>
                    <a:solidFill>
                      <a:srgbClr val="D6DCE4"/>
                    </a:solidFill>
                  </a:tcPr>
                </a:tc>
                <a:tc>
                  <a:txBody>
                    <a:bodyPr/>
                    <a:lstStyle/>
                    <a:p>
                      <a:pPr algn="ctr" fontAlgn="ctr"/>
                      <a:r>
                        <a:rPr lang="en-GB" sz="1200" b="0" i="0" u="none" strike="noStrike" dirty="0">
                          <a:solidFill>
                            <a:srgbClr val="000000"/>
                          </a:solidFill>
                          <a:effectLst/>
                          <a:latin typeface="Calibri" panose="020F0502020204030204" pitchFamily="34" charset="0"/>
                        </a:rPr>
                        <a:t>Total  </a:t>
                      </a:r>
                    </a:p>
                  </a:txBody>
                  <a:tcPr marL="4554" marR="4554" marT="4554" marB="0" anchor="ctr">
                    <a:lnL w="12700" cap="flat" cmpd="sng" algn="ctr">
                      <a:solidFill>
                        <a:srgbClr val="000000"/>
                      </a:solidFill>
                      <a:prstDash val="dash"/>
                      <a:round/>
                      <a:headEnd type="none" w="med" len="med"/>
                      <a:tailEnd type="none" w="med" len="med"/>
                    </a:lnL>
                    <a:lnR w="6350" cap="flat" cmpd="sng" algn="ctr">
                      <a:solidFill>
                        <a:srgbClr val="4472C4"/>
                      </a:solidFill>
                      <a:prstDash val="dot"/>
                      <a:round/>
                      <a:headEnd type="none" w="med" len="med"/>
                      <a:tailEnd type="none" w="med" len="med"/>
                    </a:lnR>
                    <a:lnT w="12700" cap="flat" cmpd="sng" algn="ctr">
                      <a:solidFill>
                        <a:srgbClr val="4472C4"/>
                      </a:solidFill>
                      <a:prstDash val="solid"/>
                      <a:round/>
                      <a:headEnd type="none" w="med" len="med"/>
                      <a:tailEnd type="none" w="med" len="med"/>
                    </a:lnT>
                    <a:lnB w="6350" cap="flat" cmpd="sng" algn="ctr">
                      <a:solidFill>
                        <a:srgbClr val="4472C4"/>
                      </a:solidFill>
                      <a:prstDash val="solid"/>
                      <a:round/>
                      <a:headEnd type="none" w="med" len="med"/>
                      <a:tailEnd type="none" w="med" len="med"/>
                    </a:lnB>
                    <a:solidFill>
                      <a:srgbClr val="D6DCE4"/>
                    </a:solidFill>
                  </a:tcPr>
                </a:tc>
                <a:tc>
                  <a:txBody>
                    <a:bodyPr/>
                    <a:lstStyle/>
                    <a:p>
                      <a:pPr algn="ctr" fontAlgn="ctr"/>
                      <a:r>
                        <a:rPr lang="en-GB" sz="1200" b="0" i="0" u="none" strike="noStrike" dirty="0">
                          <a:solidFill>
                            <a:srgbClr val="000000"/>
                          </a:solidFill>
                          <a:effectLst/>
                          <a:latin typeface="Calibri" panose="020F0502020204030204" pitchFamily="34" charset="0"/>
                        </a:rPr>
                        <a:t>Ready to Deploy</a:t>
                      </a:r>
                    </a:p>
                  </a:txBody>
                  <a:tcPr marL="4554" marR="4554" marT="4554" marB="0" anchor="ctr">
                    <a:lnL w="6350" cap="flat" cmpd="sng" algn="ctr">
                      <a:solidFill>
                        <a:srgbClr val="4472C4"/>
                      </a:solidFill>
                      <a:prstDash val="dot"/>
                      <a:round/>
                      <a:headEnd type="none" w="med" len="med"/>
                      <a:tailEnd type="none" w="med" len="med"/>
                    </a:lnL>
                    <a:lnR w="6350" cap="flat" cmpd="sng" algn="ctr">
                      <a:solidFill>
                        <a:srgbClr val="4472C4"/>
                      </a:solidFill>
                      <a:prstDash val="dot"/>
                      <a:round/>
                      <a:headEnd type="none" w="med" len="med"/>
                      <a:tailEnd type="none" w="med" len="med"/>
                    </a:lnR>
                    <a:lnT w="12700" cap="flat" cmpd="sng" algn="ctr">
                      <a:solidFill>
                        <a:srgbClr val="4472C4"/>
                      </a:solidFill>
                      <a:prstDash val="solid"/>
                      <a:round/>
                      <a:headEnd type="none" w="med" len="med"/>
                      <a:tailEnd type="none" w="med" len="med"/>
                    </a:lnT>
                    <a:lnB w="19050" cap="flat" cmpd="sng" algn="ctr">
                      <a:solidFill>
                        <a:srgbClr val="FF0000"/>
                      </a:solidFill>
                      <a:prstDash val="solid"/>
                      <a:round/>
                      <a:headEnd type="none" w="med" len="med"/>
                      <a:tailEnd type="none" w="med" len="med"/>
                    </a:lnB>
                    <a:solidFill>
                      <a:srgbClr val="D6DCE4"/>
                    </a:solidFill>
                  </a:tcPr>
                </a:tc>
                <a:tc>
                  <a:txBody>
                    <a:bodyPr/>
                    <a:lstStyle/>
                    <a:p>
                      <a:pPr algn="ctr" fontAlgn="ctr"/>
                      <a:r>
                        <a:rPr lang="en-GB" sz="1200" b="0" i="0" u="none" strike="noStrike">
                          <a:solidFill>
                            <a:srgbClr val="000000"/>
                          </a:solidFill>
                          <a:effectLst/>
                          <a:latin typeface="Calibri" panose="020F0502020204030204" pitchFamily="34" charset="0"/>
                        </a:rPr>
                        <a:t>Employed</a:t>
                      </a:r>
                    </a:p>
                  </a:txBody>
                  <a:tcPr marL="4554" marR="4554" marT="4554" marB="0" anchor="ctr">
                    <a:lnL w="6350" cap="flat" cmpd="sng" algn="ctr">
                      <a:solidFill>
                        <a:srgbClr val="4472C4"/>
                      </a:solidFill>
                      <a:prstDash val="dot"/>
                      <a:round/>
                      <a:headEnd type="none" w="med" len="med"/>
                      <a:tailEnd type="none" w="med" len="med"/>
                    </a:lnL>
                    <a:lnR w="6350" cap="flat" cmpd="sng" algn="ctr">
                      <a:solidFill>
                        <a:srgbClr val="4472C4"/>
                      </a:solidFill>
                      <a:prstDash val="dot"/>
                      <a:round/>
                      <a:headEnd type="none" w="med" len="med"/>
                      <a:tailEnd type="none" w="med" len="med"/>
                    </a:lnR>
                    <a:lnT w="12700" cap="flat" cmpd="sng" algn="ctr">
                      <a:solidFill>
                        <a:srgbClr val="4472C4"/>
                      </a:solidFill>
                      <a:prstDash val="solid"/>
                      <a:round/>
                      <a:headEnd type="none" w="med" len="med"/>
                      <a:tailEnd type="none" w="med" len="med"/>
                    </a:lnT>
                    <a:lnB w="19050" cap="flat" cmpd="sng" algn="ctr">
                      <a:solidFill>
                        <a:srgbClr val="FF0000"/>
                      </a:solidFill>
                      <a:prstDash val="solid"/>
                      <a:round/>
                      <a:headEnd type="none" w="med" len="med"/>
                      <a:tailEnd type="none" w="med" len="med"/>
                    </a:lnB>
                    <a:solidFill>
                      <a:srgbClr val="D6DCE4"/>
                    </a:solidFill>
                  </a:tcPr>
                </a:tc>
                <a:tc>
                  <a:txBody>
                    <a:bodyPr/>
                    <a:lstStyle/>
                    <a:p>
                      <a:pPr algn="ctr" fontAlgn="ctr"/>
                      <a:r>
                        <a:rPr lang="en-GB" sz="1200" b="0" i="0" u="none" strike="noStrike">
                          <a:solidFill>
                            <a:srgbClr val="000000"/>
                          </a:solidFill>
                          <a:effectLst/>
                          <a:latin typeface="Calibri" panose="020F0502020204030204" pitchFamily="34" charset="0"/>
                        </a:rPr>
                        <a:t>Withdrawn</a:t>
                      </a:r>
                    </a:p>
                  </a:txBody>
                  <a:tcPr marL="4554" marR="4554" marT="4554" marB="0" anchor="ctr">
                    <a:lnL w="6350" cap="flat" cmpd="sng" algn="ctr">
                      <a:solidFill>
                        <a:srgbClr val="4472C4"/>
                      </a:solidFill>
                      <a:prstDash val="dot"/>
                      <a:round/>
                      <a:headEnd type="none" w="med" len="med"/>
                      <a:tailEnd type="none" w="med" len="med"/>
                    </a:lnL>
                    <a:lnR w="6350" cap="flat" cmpd="sng" algn="ctr">
                      <a:solidFill>
                        <a:srgbClr val="4472C4"/>
                      </a:solidFill>
                      <a:prstDash val="dot"/>
                      <a:round/>
                      <a:headEnd type="none" w="med" len="med"/>
                      <a:tailEnd type="none" w="med" len="med"/>
                    </a:lnR>
                    <a:lnT w="12700" cap="flat" cmpd="sng" algn="ctr">
                      <a:solidFill>
                        <a:srgbClr val="4472C4"/>
                      </a:solidFill>
                      <a:prstDash val="solid"/>
                      <a:round/>
                      <a:headEnd type="none" w="med" len="med"/>
                      <a:tailEnd type="none" w="med" len="med"/>
                    </a:lnT>
                    <a:lnB w="6350" cap="flat" cmpd="sng" algn="ctr">
                      <a:solidFill>
                        <a:srgbClr val="4472C4"/>
                      </a:solidFill>
                      <a:prstDash val="solid"/>
                      <a:round/>
                      <a:headEnd type="none" w="med" len="med"/>
                      <a:tailEnd type="none" w="med" len="med"/>
                    </a:lnB>
                    <a:solidFill>
                      <a:srgbClr val="D6DCE4"/>
                    </a:solidFill>
                  </a:tcPr>
                </a:tc>
                <a:tc>
                  <a:txBody>
                    <a:bodyPr/>
                    <a:lstStyle/>
                    <a:p>
                      <a:pPr algn="ctr" fontAlgn="ctr"/>
                      <a:r>
                        <a:rPr lang="en-GB" sz="1200" b="0" i="0" u="none" strike="noStrike">
                          <a:solidFill>
                            <a:srgbClr val="000000"/>
                          </a:solidFill>
                          <a:effectLst/>
                          <a:latin typeface="Calibri" panose="020F0502020204030204" pitchFamily="34" charset="0"/>
                        </a:rPr>
                        <a:t>Other </a:t>
                      </a:r>
                    </a:p>
                  </a:txBody>
                  <a:tcPr marL="4554" marR="4554" marT="4554" marB="0" anchor="ctr">
                    <a:lnL w="6350" cap="flat" cmpd="sng" algn="ctr">
                      <a:solidFill>
                        <a:srgbClr val="4472C4"/>
                      </a:solidFill>
                      <a:prstDash val="dot"/>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4472C4"/>
                      </a:solidFill>
                      <a:prstDash val="solid"/>
                      <a:round/>
                      <a:headEnd type="none" w="med" len="med"/>
                      <a:tailEnd type="none" w="med" len="med"/>
                    </a:lnT>
                    <a:lnB w="6350" cap="flat" cmpd="sng" algn="ctr">
                      <a:solidFill>
                        <a:srgbClr val="4472C4"/>
                      </a:solidFill>
                      <a:prstDash val="solid"/>
                      <a:round/>
                      <a:headEnd type="none" w="med" len="med"/>
                      <a:tailEnd type="none" w="med" len="med"/>
                    </a:lnB>
                    <a:solidFill>
                      <a:srgbClr val="D6DCE4"/>
                    </a:solidFill>
                  </a:tcPr>
                </a:tc>
                <a:extLst>
                  <a:ext uri="{0D108BD9-81ED-4DB2-BD59-A6C34878D82A}">
                    <a16:rowId xmlns:a16="http://schemas.microsoft.com/office/drawing/2014/main" val="3492124158"/>
                  </a:ext>
                </a:extLst>
              </a:tr>
              <a:tr h="203098">
                <a:tc>
                  <a:txBody>
                    <a:bodyPr/>
                    <a:lstStyle/>
                    <a:p>
                      <a:pPr algn="l" fontAlgn="b"/>
                      <a:r>
                        <a:rPr lang="en-GB" sz="1200" b="1" i="0" u="none" strike="noStrike">
                          <a:solidFill>
                            <a:srgbClr val="FFFFFF"/>
                          </a:solidFill>
                          <a:effectLst/>
                          <a:latin typeface="Calibri" panose="020F0502020204030204" pitchFamily="34" charset="0"/>
                        </a:rPr>
                        <a:t>NURSE</a:t>
                      </a:r>
                    </a:p>
                  </a:txBody>
                  <a:tcPr marL="4554" marR="4554" marT="4554" marB="0" anchor="b">
                    <a:lnL>
                      <a:noFill/>
                    </a:lnL>
                    <a:lnR w="12700" cap="flat" cmpd="sng" algn="ctr">
                      <a:solidFill>
                        <a:srgbClr val="000000"/>
                      </a:solidFill>
                      <a:prstDash val="dash"/>
                      <a:round/>
                      <a:headEnd type="none" w="med" len="med"/>
                      <a:tailEnd type="none" w="med" len="med"/>
                    </a:lnR>
                    <a:lnT w="6350" cap="flat" cmpd="sng" algn="ctr">
                      <a:solidFill>
                        <a:srgbClr val="4472C4"/>
                      </a:solidFill>
                      <a:prstDash val="solid"/>
                      <a:round/>
                      <a:headEnd type="none" w="med" len="med"/>
                      <a:tailEnd type="none" w="med" len="med"/>
                    </a:lnT>
                    <a:lnB w="25400" cap="flat" cmpd="dbl" algn="ctr">
                      <a:solidFill>
                        <a:srgbClr val="4472C4"/>
                      </a:solidFill>
                      <a:prstDash val="solid"/>
                      <a:round/>
                      <a:headEnd type="none" w="med" len="med"/>
                      <a:tailEnd type="none" w="med" len="med"/>
                    </a:lnB>
                    <a:solidFill>
                      <a:srgbClr val="4472C4"/>
                    </a:solidFill>
                  </a:tcPr>
                </a:tc>
                <a:tc>
                  <a:txBody>
                    <a:bodyPr/>
                    <a:lstStyle/>
                    <a:p>
                      <a:pPr algn="ctr" fontAlgn="b"/>
                      <a:r>
                        <a:rPr lang="en-GB" sz="1200" b="1" i="0" u="none" strike="noStrike" dirty="0">
                          <a:solidFill>
                            <a:srgbClr val="000000"/>
                          </a:solidFill>
                          <a:effectLst/>
                          <a:latin typeface="Calibri" panose="020F0502020204030204" pitchFamily="34" charset="0"/>
                        </a:rPr>
                        <a:t>1265</a:t>
                      </a:r>
                    </a:p>
                  </a:txBody>
                  <a:tcPr marL="4554" marR="4554" marT="4554" marB="0" anchor="b">
                    <a:lnL w="12700" cap="flat" cmpd="sng" algn="ctr">
                      <a:solidFill>
                        <a:srgbClr val="000000"/>
                      </a:solidFill>
                      <a:prstDash val="dash"/>
                      <a:round/>
                      <a:headEnd type="none" w="med" len="med"/>
                      <a:tailEnd type="none" w="med" len="med"/>
                    </a:lnL>
                    <a:lnR w="19050" cap="flat" cmpd="sng" algn="ctr">
                      <a:solidFill>
                        <a:srgbClr val="FF0000"/>
                      </a:solidFill>
                      <a:prstDash val="solid"/>
                      <a:round/>
                      <a:headEnd type="none" w="med" len="med"/>
                      <a:tailEnd type="none" w="med" len="med"/>
                    </a:lnR>
                    <a:lnT w="6350" cap="flat" cmpd="sng" algn="ctr">
                      <a:solidFill>
                        <a:srgbClr val="4472C4"/>
                      </a:solidFill>
                      <a:prstDash val="solid"/>
                      <a:round/>
                      <a:headEnd type="none" w="med" len="med"/>
                      <a:tailEnd type="none" w="med" len="med"/>
                    </a:lnT>
                    <a:lnB w="25400" cap="flat" cmpd="dbl" algn="ctr">
                      <a:solidFill>
                        <a:srgbClr val="4472C4"/>
                      </a:solidFill>
                      <a:prstDash val="solid"/>
                      <a:round/>
                      <a:headEnd type="none" w="med" len="med"/>
                      <a:tailEnd type="none" w="med" len="med"/>
                    </a:lnB>
                    <a:solidFill>
                      <a:srgbClr val="8EA9DB"/>
                    </a:solidFill>
                  </a:tcPr>
                </a:tc>
                <a:tc>
                  <a:txBody>
                    <a:bodyPr/>
                    <a:lstStyle/>
                    <a:p>
                      <a:pPr algn="ctr" fontAlgn="b"/>
                      <a:r>
                        <a:rPr lang="en-GB" sz="1200" b="1" i="0" u="none" strike="noStrike" dirty="0">
                          <a:solidFill>
                            <a:srgbClr val="000000"/>
                          </a:solidFill>
                          <a:effectLst/>
                          <a:latin typeface="Calibri" panose="020F0502020204030204" pitchFamily="34" charset="0"/>
                        </a:rPr>
                        <a:t>328</a:t>
                      </a:r>
                    </a:p>
                  </a:txBody>
                  <a:tcPr marL="4554" marR="4554" marT="4554" marB="0" anchor="b">
                    <a:lnL w="19050" cap="flat" cmpd="sng" algn="ctr">
                      <a:solidFill>
                        <a:srgbClr val="FF0000"/>
                      </a:solidFill>
                      <a:prstDash val="solid"/>
                      <a:round/>
                      <a:headEnd type="none" w="med" len="med"/>
                      <a:tailEnd type="none" w="med" len="med"/>
                    </a:lnL>
                    <a:lnR w="6350" cap="flat" cmpd="sng" algn="ctr">
                      <a:solidFill>
                        <a:srgbClr val="4472C4"/>
                      </a:solidFill>
                      <a:prstDash val="dot"/>
                      <a:round/>
                      <a:headEnd type="none" w="med" len="med"/>
                      <a:tailEnd type="none" w="med" len="med"/>
                    </a:lnR>
                    <a:lnT w="19050" cap="flat" cmpd="sng" algn="ctr">
                      <a:solidFill>
                        <a:srgbClr val="FF0000"/>
                      </a:solidFill>
                      <a:prstDash val="solid"/>
                      <a:round/>
                      <a:headEnd type="none" w="med" len="med"/>
                      <a:tailEnd type="none" w="med" len="med"/>
                    </a:lnT>
                    <a:lnB w="25400" cap="flat" cmpd="dbl" algn="ctr">
                      <a:solidFill>
                        <a:srgbClr val="4472C4"/>
                      </a:solidFill>
                      <a:prstDash val="solid"/>
                      <a:round/>
                      <a:headEnd type="none" w="med" len="med"/>
                      <a:tailEnd type="none" w="med" len="med"/>
                    </a:lnB>
                    <a:solidFill>
                      <a:srgbClr val="8EA9DB"/>
                    </a:solidFill>
                  </a:tcPr>
                </a:tc>
                <a:tc>
                  <a:txBody>
                    <a:bodyPr/>
                    <a:lstStyle/>
                    <a:p>
                      <a:pPr algn="ctr" fontAlgn="b"/>
                      <a:r>
                        <a:rPr lang="en-GB" sz="1200" b="1" i="0" u="none" strike="noStrike" dirty="0">
                          <a:solidFill>
                            <a:srgbClr val="000000"/>
                          </a:solidFill>
                          <a:effectLst/>
                          <a:latin typeface="Calibri" panose="020F0502020204030204" pitchFamily="34" charset="0"/>
                        </a:rPr>
                        <a:t>216</a:t>
                      </a:r>
                    </a:p>
                  </a:txBody>
                  <a:tcPr marL="4554" marR="4554" marT="4554" marB="0" anchor="b">
                    <a:lnL w="6350" cap="flat" cmpd="sng" algn="ctr">
                      <a:solidFill>
                        <a:srgbClr val="4472C4"/>
                      </a:solidFill>
                      <a:prstDash val="dot"/>
                      <a:round/>
                      <a:headEnd type="none" w="med" len="med"/>
                      <a:tailEnd type="none" w="med" len="med"/>
                    </a:lnL>
                    <a:lnR w="19050" cap="flat" cmpd="sng" algn="ctr">
                      <a:solidFill>
                        <a:srgbClr val="FF0000"/>
                      </a:solidFill>
                      <a:prstDash val="solid"/>
                      <a:round/>
                      <a:headEnd type="none" w="med" len="med"/>
                      <a:tailEnd type="none" w="med" len="med"/>
                    </a:lnR>
                    <a:lnT w="19050" cap="flat" cmpd="sng" algn="ctr">
                      <a:solidFill>
                        <a:srgbClr val="FF0000"/>
                      </a:solidFill>
                      <a:prstDash val="solid"/>
                      <a:round/>
                      <a:headEnd type="none" w="med" len="med"/>
                      <a:tailEnd type="none" w="med" len="med"/>
                    </a:lnT>
                    <a:lnB w="25400" cap="flat" cmpd="dbl" algn="ctr">
                      <a:solidFill>
                        <a:srgbClr val="4472C4"/>
                      </a:solidFill>
                      <a:prstDash val="solid"/>
                      <a:round/>
                      <a:headEnd type="none" w="med" len="med"/>
                      <a:tailEnd type="none" w="med" len="med"/>
                    </a:lnB>
                    <a:solidFill>
                      <a:srgbClr val="8EA9DB"/>
                    </a:solidFill>
                  </a:tcPr>
                </a:tc>
                <a:tc>
                  <a:txBody>
                    <a:bodyPr/>
                    <a:lstStyle/>
                    <a:p>
                      <a:pPr algn="ctr" fontAlgn="b"/>
                      <a:r>
                        <a:rPr lang="en-GB" sz="1200" b="1" i="0" u="none" strike="noStrike">
                          <a:solidFill>
                            <a:srgbClr val="000000"/>
                          </a:solidFill>
                          <a:effectLst/>
                          <a:latin typeface="Calibri" panose="020F0502020204030204" pitchFamily="34" charset="0"/>
                        </a:rPr>
                        <a:t>652</a:t>
                      </a:r>
                    </a:p>
                  </a:txBody>
                  <a:tcPr marL="4554" marR="4554" marT="4554" marB="0" anchor="b">
                    <a:lnL w="19050" cap="flat" cmpd="sng" algn="ctr">
                      <a:solidFill>
                        <a:srgbClr val="FF0000"/>
                      </a:solidFill>
                      <a:prstDash val="solid"/>
                      <a:round/>
                      <a:headEnd type="none" w="med" len="med"/>
                      <a:tailEnd type="none" w="med" len="med"/>
                    </a:lnL>
                    <a:lnR w="6350" cap="flat" cmpd="sng" algn="ctr">
                      <a:solidFill>
                        <a:srgbClr val="4472C4"/>
                      </a:solidFill>
                      <a:prstDash val="dot"/>
                      <a:round/>
                      <a:headEnd type="none" w="med" len="med"/>
                      <a:tailEnd type="none" w="med" len="med"/>
                    </a:lnR>
                    <a:lnT w="6350" cap="flat" cmpd="sng" algn="ctr">
                      <a:solidFill>
                        <a:srgbClr val="4472C4"/>
                      </a:solidFill>
                      <a:prstDash val="solid"/>
                      <a:round/>
                      <a:headEnd type="none" w="med" len="med"/>
                      <a:tailEnd type="none" w="med" len="med"/>
                    </a:lnT>
                    <a:lnB w="25400" cap="flat" cmpd="dbl" algn="ctr">
                      <a:solidFill>
                        <a:srgbClr val="4472C4"/>
                      </a:solidFill>
                      <a:prstDash val="solid"/>
                      <a:round/>
                      <a:headEnd type="none" w="med" len="med"/>
                      <a:tailEnd type="none" w="med" len="med"/>
                    </a:lnB>
                    <a:solidFill>
                      <a:srgbClr val="8EA9DB"/>
                    </a:solidFill>
                  </a:tcPr>
                </a:tc>
                <a:tc>
                  <a:txBody>
                    <a:bodyPr/>
                    <a:lstStyle/>
                    <a:p>
                      <a:pPr algn="ctr" fontAlgn="b"/>
                      <a:r>
                        <a:rPr lang="en-GB" sz="1200" b="1" i="0" u="none" strike="noStrike">
                          <a:solidFill>
                            <a:srgbClr val="000000"/>
                          </a:solidFill>
                          <a:effectLst/>
                          <a:latin typeface="Calibri" panose="020F0502020204030204" pitchFamily="34" charset="0"/>
                        </a:rPr>
                        <a:t>69</a:t>
                      </a:r>
                    </a:p>
                  </a:txBody>
                  <a:tcPr marL="4554" marR="4554" marT="4554" marB="0" anchor="b">
                    <a:lnL w="6350" cap="flat" cmpd="sng" algn="ctr">
                      <a:solidFill>
                        <a:srgbClr val="4472C4"/>
                      </a:solidFill>
                      <a:prstDash val="dot"/>
                      <a:round/>
                      <a:headEnd type="none" w="med" len="med"/>
                      <a:tailEnd type="none" w="med" len="med"/>
                    </a:lnL>
                    <a:lnR w="12700" cap="flat" cmpd="sng" algn="ctr">
                      <a:solidFill>
                        <a:srgbClr val="000000"/>
                      </a:solidFill>
                      <a:prstDash val="dash"/>
                      <a:round/>
                      <a:headEnd type="none" w="med" len="med"/>
                      <a:tailEnd type="none" w="med" len="med"/>
                    </a:lnR>
                    <a:lnT w="6350" cap="flat" cmpd="sng" algn="ctr">
                      <a:solidFill>
                        <a:srgbClr val="4472C4"/>
                      </a:solidFill>
                      <a:prstDash val="solid"/>
                      <a:round/>
                      <a:headEnd type="none" w="med" len="med"/>
                      <a:tailEnd type="none" w="med" len="med"/>
                    </a:lnT>
                    <a:lnB w="25400" cap="flat" cmpd="dbl" algn="ctr">
                      <a:solidFill>
                        <a:srgbClr val="4472C4"/>
                      </a:solidFill>
                      <a:prstDash val="solid"/>
                      <a:round/>
                      <a:headEnd type="none" w="med" len="med"/>
                      <a:tailEnd type="none" w="med" len="med"/>
                    </a:lnB>
                    <a:solidFill>
                      <a:srgbClr val="8EA9DB"/>
                    </a:solidFill>
                  </a:tcPr>
                </a:tc>
                <a:tc>
                  <a:txBody>
                    <a:bodyPr/>
                    <a:lstStyle/>
                    <a:p>
                      <a:pPr algn="ctr" fontAlgn="b"/>
                      <a:r>
                        <a:rPr lang="en-GB" sz="1200" b="1" i="0" u="none" strike="noStrike">
                          <a:solidFill>
                            <a:srgbClr val="000000"/>
                          </a:solidFill>
                          <a:effectLst/>
                          <a:latin typeface="Calibri" panose="020F0502020204030204" pitchFamily="34" charset="0"/>
                        </a:rPr>
                        <a:t>757</a:t>
                      </a:r>
                    </a:p>
                  </a:txBody>
                  <a:tcPr marL="4554" marR="4554" marT="4554" marB="0" anchor="b">
                    <a:lnL w="12700" cap="flat" cmpd="sng" algn="ctr">
                      <a:solidFill>
                        <a:srgbClr val="000000"/>
                      </a:solidFill>
                      <a:prstDash val="dash"/>
                      <a:round/>
                      <a:headEnd type="none" w="med" len="med"/>
                      <a:tailEnd type="none" w="med" len="med"/>
                    </a:lnL>
                    <a:lnR w="19050" cap="flat" cmpd="sng" algn="ctr">
                      <a:solidFill>
                        <a:srgbClr val="FF0000"/>
                      </a:solidFill>
                      <a:prstDash val="solid"/>
                      <a:round/>
                      <a:headEnd type="none" w="med" len="med"/>
                      <a:tailEnd type="none" w="med" len="med"/>
                    </a:lnR>
                    <a:lnT w="6350" cap="flat" cmpd="sng" algn="ctr">
                      <a:solidFill>
                        <a:srgbClr val="4472C4"/>
                      </a:solidFill>
                      <a:prstDash val="solid"/>
                      <a:round/>
                      <a:headEnd type="none" w="med" len="med"/>
                      <a:tailEnd type="none" w="med" len="med"/>
                    </a:lnT>
                    <a:lnB w="25400" cap="flat" cmpd="dbl" algn="ctr">
                      <a:solidFill>
                        <a:srgbClr val="4472C4"/>
                      </a:solidFill>
                      <a:prstDash val="solid"/>
                      <a:round/>
                      <a:headEnd type="none" w="med" len="med"/>
                      <a:tailEnd type="none" w="med" len="med"/>
                    </a:lnB>
                    <a:solidFill>
                      <a:srgbClr val="8EA9DB"/>
                    </a:solidFill>
                  </a:tcPr>
                </a:tc>
                <a:tc>
                  <a:txBody>
                    <a:bodyPr/>
                    <a:lstStyle/>
                    <a:p>
                      <a:pPr algn="ctr" fontAlgn="b"/>
                      <a:r>
                        <a:rPr lang="en-GB" sz="1200" b="1" i="0" u="none" strike="noStrike">
                          <a:solidFill>
                            <a:srgbClr val="000000"/>
                          </a:solidFill>
                          <a:effectLst/>
                          <a:latin typeface="Calibri" panose="020F0502020204030204" pitchFamily="34" charset="0"/>
                        </a:rPr>
                        <a:t>275</a:t>
                      </a:r>
                    </a:p>
                  </a:txBody>
                  <a:tcPr marL="4554" marR="4554" marT="4554" marB="0" anchor="b">
                    <a:lnL w="19050" cap="flat" cmpd="sng" algn="ctr">
                      <a:solidFill>
                        <a:srgbClr val="FF0000"/>
                      </a:solidFill>
                      <a:prstDash val="solid"/>
                      <a:round/>
                      <a:headEnd type="none" w="med" len="med"/>
                      <a:tailEnd type="none" w="med" len="med"/>
                    </a:lnL>
                    <a:lnR w="6350" cap="flat" cmpd="sng" algn="ctr">
                      <a:solidFill>
                        <a:srgbClr val="4472C4"/>
                      </a:solidFill>
                      <a:prstDash val="dot"/>
                      <a:round/>
                      <a:headEnd type="none" w="med" len="med"/>
                      <a:tailEnd type="none" w="med" len="med"/>
                    </a:lnR>
                    <a:lnT w="19050" cap="flat" cmpd="sng" algn="ctr">
                      <a:solidFill>
                        <a:srgbClr val="FF0000"/>
                      </a:solidFill>
                      <a:prstDash val="solid"/>
                      <a:round/>
                      <a:headEnd type="none" w="med" len="med"/>
                      <a:tailEnd type="none" w="med" len="med"/>
                    </a:lnT>
                    <a:lnB w="25400" cap="flat" cmpd="dbl" algn="ctr">
                      <a:solidFill>
                        <a:srgbClr val="4472C4"/>
                      </a:solidFill>
                      <a:prstDash val="solid"/>
                      <a:round/>
                      <a:headEnd type="none" w="med" len="med"/>
                      <a:tailEnd type="none" w="med" len="med"/>
                    </a:lnB>
                    <a:solidFill>
                      <a:srgbClr val="8EA9DB"/>
                    </a:solidFill>
                  </a:tcPr>
                </a:tc>
                <a:tc>
                  <a:txBody>
                    <a:bodyPr/>
                    <a:lstStyle/>
                    <a:p>
                      <a:pPr algn="ctr" fontAlgn="b"/>
                      <a:r>
                        <a:rPr lang="en-GB" sz="1200" b="1" i="0" u="none" strike="noStrike">
                          <a:solidFill>
                            <a:srgbClr val="000000"/>
                          </a:solidFill>
                          <a:effectLst/>
                          <a:latin typeface="Calibri" panose="020F0502020204030204" pitchFamily="34" charset="0"/>
                        </a:rPr>
                        <a:t>181</a:t>
                      </a:r>
                    </a:p>
                  </a:txBody>
                  <a:tcPr marL="4554" marR="4554" marT="4554" marB="0" anchor="b">
                    <a:lnL w="6350" cap="flat" cmpd="sng" algn="ctr">
                      <a:solidFill>
                        <a:srgbClr val="4472C4"/>
                      </a:solidFill>
                      <a:prstDash val="dot"/>
                      <a:round/>
                      <a:headEnd type="none" w="med" len="med"/>
                      <a:tailEnd type="none" w="med" len="med"/>
                    </a:lnL>
                    <a:lnR w="19050" cap="flat" cmpd="sng" algn="ctr">
                      <a:solidFill>
                        <a:srgbClr val="FF0000"/>
                      </a:solidFill>
                      <a:prstDash val="solid"/>
                      <a:round/>
                      <a:headEnd type="none" w="med" len="med"/>
                      <a:tailEnd type="none" w="med" len="med"/>
                    </a:lnR>
                    <a:lnT w="19050" cap="flat" cmpd="sng" algn="ctr">
                      <a:solidFill>
                        <a:srgbClr val="FF0000"/>
                      </a:solidFill>
                      <a:prstDash val="solid"/>
                      <a:round/>
                      <a:headEnd type="none" w="med" len="med"/>
                      <a:tailEnd type="none" w="med" len="med"/>
                    </a:lnT>
                    <a:lnB w="25400" cap="flat" cmpd="dbl" algn="ctr">
                      <a:solidFill>
                        <a:srgbClr val="4472C4"/>
                      </a:solidFill>
                      <a:prstDash val="solid"/>
                      <a:round/>
                      <a:headEnd type="none" w="med" len="med"/>
                      <a:tailEnd type="none" w="med" len="med"/>
                    </a:lnB>
                    <a:solidFill>
                      <a:srgbClr val="8EA9DB"/>
                    </a:solidFill>
                  </a:tcPr>
                </a:tc>
                <a:tc>
                  <a:txBody>
                    <a:bodyPr/>
                    <a:lstStyle/>
                    <a:p>
                      <a:pPr algn="ctr" fontAlgn="b"/>
                      <a:r>
                        <a:rPr lang="en-GB" sz="1200" b="1" i="0" u="none" strike="noStrike">
                          <a:solidFill>
                            <a:srgbClr val="000000"/>
                          </a:solidFill>
                          <a:effectLst/>
                          <a:latin typeface="Calibri" panose="020F0502020204030204" pitchFamily="34" charset="0"/>
                        </a:rPr>
                        <a:t>248</a:t>
                      </a:r>
                    </a:p>
                  </a:txBody>
                  <a:tcPr marL="4554" marR="4554" marT="4554" marB="0" anchor="b">
                    <a:lnL w="19050" cap="flat" cmpd="sng" algn="ctr">
                      <a:solidFill>
                        <a:srgbClr val="FF0000"/>
                      </a:solidFill>
                      <a:prstDash val="solid"/>
                      <a:round/>
                      <a:headEnd type="none" w="med" len="med"/>
                      <a:tailEnd type="none" w="med" len="med"/>
                    </a:lnL>
                    <a:lnR w="6350" cap="flat" cmpd="sng" algn="ctr">
                      <a:solidFill>
                        <a:srgbClr val="4472C4"/>
                      </a:solidFill>
                      <a:prstDash val="dot"/>
                      <a:round/>
                      <a:headEnd type="none" w="med" len="med"/>
                      <a:tailEnd type="none" w="med" len="med"/>
                    </a:lnR>
                    <a:lnT w="6350" cap="flat" cmpd="sng" algn="ctr">
                      <a:solidFill>
                        <a:srgbClr val="4472C4"/>
                      </a:solidFill>
                      <a:prstDash val="solid"/>
                      <a:round/>
                      <a:headEnd type="none" w="med" len="med"/>
                      <a:tailEnd type="none" w="med" len="med"/>
                    </a:lnT>
                    <a:lnB w="25400" cap="flat" cmpd="dbl" algn="ctr">
                      <a:solidFill>
                        <a:srgbClr val="4472C4"/>
                      </a:solidFill>
                      <a:prstDash val="solid"/>
                      <a:round/>
                      <a:headEnd type="none" w="med" len="med"/>
                      <a:tailEnd type="none" w="med" len="med"/>
                    </a:lnB>
                    <a:solidFill>
                      <a:srgbClr val="8EA9DB"/>
                    </a:solidFill>
                  </a:tcPr>
                </a:tc>
                <a:tc>
                  <a:txBody>
                    <a:bodyPr/>
                    <a:lstStyle/>
                    <a:p>
                      <a:pPr algn="ctr" fontAlgn="b"/>
                      <a:r>
                        <a:rPr lang="en-GB" sz="1200" b="1" i="0" u="none" strike="noStrike">
                          <a:solidFill>
                            <a:srgbClr val="000000"/>
                          </a:solidFill>
                          <a:effectLst/>
                          <a:latin typeface="Calibri" panose="020F0502020204030204" pitchFamily="34" charset="0"/>
                        </a:rPr>
                        <a:t>53</a:t>
                      </a:r>
                    </a:p>
                  </a:txBody>
                  <a:tcPr marL="4554" marR="4554" marT="4554" marB="0" anchor="b">
                    <a:lnL w="6350" cap="flat" cmpd="sng" algn="ctr">
                      <a:solidFill>
                        <a:srgbClr val="4472C4"/>
                      </a:solidFill>
                      <a:prstDash val="dot"/>
                      <a:round/>
                      <a:headEnd type="none" w="med" len="med"/>
                      <a:tailEnd type="none" w="med" len="med"/>
                    </a:lnL>
                    <a:lnR w="12700" cap="flat" cmpd="sng" algn="ctr">
                      <a:solidFill>
                        <a:srgbClr val="000000"/>
                      </a:solidFill>
                      <a:prstDash val="dash"/>
                      <a:round/>
                      <a:headEnd type="none" w="med" len="med"/>
                      <a:tailEnd type="none" w="med" len="med"/>
                    </a:lnR>
                    <a:lnT w="6350" cap="flat" cmpd="sng" algn="ctr">
                      <a:solidFill>
                        <a:srgbClr val="4472C4"/>
                      </a:solidFill>
                      <a:prstDash val="solid"/>
                      <a:round/>
                      <a:headEnd type="none" w="med" len="med"/>
                      <a:tailEnd type="none" w="med" len="med"/>
                    </a:lnT>
                    <a:lnB w="25400" cap="flat" cmpd="dbl" algn="ctr">
                      <a:solidFill>
                        <a:srgbClr val="4472C4"/>
                      </a:solidFill>
                      <a:prstDash val="solid"/>
                      <a:round/>
                      <a:headEnd type="none" w="med" len="med"/>
                      <a:tailEnd type="none" w="med" len="med"/>
                    </a:lnB>
                    <a:solidFill>
                      <a:srgbClr val="8EA9DB"/>
                    </a:solidFill>
                  </a:tcPr>
                </a:tc>
                <a:tc>
                  <a:txBody>
                    <a:bodyPr/>
                    <a:lstStyle/>
                    <a:p>
                      <a:pPr algn="ctr" fontAlgn="b"/>
                      <a:r>
                        <a:rPr lang="en-GB" sz="1200" b="1" i="0" u="none" strike="noStrike">
                          <a:solidFill>
                            <a:srgbClr val="000000"/>
                          </a:solidFill>
                          <a:effectLst/>
                          <a:latin typeface="Calibri" panose="020F0502020204030204" pitchFamily="34" charset="0"/>
                        </a:rPr>
                        <a:t>93</a:t>
                      </a:r>
                    </a:p>
                  </a:txBody>
                  <a:tcPr marL="4554" marR="4554" marT="4554" marB="0" anchor="b">
                    <a:lnL w="12700" cap="flat" cmpd="sng" algn="ctr">
                      <a:solidFill>
                        <a:srgbClr val="000000"/>
                      </a:solidFill>
                      <a:prstDash val="dash"/>
                      <a:round/>
                      <a:headEnd type="none" w="med" len="med"/>
                      <a:tailEnd type="none" w="med" len="med"/>
                    </a:lnL>
                    <a:lnR w="19050" cap="flat" cmpd="sng" algn="ctr">
                      <a:solidFill>
                        <a:srgbClr val="FF0000"/>
                      </a:solidFill>
                      <a:prstDash val="solid"/>
                      <a:round/>
                      <a:headEnd type="none" w="med" len="med"/>
                      <a:tailEnd type="none" w="med" len="med"/>
                    </a:lnR>
                    <a:lnT w="6350" cap="flat" cmpd="sng" algn="ctr">
                      <a:solidFill>
                        <a:srgbClr val="4472C4"/>
                      </a:solidFill>
                      <a:prstDash val="solid"/>
                      <a:round/>
                      <a:headEnd type="none" w="med" len="med"/>
                      <a:tailEnd type="none" w="med" len="med"/>
                    </a:lnT>
                    <a:lnB w="25400" cap="flat" cmpd="dbl" algn="ctr">
                      <a:solidFill>
                        <a:srgbClr val="4472C4"/>
                      </a:solidFill>
                      <a:prstDash val="solid"/>
                      <a:round/>
                      <a:headEnd type="none" w="med" len="med"/>
                      <a:tailEnd type="none" w="med" len="med"/>
                    </a:lnB>
                    <a:solidFill>
                      <a:srgbClr val="8EA9DB"/>
                    </a:solidFill>
                  </a:tcPr>
                </a:tc>
                <a:tc>
                  <a:txBody>
                    <a:bodyPr/>
                    <a:lstStyle/>
                    <a:p>
                      <a:pPr algn="ctr" fontAlgn="b"/>
                      <a:r>
                        <a:rPr lang="en-GB" sz="1200" b="1" i="0" u="none" strike="noStrike">
                          <a:solidFill>
                            <a:srgbClr val="000000"/>
                          </a:solidFill>
                          <a:effectLst/>
                          <a:latin typeface="Calibri" panose="020F0502020204030204" pitchFamily="34" charset="0"/>
                        </a:rPr>
                        <a:t>33</a:t>
                      </a:r>
                    </a:p>
                  </a:txBody>
                  <a:tcPr marL="4554" marR="4554" marT="4554" marB="0" anchor="b">
                    <a:lnL w="19050" cap="flat" cmpd="sng" algn="ctr">
                      <a:solidFill>
                        <a:srgbClr val="FF0000"/>
                      </a:solidFill>
                      <a:prstDash val="solid"/>
                      <a:round/>
                      <a:headEnd type="none" w="med" len="med"/>
                      <a:tailEnd type="none" w="med" len="med"/>
                    </a:lnL>
                    <a:lnR w="6350" cap="flat" cmpd="sng" algn="ctr">
                      <a:solidFill>
                        <a:srgbClr val="4472C4"/>
                      </a:solidFill>
                      <a:prstDash val="dot"/>
                      <a:round/>
                      <a:headEnd type="none" w="med" len="med"/>
                      <a:tailEnd type="none" w="med" len="med"/>
                    </a:lnR>
                    <a:lnT w="19050" cap="flat" cmpd="sng" algn="ctr">
                      <a:solidFill>
                        <a:srgbClr val="FF0000"/>
                      </a:solidFill>
                      <a:prstDash val="solid"/>
                      <a:round/>
                      <a:headEnd type="none" w="med" len="med"/>
                      <a:tailEnd type="none" w="med" len="med"/>
                    </a:lnT>
                    <a:lnB w="19050" cap="flat" cmpd="sng" algn="ctr">
                      <a:solidFill>
                        <a:srgbClr val="FF0000"/>
                      </a:solidFill>
                      <a:prstDash val="solid"/>
                      <a:round/>
                      <a:headEnd type="none" w="med" len="med"/>
                      <a:tailEnd type="none" w="med" len="med"/>
                    </a:lnB>
                    <a:solidFill>
                      <a:srgbClr val="8EA9DB"/>
                    </a:solidFill>
                  </a:tcPr>
                </a:tc>
                <a:tc>
                  <a:txBody>
                    <a:bodyPr/>
                    <a:lstStyle/>
                    <a:p>
                      <a:pPr algn="ctr" fontAlgn="b"/>
                      <a:r>
                        <a:rPr lang="en-GB" sz="1200" b="1" i="0" u="none" strike="noStrike">
                          <a:solidFill>
                            <a:srgbClr val="000000"/>
                          </a:solidFill>
                          <a:effectLst/>
                          <a:latin typeface="Calibri" panose="020F0502020204030204" pitchFamily="34" charset="0"/>
                        </a:rPr>
                        <a:t>29</a:t>
                      </a:r>
                    </a:p>
                  </a:txBody>
                  <a:tcPr marL="4554" marR="4554" marT="4554" marB="0" anchor="b">
                    <a:lnL w="6350" cap="flat" cmpd="sng" algn="ctr">
                      <a:solidFill>
                        <a:srgbClr val="4472C4"/>
                      </a:solidFill>
                      <a:prstDash val="dot"/>
                      <a:round/>
                      <a:headEnd type="none" w="med" len="med"/>
                      <a:tailEnd type="none" w="med" len="med"/>
                    </a:lnL>
                    <a:lnR w="19050" cap="flat" cmpd="sng" algn="ctr">
                      <a:solidFill>
                        <a:srgbClr val="FF0000"/>
                      </a:solidFill>
                      <a:prstDash val="solid"/>
                      <a:round/>
                      <a:headEnd type="none" w="med" len="med"/>
                      <a:tailEnd type="none" w="med" len="med"/>
                    </a:lnR>
                    <a:lnT w="19050" cap="flat" cmpd="sng" algn="ctr">
                      <a:solidFill>
                        <a:srgbClr val="FF0000"/>
                      </a:solidFill>
                      <a:prstDash val="solid"/>
                      <a:round/>
                      <a:headEnd type="none" w="med" len="med"/>
                      <a:tailEnd type="none" w="med" len="med"/>
                    </a:lnT>
                    <a:lnB w="19050" cap="flat" cmpd="sng" algn="ctr">
                      <a:solidFill>
                        <a:srgbClr val="FF0000"/>
                      </a:solidFill>
                      <a:prstDash val="solid"/>
                      <a:round/>
                      <a:headEnd type="none" w="med" len="med"/>
                      <a:tailEnd type="none" w="med" len="med"/>
                    </a:lnB>
                    <a:solidFill>
                      <a:srgbClr val="8EA9DB"/>
                    </a:solidFill>
                  </a:tcPr>
                </a:tc>
                <a:tc>
                  <a:txBody>
                    <a:bodyPr/>
                    <a:lstStyle/>
                    <a:p>
                      <a:pPr algn="ctr" fontAlgn="b"/>
                      <a:r>
                        <a:rPr lang="en-GB" sz="1200" b="1" i="0" u="none" strike="noStrike">
                          <a:solidFill>
                            <a:srgbClr val="000000"/>
                          </a:solidFill>
                          <a:effectLst/>
                          <a:latin typeface="Calibri" panose="020F0502020204030204" pitchFamily="34" charset="0"/>
                        </a:rPr>
                        <a:t>22</a:t>
                      </a:r>
                    </a:p>
                  </a:txBody>
                  <a:tcPr marL="4554" marR="4554" marT="4554" marB="0" anchor="b">
                    <a:lnL w="19050" cap="flat" cmpd="sng" algn="ctr">
                      <a:solidFill>
                        <a:srgbClr val="FF0000"/>
                      </a:solidFill>
                      <a:prstDash val="solid"/>
                      <a:round/>
                      <a:headEnd type="none" w="med" len="med"/>
                      <a:tailEnd type="none" w="med" len="med"/>
                    </a:lnL>
                    <a:lnR w="6350" cap="flat" cmpd="sng" algn="ctr">
                      <a:solidFill>
                        <a:srgbClr val="4472C4"/>
                      </a:solidFill>
                      <a:prstDash val="dot"/>
                      <a:round/>
                      <a:headEnd type="none" w="med" len="med"/>
                      <a:tailEnd type="none" w="med" len="med"/>
                    </a:lnR>
                    <a:lnT w="6350" cap="flat" cmpd="sng" algn="ctr">
                      <a:solidFill>
                        <a:srgbClr val="4472C4"/>
                      </a:solidFill>
                      <a:prstDash val="solid"/>
                      <a:round/>
                      <a:headEnd type="none" w="med" len="med"/>
                      <a:tailEnd type="none" w="med" len="med"/>
                    </a:lnT>
                    <a:lnB w="25400" cap="flat" cmpd="dbl" algn="ctr">
                      <a:solidFill>
                        <a:srgbClr val="4472C4"/>
                      </a:solidFill>
                      <a:prstDash val="solid"/>
                      <a:round/>
                      <a:headEnd type="none" w="med" len="med"/>
                      <a:tailEnd type="none" w="med" len="med"/>
                    </a:lnB>
                    <a:solidFill>
                      <a:srgbClr val="8EA9DB"/>
                    </a:solidFill>
                  </a:tcPr>
                </a:tc>
                <a:tc>
                  <a:txBody>
                    <a:bodyPr/>
                    <a:lstStyle/>
                    <a:p>
                      <a:pPr algn="ctr" fontAlgn="b"/>
                      <a:r>
                        <a:rPr lang="en-GB" sz="1200" b="1" i="0" u="none" strike="noStrike">
                          <a:solidFill>
                            <a:srgbClr val="000000"/>
                          </a:solidFill>
                          <a:effectLst/>
                          <a:latin typeface="Calibri" panose="020F0502020204030204" pitchFamily="34" charset="0"/>
                        </a:rPr>
                        <a:t>9</a:t>
                      </a:r>
                    </a:p>
                  </a:txBody>
                  <a:tcPr marL="4554" marR="4554" marT="4554" marB="0" anchor="b">
                    <a:lnL w="6350" cap="flat" cmpd="sng" algn="ctr">
                      <a:solidFill>
                        <a:srgbClr val="4472C4"/>
                      </a:solidFill>
                      <a:prstDash val="dot"/>
                      <a:round/>
                      <a:headEnd type="none" w="med" len="med"/>
                      <a:tailEnd type="none" w="med" len="med"/>
                    </a:lnL>
                    <a:lnR w="12700" cap="flat" cmpd="sng" algn="ctr">
                      <a:solidFill>
                        <a:srgbClr val="000000"/>
                      </a:solidFill>
                      <a:prstDash val="dash"/>
                      <a:round/>
                      <a:headEnd type="none" w="med" len="med"/>
                      <a:tailEnd type="none" w="med" len="med"/>
                    </a:lnR>
                    <a:lnT w="6350" cap="flat" cmpd="sng" algn="ctr">
                      <a:solidFill>
                        <a:srgbClr val="4472C4"/>
                      </a:solidFill>
                      <a:prstDash val="solid"/>
                      <a:round/>
                      <a:headEnd type="none" w="med" len="med"/>
                      <a:tailEnd type="none" w="med" len="med"/>
                    </a:lnT>
                    <a:lnB w="25400" cap="flat" cmpd="dbl" algn="ctr">
                      <a:solidFill>
                        <a:srgbClr val="4472C4"/>
                      </a:solidFill>
                      <a:prstDash val="solid"/>
                      <a:round/>
                      <a:headEnd type="none" w="med" len="med"/>
                      <a:tailEnd type="none" w="med" len="med"/>
                    </a:lnB>
                    <a:solidFill>
                      <a:srgbClr val="8EA9DB"/>
                    </a:solidFill>
                  </a:tcPr>
                </a:tc>
                <a:extLst>
                  <a:ext uri="{0D108BD9-81ED-4DB2-BD59-A6C34878D82A}">
                    <a16:rowId xmlns:a16="http://schemas.microsoft.com/office/drawing/2014/main" val="2062250924"/>
                  </a:ext>
                </a:extLst>
              </a:tr>
              <a:tr h="196547">
                <a:tc>
                  <a:txBody>
                    <a:bodyPr/>
                    <a:lstStyle/>
                    <a:p>
                      <a:pPr algn="l" fontAlgn="b"/>
                      <a:r>
                        <a:rPr lang="en-GB" sz="1200" b="0" i="1" u="none" strike="noStrike" dirty="0">
                          <a:solidFill>
                            <a:srgbClr val="FFFFFF"/>
                          </a:solidFill>
                          <a:effectLst/>
                          <a:latin typeface="Calibri" panose="020F0502020204030204" pitchFamily="34" charset="0"/>
                        </a:rPr>
                        <a:t>Adult Nurse</a:t>
                      </a:r>
                    </a:p>
                  </a:txBody>
                  <a:tcPr marL="4554" marR="4554" marT="4554" marB="0" anchor="b">
                    <a:lnL>
                      <a:noFill/>
                    </a:lnL>
                    <a:lnR w="12700" cap="flat" cmpd="sng" algn="ctr">
                      <a:solidFill>
                        <a:srgbClr val="000000"/>
                      </a:solidFill>
                      <a:prstDash val="dash"/>
                      <a:round/>
                      <a:headEnd type="none" w="med" len="med"/>
                      <a:tailEnd type="none" w="med" len="med"/>
                    </a:lnR>
                    <a:lnT w="25400" cap="flat" cmpd="dbl" algn="ctr">
                      <a:solidFill>
                        <a:srgbClr val="4472C4"/>
                      </a:solidFill>
                      <a:prstDash val="solid"/>
                      <a:round/>
                      <a:headEnd type="none" w="med" len="med"/>
                      <a:tailEnd type="none" w="med" len="med"/>
                    </a:lnT>
                    <a:lnB>
                      <a:noFill/>
                    </a:lnB>
                    <a:solidFill>
                      <a:srgbClr val="4472C4"/>
                    </a:solidFill>
                  </a:tcPr>
                </a:tc>
                <a:tc>
                  <a:txBody>
                    <a:bodyPr/>
                    <a:lstStyle/>
                    <a:p>
                      <a:pPr algn="ctr" fontAlgn="b"/>
                      <a:r>
                        <a:rPr lang="en-GB" sz="1200" b="0" i="0" u="none" strike="noStrike">
                          <a:solidFill>
                            <a:srgbClr val="000000"/>
                          </a:solidFill>
                          <a:effectLst/>
                          <a:latin typeface="Calibri" panose="020F0502020204030204" pitchFamily="34" charset="0"/>
                        </a:rPr>
                        <a:t>824</a:t>
                      </a:r>
                    </a:p>
                  </a:txBody>
                  <a:tcPr marL="4554" marR="4554" marT="4554" marB="0" anchor="b">
                    <a:lnL w="12700" cap="flat" cmpd="sng" algn="ctr">
                      <a:solidFill>
                        <a:srgbClr val="000000"/>
                      </a:solidFill>
                      <a:prstDash val="dash"/>
                      <a:round/>
                      <a:headEnd type="none" w="med" len="med"/>
                      <a:tailEnd type="none" w="med" len="med"/>
                    </a:lnL>
                    <a:lnR w="19050" cap="flat" cmpd="sng" algn="ctr">
                      <a:solidFill>
                        <a:srgbClr val="FF0000"/>
                      </a:solidFill>
                      <a:prstDash val="solid"/>
                      <a:round/>
                      <a:headEnd type="none" w="med" len="med"/>
                      <a:tailEnd type="none" w="med" len="med"/>
                    </a:lnR>
                    <a:lnT w="25400" cap="flat" cmpd="dbl" algn="ctr">
                      <a:solidFill>
                        <a:srgbClr val="4472C4"/>
                      </a:solidFill>
                      <a:prstDash val="solid"/>
                      <a:round/>
                      <a:headEnd type="none" w="med" len="med"/>
                      <a:tailEnd type="none" w="med" len="med"/>
                    </a:lnT>
                    <a:lnB>
                      <a:noFill/>
                    </a:lnB>
                    <a:solidFill>
                      <a:srgbClr val="B4C6E7"/>
                    </a:solidFill>
                  </a:tcPr>
                </a:tc>
                <a:tc>
                  <a:txBody>
                    <a:bodyPr/>
                    <a:lstStyle/>
                    <a:p>
                      <a:pPr algn="ctr" fontAlgn="b"/>
                      <a:r>
                        <a:rPr lang="en-GB" sz="1200" b="0" i="0" u="none" strike="noStrike">
                          <a:solidFill>
                            <a:srgbClr val="000000"/>
                          </a:solidFill>
                          <a:effectLst/>
                          <a:latin typeface="Calibri" panose="020F0502020204030204" pitchFamily="34" charset="0"/>
                        </a:rPr>
                        <a:t>199</a:t>
                      </a:r>
                    </a:p>
                  </a:txBody>
                  <a:tcPr marL="4554" marR="4554" marT="4554" marB="0" anchor="b">
                    <a:lnL w="19050" cap="flat" cmpd="sng" algn="ctr">
                      <a:solidFill>
                        <a:srgbClr val="FF0000"/>
                      </a:solidFill>
                      <a:prstDash val="solid"/>
                      <a:round/>
                      <a:headEnd type="none" w="med" len="med"/>
                      <a:tailEnd type="none" w="med" len="med"/>
                    </a:lnL>
                    <a:lnR w="6350" cap="flat" cmpd="sng" algn="ctr">
                      <a:solidFill>
                        <a:srgbClr val="4472C4"/>
                      </a:solidFill>
                      <a:prstDash val="dot"/>
                      <a:round/>
                      <a:headEnd type="none" w="med" len="med"/>
                      <a:tailEnd type="none" w="med" len="med"/>
                    </a:lnR>
                    <a:lnT w="25400" cap="flat" cmpd="dbl" algn="ctr">
                      <a:solidFill>
                        <a:srgbClr val="4472C4"/>
                      </a:solidFill>
                      <a:prstDash val="solid"/>
                      <a:round/>
                      <a:headEnd type="none" w="med" len="med"/>
                      <a:tailEnd type="none" w="med" len="med"/>
                    </a:lnT>
                    <a:lnB>
                      <a:noFill/>
                    </a:lnB>
                    <a:solidFill>
                      <a:srgbClr val="B4C6E7"/>
                    </a:solidFill>
                  </a:tcPr>
                </a:tc>
                <a:tc>
                  <a:txBody>
                    <a:bodyPr/>
                    <a:lstStyle/>
                    <a:p>
                      <a:pPr algn="ctr" fontAlgn="b"/>
                      <a:r>
                        <a:rPr lang="en-GB" sz="1200" b="0" i="0" u="none" strike="noStrike">
                          <a:solidFill>
                            <a:srgbClr val="000000"/>
                          </a:solidFill>
                          <a:effectLst/>
                          <a:latin typeface="Calibri" panose="020F0502020204030204" pitchFamily="34" charset="0"/>
                        </a:rPr>
                        <a:t>151</a:t>
                      </a:r>
                    </a:p>
                  </a:txBody>
                  <a:tcPr marL="4554" marR="4554" marT="4554" marB="0" anchor="b">
                    <a:lnL w="6350" cap="flat" cmpd="sng" algn="ctr">
                      <a:solidFill>
                        <a:srgbClr val="4472C4"/>
                      </a:solidFill>
                      <a:prstDash val="dot"/>
                      <a:round/>
                      <a:headEnd type="none" w="med" len="med"/>
                      <a:tailEnd type="none" w="med" len="med"/>
                    </a:lnL>
                    <a:lnR w="19050" cap="flat" cmpd="sng" algn="ctr">
                      <a:solidFill>
                        <a:srgbClr val="FF0000"/>
                      </a:solidFill>
                      <a:prstDash val="solid"/>
                      <a:round/>
                      <a:headEnd type="none" w="med" len="med"/>
                      <a:tailEnd type="none" w="med" len="med"/>
                    </a:lnR>
                    <a:lnT w="25400" cap="flat" cmpd="dbl" algn="ctr">
                      <a:solidFill>
                        <a:srgbClr val="4472C4"/>
                      </a:solidFill>
                      <a:prstDash val="solid"/>
                      <a:round/>
                      <a:headEnd type="none" w="med" len="med"/>
                      <a:tailEnd type="none" w="med" len="med"/>
                    </a:lnT>
                    <a:lnB>
                      <a:noFill/>
                    </a:lnB>
                    <a:solidFill>
                      <a:srgbClr val="B4C6E7"/>
                    </a:solidFill>
                  </a:tcPr>
                </a:tc>
                <a:tc>
                  <a:txBody>
                    <a:bodyPr/>
                    <a:lstStyle/>
                    <a:p>
                      <a:pPr algn="ctr" fontAlgn="b"/>
                      <a:r>
                        <a:rPr lang="en-GB" sz="1200" b="0" i="0" u="none" strike="noStrike" dirty="0">
                          <a:solidFill>
                            <a:srgbClr val="000000"/>
                          </a:solidFill>
                          <a:effectLst/>
                          <a:latin typeface="Calibri" panose="020F0502020204030204" pitchFamily="34" charset="0"/>
                        </a:rPr>
                        <a:t>428</a:t>
                      </a:r>
                    </a:p>
                  </a:txBody>
                  <a:tcPr marL="4554" marR="4554" marT="4554" marB="0" anchor="b">
                    <a:lnL w="19050" cap="flat" cmpd="sng" algn="ctr">
                      <a:solidFill>
                        <a:srgbClr val="FF0000"/>
                      </a:solidFill>
                      <a:prstDash val="solid"/>
                      <a:round/>
                      <a:headEnd type="none" w="med" len="med"/>
                      <a:tailEnd type="none" w="med" len="med"/>
                    </a:lnL>
                    <a:lnR w="6350" cap="flat" cmpd="sng" algn="ctr">
                      <a:solidFill>
                        <a:srgbClr val="4472C4"/>
                      </a:solidFill>
                      <a:prstDash val="dot"/>
                      <a:round/>
                      <a:headEnd type="none" w="med" len="med"/>
                      <a:tailEnd type="none" w="med" len="med"/>
                    </a:lnR>
                    <a:lnT w="25400" cap="flat" cmpd="dbl" algn="ctr">
                      <a:solidFill>
                        <a:srgbClr val="4472C4"/>
                      </a:solidFill>
                      <a:prstDash val="solid"/>
                      <a:round/>
                      <a:headEnd type="none" w="med" len="med"/>
                      <a:tailEnd type="none" w="med" len="med"/>
                    </a:lnT>
                    <a:lnB>
                      <a:noFill/>
                    </a:lnB>
                    <a:solidFill>
                      <a:srgbClr val="B4C6E7"/>
                    </a:solidFill>
                  </a:tcPr>
                </a:tc>
                <a:tc>
                  <a:txBody>
                    <a:bodyPr/>
                    <a:lstStyle/>
                    <a:p>
                      <a:pPr algn="ctr" fontAlgn="b"/>
                      <a:r>
                        <a:rPr lang="en-GB" sz="1200" b="0" i="0" u="none" strike="noStrike" dirty="0">
                          <a:solidFill>
                            <a:srgbClr val="000000"/>
                          </a:solidFill>
                          <a:effectLst/>
                          <a:latin typeface="Calibri" panose="020F0502020204030204" pitchFamily="34" charset="0"/>
                        </a:rPr>
                        <a:t>46</a:t>
                      </a:r>
                    </a:p>
                  </a:txBody>
                  <a:tcPr marL="4554" marR="4554" marT="4554" marB="0" anchor="b">
                    <a:lnL w="6350" cap="flat" cmpd="sng" algn="ctr">
                      <a:solidFill>
                        <a:srgbClr val="4472C4"/>
                      </a:solidFill>
                      <a:prstDash val="dot"/>
                      <a:round/>
                      <a:headEnd type="none" w="med" len="med"/>
                      <a:tailEnd type="none" w="med" len="med"/>
                    </a:lnL>
                    <a:lnR w="12700" cap="flat" cmpd="sng" algn="ctr">
                      <a:solidFill>
                        <a:srgbClr val="000000"/>
                      </a:solidFill>
                      <a:prstDash val="dash"/>
                      <a:round/>
                      <a:headEnd type="none" w="med" len="med"/>
                      <a:tailEnd type="none" w="med" len="med"/>
                    </a:lnR>
                    <a:lnT w="25400" cap="flat" cmpd="dbl" algn="ctr">
                      <a:solidFill>
                        <a:srgbClr val="4472C4"/>
                      </a:solidFill>
                      <a:prstDash val="solid"/>
                      <a:round/>
                      <a:headEnd type="none" w="med" len="med"/>
                      <a:tailEnd type="none" w="med" len="med"/>
                    </a:lnT>
                    <a:lnB>
                      <a:noFill/>
                    </a:lnB>
                    <a:solidFill>
                      <a:srgbClr val="B4C6E7"/>
                    </a:solidFill>
                  </a:tcPr>
                </a:tc>
                <a:tc>
                  <a:txBody>
                    <a:bodyPr/>
                    <a:lstStyle/>
                    <a:p>
                      <a:pPr algn="ctr" fontAlgn="b"/>
                      <a:r>
                        <a:rPr lang="en-GB" sz="1200" b="0" i="0" u="none" strike="noStrike" dirty="0">
                          <a:solidFill>
                            <a:srgbClr val="000000"/>
                          </a:solidFill>
                          <a:effectLst/>
                          <a:latin typeface="Calibri" panose="020F0502020204030204" pitchFamily="34" charset="0"/>
                        </a:rPr>
                        <a:t>497</a:t>
                      </a:r>
                    </a:p>
                  </a:txBody>
                  <a:tcPr marL="4554" marR="4554" marT="4554" marB="0" anchor="b">
                    <a:lnL w="12700" cap="flat" cmpd="sng" algn="ctr">
                      <a:solidFill>
                        <a:srgbClr val="000000"/>
                      </a:solidFill>
                      <a:prstDash val="dash"/>
                      <a:round/>
                      <a:headEnd type="none" w="med" len="med"/>
                      <a:tailEnd type="none" w="med" len="med"/>
                    </a:lnL>
                    <a:lnR w="19050" cap="flat" cmpd="sng" algn="ctr">
                      <a:solidFill>
                        <a:srgbClr val="FF0000"/>
                      </a:solidFill>
                      <a:prstDash val="solid"/>
                      <a:round/>
                      <a:headEnd type="none" w="med" len="med"/>
                      <a:tailEnd type="none" w="med" len="med"/>
                    </a:lnR>
                    <a:lnT w="25400" cap="flat" cmpd="dbl" algn="ctr">
                      <a:solidFill>
                        <a:srgbClr val="4472C4"/>
                      </a:solidFill>
                      <a:prstDash val="solid"/>
                      <a:round/>
                      <a:headEnd type="none" w="med" len="med"/>
                      <a:tailEnd type="none" w="med" len="med"/>
                    </a:lnT>
                    <a:lnB>
                      <a:noFill/>
                    </a:lnB>
                    <a:solidFill>
                      <a:srgbClr val="B4C6E7"/>
                    </a:solidFill>
                  </a:tcPr>
                </a:tc>
                <a:tc>
                  <a:txBody>
                    <a:bodyPr/>
                    <a:lstStyle/>
                    <a:p>
                      <a:pPr algn="ctr" fontAlgn="b"/>
                      <a:r>
                        <a:rPr lang="en-GB" sz="1200" b="0" i="0" u="none" strike="noStrike">
                          <a:solidFill>
                            <a:srgbClr val="000000"/>
                          </a:solidFill>
                          <a:effectLst/>
                          <a:latin typeface="Calibri" panose="020F0502020204030204" pitchFamily="34" charset="0"/>
                        </a:rPr>
                        <a:t>168</a:t>
                      </a:r>
                    </a:p>
                  </a:txBody>
                  <a:tcPr marL="4554" marR="4554" marT="4554" marB="0" anchor="b">
                    <a:lnL w="19050" cap="flat" cmpd="sng" algn="ctr">
                      <a:solidFill>
                        <a:srgbClr val="FF0000"/>
                      </a:solidFill>
                      <a:prstDash val="solid"/>
                      <a:round/>
                      <a:headEnd type="none" w="med" len="med"/>
                      <a:tailEnd type="none" w="med" len="med"/>
                    </a:lnL>
                    <a:lnR w="6350" cap="flat" cmpd="sng" algn="ctr">
                      <a:solidFill>
                        <a:srgbClr val="4472C4"/>
                      </a:solidFill>
                      <a:prstDash val="dot"/>
                      <a:round/>
                      <a:headEnd type="none" w="med" len="med"/>
                      <a:tailEnd type="none" w="med" len="med"/>
                    </a:lnR>
                    <a:lnT w="25400" cap="flat" cmpd="dbl" algn="ctr">
                      <a:solidFill>
                        <a:srgbClr val="4472C4"/>
                      </a:solidFill>
                      <a:prstDash val="solid"/>
                      <a:round/>
                      <a:headEnd type="none" w="med" len="med"/>
                      <a:tailEnd type="none" w="med" len="med"/>
                    </a:lnT>
                    <a:lnB>
                      <a:noFill/>
                    </a:lnB>
                    <a:solidFill>
                      <a:srgbClr val="B4C6E7"/>
                    </a:solidFill>
                  </a:tcPr>
                </a:tc>
                <a:tc>
                  <a:txBody>
                    <a:bodyPr/>
                    <a:lstStyle/>
                    <a:p>
                      <a:pPr algn="ctr" fontAlgn="b"/>
                      <a:r>
                        <a:rPr lang="en-GB" sz="1200" b="0" i="0" u="none" strike="noStrike">
                          <a:solidFill>
                            <a:srgbClr val="000000"/>
                          </a:solidFill>
                          <a:effectLst/>
                          <a:latin typeface="Calibri" panose="020F0502020204030204" pitchFamily="34" charset="0"/>
                        </a:rPr>
                        <a:t>126</a:t>
                      </a:r>
                    </a:p>
                  </a:txBody>
                  <a:tcPr marL="4554" marR="4554" marT="4554" marB="0" anchor="b">
                    <a:lnL w="6350" cap="flat" cmpd="sng" algn="ctr">
                      <a:solidFill>
                        <a:srgbClr val="4472C4"/>
                      </a:solidFill>
                      <a:prstDash val="dot"/>
                      <a:round/>
                      <a:headEnd type="none" w="med" len="med"/>
                      <a:tailEnd type="none" w="med" len="med"/>
                    </a:lnL>
                    <a:lnR w="19050" cap="flat" cmpd="sng" algn="ctr">
                      <a:solidFill>
                        <a:srgbClr val="FF0000"/>
                      </a:solidFill>
                      <a:prstDash val="solid"/>
                      <a:round/>
                      <a:headEnd type="none" w="med" len="med"/>
                      <a:tailEnd type="none" w="med" len="med"/>
                    </a:lnR>
                    <a:lnT w="25400" cap="flat" cmpd="dbl" algn="ctr">
                      <a:solidFill>
                        <a:srgbClr val="4472C4"/>
                      </a:solidFill>
                      <a:prstDash val="solid"/>
                      <a:round/>
                      <a:headEnd type="none" w="med" len="med"/>
                      <a:tailEnd type="none" w="med" len="med"/>
                    </a:lnT>
                    <a:lnB>
                      <a:noFill/>
                    </a:lnB>
                    <a:solidFill>
                      <a:srgbClr val="B4C6E7"/>
                    </a:solidFill>
                  </a:tcPr>
                </a:tc>
                <a:tc>
                  <a:txBody>
                    <a:bodyPr/>
                    <a:lstStyle/>
                    <a:p>
                      <a:pPr algn="ctr" fontAlgn="b"/>
                      <a:r>
                        <a:rPr lang="en-GB" sz="1200" b="0" i="0" u="none" strike="noStrike">
                          <a:solidFill>
                            <a:srgbClr val="000000"/>
                          </a:solidFill>
                          <a:effectLst/>
                          <a:latin typeface="Calibri" panose="020F0502020204030204" pitchFamily="34" charset="0"/>
                        </a:rPr>
                        <a:t>167</a:t>
                      </a:r>
                    </a:p>
                  </a:txBody>
                  <a:tcPr marL="4554" marR="4554" marT="4554" marB="0" anchor="b">
                    <a:lnL w="19050" cap="flat" cmpd="sng" algn="ctr">
                      <a:solidFill>
                        <a:srgbClr val="FF0000"/>
                      </a:solidFill>
                      <a:prstDash val="solid"/>
                      <a:round/>
                      <a:headEnd type="none" w="med" len="med"/>
                      <a:tailEnd type="none" w="med" len="med"/>
                    </a:lnL>
                    <a:lnR w="6350" cap="flat" cmpd="sng" algn="ctr">
                      <a:solidFill>
                        <a:srgbClr val="4472C4"/>
                      </a:solidFill>
                      <a:prstDash val="dot"/>
                      <a:round/>
                      <a:headEnd type="none" w="med" len="med"/>
                      <a:tailEnd type="none" w="med" len="med"/>
                    </a:lnR>
                    <a:lnT w="25400" cap="flat" cmpd="dbl" algn="ctr">
                      <a:solidFill>
                        <a:srgbClr val="4472C4"/>
                      </a:solidFill>
                      <a:prstDash val="solid"/>
                      <a:round/>
                      <a:headEnd type="none" w="med" len="med"/>
                      <a:tailEnd type="none" w="med" len="med"/>
                    </a:lnT>
                    <a:lnB>
                      <a:noFill/>
                    </a:lnB>
                    <a:solidFill>
                      <a:srgbClr val="B4C6E7"/>
                    </a:solidFill>
                  </a:tcPr>
                </a:tc>
                <a:tc>
                  <a:txBody>
                    <a:bodyPr/>
                    <a:lstStyle/>
                    <a:p>
                      <a:pPr algn="ctr" fontAlgn="b"/>
                      <a:r>
                        <a:rPr lang="en-GB" sz="1200" b="0" i="0" u="none" strike="noStrike">
                          <a:solidFill>
                            <a:srgbClr val="000000"/>
                          </a:solidFill>
                          <a:effectLst/>
                          <a:latin typeface="Calibri" panose="020F0502020204030204" pitchFamily="34" charset="0"/>
                        </a:rPr>
                        <a:t> </a:t>
                      </a:r>
                    </a:p>
                  </a:txBody>
                  <a:tcPr marL="4554" marR="4554" marT="4554" marB="0" anchor="b">
                    <a:lnL w="6350" cap="flat" cmpd="sng" algn="ctr">
                      <a:solidFill>
                        <a:srgbClr val="4472C4"/>
                      </a:solidFill>
                      <a:prstDash val="dot"/>
                      <a:round/>
                      <a:headEnd type="none" w="med" len="med"/>
                      <a:tailEnd type="none" w="med" len="med"/>
                    </a:lnL>
                    <a:lnR w="12700" cap="flat" cmpd="sng" algn="ctr">
                      <a:solidFill>
                        <a:srgbClr val="000000"/>
                      </a:solidFill>
                      <a:prstDash val="dash"/>
                      <a:round/>
                      <a:headEnd type="none" w="med" len="med"/>
                      <a:tailEnd type="none" w="med" len="med"/>
                    </a:lnR>
                    <a:lnT w="25400" cap="flat" cmpd="dbl" algn="ctr">
                      <a:solidFill>
                        <a:srgbClr val="4472C4"/>
                      </a:solidFill>
                      <a:prstDash val="solid"/>
                      <a:round/>
                      <a:headEnd type="none" w="med" len="med"/>
                      <a:tailEnd type="none" w="med" len="med"/>
                    </a:lnT>
                    <a:lnB>
                      <a:noFill/>
                    </a:lnB>
                    <a:solidFill>
                      <a:srgbClr val="B4C6E7"/>
                    </a:solidFill>
                  </a:tcPr>
                </a:tc>
                <a:tc>
                  <a:txBody>
                    <a:bodyPr/>
                    <a:lstStyle/>
                    <a:p>
                      <a:pPr algn="ctr" fontAlgn="b"/>
                      <a:r>
                        <a:rPr lang="en-GB" sz="1200" b="0" i="0" u="none" strike="noStrike">
                          <a:solidFill>
                            <a:srgbClr val="000000"/>
                          </a:solidFill>
                          <a:effectLst/>
                          <a:latin typeface="Calibri" panose="020F0502020204030204" pitchFamily="34" charset="0"/>
                        </a:rPr>
                        <a:t> </a:t>
                      </a:r>
                    </a:p>
                  </a:txBody>
                  <a:tcPr marL="4554" marR="4554" marT="4554" marB="0" anchor="b">
                    <a:lnL w="12700" cap="flat" cmpd="sng" algn="ctr">
                      <a:solidFill>
                        <a:srgbClr val="000000"/>
                      </a:solidFill>
                      <a:prstDash val="dash"/>
                      <a:round/>
                      <a:headEnd type="none" w="med" len="med"/>
                      <a:tailEnd type="none" w="med" len="med"/>
                    </a:lnL>
                    <a:lnR w="6350" cap="flat" cmpd="sng" algn="ctr">
                      <a:solidFill>
                        <a:srgbClr val="4472C4"/>
                      </a:solidFill>
                      <a:prstDash val="dot"/>
                      <a:round/>
                      <a:headEnd type="none" w="med" len="med"/>
                      <a:tailEnd type="none" w="med" len="med"/>
                    </a:lnR>
                    <a:lnT w="25400" cap="flat" cmpd="dbl" algn="ctr">
                      <a:solidFill>
                        <a:srgbClr val="4472C4"/>
                      </a:solidFill>
                      <a:prstDash val="solid"/>
                      <a:round/>
                      <a:headEnd type="none" w="med" len="med"/>
                      <a:tailEnd type="none" w="med" len="med"/>
                    </a:lnT>
                    <a:lnB>
                      <a:noFill/>
                    </a:lnB>
                    <a:solidFill>
                      <a:srgbClr val="B4C6E7"/>
                    </a:solidFill>
                  </a:tcPr>
                </a:tc>
                <a:tc>
                  <a:txBody>
                    <a:bodyPr/>
                    <a:lstStyle/>
                    <a:p>
                      <a:pPr algn="ctr" fontAlgn="b"/>
                      <a:r>
                        <a:rPr lang="en-GB" sz="1200" b="0" i="0" u="none" strike="noStrike">
                          <a:solidFill>
                            <a:srgbClr val="000000"/>
                          </a:solidFill>
                          <a:effectLst/>
                          <a:latin typeface="Calibri" panose="020F0502020204030204" pitchFamily="34" charset="0"/>
                        </a:rPr>
                        <a:t> </a:t>
                      </a:r>
                    </a:p>
                  </a:txBody>
                  <a:tcPr marL="4554" marR="4554" marT="4554" marB="0" anchor="b">
                    <a:lnL w="6350" cap="flat" cmpd="sng" algn="ctr">
                      <a:solidFill>
                        <a:srgbClr val="4472C4"/>
                      </a:solidFill>
                      <a:prstDash val="dot"/>
                      <a:round/>
                      <a:headEnd type="none" w="med" len="med"/>
                      <a:tailEnd type="none" w="med" len="med"/>
                    </a:lnL>
                    <a:lnR w="6350" cap="flat" cmpd="sng" algn="ctr">
                      <a:solidFill>
                        <a:srgbClr val="4472C4"/>
                      </a:solidFill>
                      <a:prstDash val="dot"/>
                      <a:round/>
                      <a:headEnd type="none" w="med" len="med"/>
                      <a:tailEnd type="none" w="med" len="med"/>
                    </a:lnR>
                    <a:lnT w="19050" cap="flat" cmpd="sng" algn="ctr">
                      <a:solidFill>
                        <a:srgbClr val="FF0000"/>
                      </a:solidFill>
                      <a:prstDash val="solid"/>
                      <a:round/>
                      <a:headEnd type="none" w="med" len="med"/>
                      <a:tailEnd type="none" w="med" len="med"/>
                    </a:lnT>
                    <a:lnB>
                      <a:noFill/>
                    </a:lnB>
                    <a:solidFill>
                      <a:srgbClr val="B4C6E7"/>
                    </a:solidFill>
                  </a:tcPr>
                </a:tc>
                <a:tc>
                  <a:txBody>
                    <a:bodyPr/>
                    <a:lstStyle/>
                    <a:p>
                      <a:pPr algn="ctr" fontAlgn="b"/>
                      <a:r>
                        <a:rPr lang="en-GB" sz="1200" b="0" i="0" u="none" strike="noStrike">
                          <a:solidFill>
                            <a:srgbClr val="000000"/>
                          </a:solidFill>
                          <a:effectLst/>
                          <a:latin typeface="Calibri" panose="020F0502020204030204" pitchFamily="34" charset="0"/>
                        </a:rPr>
                        <a:t> </a:t>
                      </a:r>
                    </a:p>
                  </a:txBody>
                  <a:tcPr marL="4554" marR="4554" marT="4554" marB="0" anchor="b">
                    <a:lnL w="6350" cap="flat" cmpd="sng" algn="ctr">
                      <a:solidFill>
                        <a:srgbClr val="4472C4"/>
                      </a:solidFill>
                      <a:prstDash val="dot"/>
                      <a:round/>
                      <a:headEnd type="none" w="med" len="med"/>
                      <a:tailEnd type="none" w="med" len="med"/>
                    </a:lnL>
                    <a:lnR w="6350" cap="flat" cmpd="sng" algn="ctr">
                      <a:solidFill>
                        <a:srgbClr val="4472C4"/>
                      </a:solidFill>
                      <a:prstDash val="dot"/>
                      <a:round/>
                      <a:headEnd type="none" w="med" len="med"/>
                      <a:tailEnd type="none" w="med" len="med"/>
                    </a:lnR>
                    <a:lnT w="19050" cap="flat" cmpd="sng" algn="ctr">
                      <a:solidFill>
                        <a:srgbClr val="FF0000"/>
                      </a:solidFill>
                      <a:prstDash val="solid"/>
                      <a:round/>
                      <a:headEnd type="none" w="med" len="med"/>
                      <a:tailEnd type="none" w="med" len="med"/>
                    </a:lnT>
                    <a:lnB>
                      <a:noFill/>
                    </a:lnB>
                    <a:solidFill>
                      <a:srgbClr val="B4C6E7"/>
                    </a:solidFill>
                  </a:tcPr>
                </a:tc>
                <a:tc>
                  <a:txBody>
                    <a:bodyPr/>
                    <a:lstStyle/>
                    <a:p>
                      <a:pPr algn="ctr" fontAlgn="b"/>
                      <a:r>
                        <a:rPr lang="en-GB" sz="1200" b="0" i="0" u="none" strike="noStrike">
                          <a:solidFill>
                            <a:srgbClr val="000000"/>
                          </a:solidFill>
                          <a:effectLst/>
                          <a:latin typeface="Calibri" panose="020F0502020204030204" pitchFamily="34" charset="0"/>
                        </a:rPr>
                        <a:t> </a:t>
                      </a:r>
                    </a:p>
                  </a:txBody>
                  <a:tcPr marL="4554" marR="4554" marT="4554" marB="0" anchor="b">
                    <a:lnL w="6350" cap="flat" cmpd="sng" algn="ctr">
                      <a:solidFill>
                        <a:srgbClr val="4472C4"/>
                      </a:solidFill>
                      <a:prstDash val="dot"/>
                      <a:round/>
                      <a:headEnd type="none" w="med" len="med"/>
                      <a:tailEnd type="none" w="med" len="med"/>
                    </a:lnL>
                    <a:lnR w="6350" cap="flat" cmpd="sng" algn="ctr">
                      <a:solidFill>
                        <a:srgbClr val="4472C4"/>
                      </a:solidFill>
                      <a:prstDash val="dot"/>
                      <a:round/>
                      <a:headEnd type="none" w="med" len="med"/>
                      <a:tailEnd type="none" w="med" len="med"/>
                    </a:lnR>
                    <a:lnT w="25400" cap="flat" cmpd="dbl" algn="ctr">
                      <a:solidFill>
                        <a:srgbClr val="4472C4"/>
                      </a:solidFill>
                      <a:prstDash val="solid"/>
                      <a:round/>
                      <a:headEnd type="none" w="med" len="med"/>
                      <a:tailEnd type="none" w="med" len="med"/>
                    </a:lnT>
                    <a:lnB>
                      <a:noFill/>
                    </a:lnB>
                    <a:solidFill>
                      <a:srgbClr val="B4C6E7"/>
                    </a:solidFill>
                  </a:tcPr>
                </a:tc>
                <a:tc>
                  <a:txBody>
                    <a:bodyPr/>
                    <a:lstStyle/>
                    <a:p>
                      <a:pPr algn="ctr" fontAlgn="b"/>
                      <a:r>
                        <a:rPr lang="en-GB" sz="1200" b="0" i="0" u="none" strike="noStrike">
                          <a:solidFill>
                            <a:srgbClr val="000000"/>
                          </a:solidFill>
                          <a:effectLst/>
                          <a:latin typeface="Calibri" panose="020F0502020204030204" pitchFamily="34" charset="0"/>
                        </a:rPr>
                        <a:t> </a:t>
                      </a:r>
                    </a:p>
                  </a:txBody>
                  <a:tcPr marL="4554" marR="4554" marT="4554" marB="0" anchor="b">
                    <a:lnL w="6350" cap="flat" cmpd="sng" algn="ctr">
                      <a:solidFill>
                        <a:srgbClr val="4472C4"/>
                      </a:solidFill>
                      <a:prstDash val="dot"/>
                      <a:round/>
                      <a:headEnd type="none" w="med" len="med"/>
                      <a:tailEnd type="none" w="med" len="med"/>
                    </a:lnL>
                    <a:lnR w="12700" cap="flat" cmpd="sng" algn="ctr">
                      <a:solidFill>
                        <a:srgbClr val="000000"/>
                      </a:solidFill>
                      <a:prstDash val="dash"/>
                      <a:round/>
                      <a:headEnd type="none" w="med" len="med"/>
                      <a:tailEnd type="none" w="med" len="med"/>
                    </a:lnR>
                    <a:lnT w="25400" cap="flat" cmpd="dbl" algn="ctr">
                      <a:solidFill>
                        <a:srgbClr val="4472C4"/>
                      </a:solidFill>
                      <a:prstDash val="solid"/>
                      <a:round/>
                      <a:headEnd type="none" w="med" len="med"/>
                      <a:tailEnd type="none" w="med" len="med"/>
                    </a:lnT>
                    <a:lnB>
                      <a:noFill/>
                    </a:lnB>
                    <a:solidFill>
                      <a:srgbClr val="B4C6E7"/>
                    </a:solidFill>
                  </a:tcPr>
                </a:tc>
                <a:extLst>
                  <a:ext uri="{0D108BD9-81ED-4DB2-BD59-A6C34878D82A}">
                    <a16:rowId xmlns:a16="http://schemas.microsoft.com/office/drawing/2014/main" val="128199687"/>
                  </a:ext>
                </a:extLst>
              </a:tr>
              <a:tr h="283271">
                <a:tc>
                  <a:txBody>
                    <a:bodyPr/>
                    <a:lstStyle/>
                    <a:p>
                      <a:pPr algn="l" fontAlgn="b"/>
                      <a:r>
                        <a:rPr lang="en-GB" sz="1200" b="0" i="1" u="none" strike="noStrike" dirty="0">
                          <a:solidFill>
                            <a:srgbClr val="FFFFFF"/>
                          </a:solidFill>
                          <a:effectLst/>
                          <a:latin typeface="Calibri" panose="020F0502020204030204" pitchFamily="34" charset="0"/>
                        </a:rPr>
                        <a:t>Children's Nurse</a:t>
                      </a:r>
                    </a:p>
                  </a:txBody>
                  <a:tcPr marL="4554" marR="4554" marT="4554" marB="0" anchor="b">
                    <a:lnL>
                      <a:noFill/>
                    </a:lnL>
                    <a:lnR w="12700" cap="flat" cmpd="sng" algn="ctr">
                      <a:solidFill>
                        <a:srgbClr val="000000"/>
                      </a:solidFill>
                      <a:prstDash val="dash"/>
                      <a:round/>
                      <a:headEnd type="none" w="med" len="med"/>
                      <a:tailEnd type="none" w="med" len="med"/>
                    </a:lnR>
                    <a:lnT>
                      <a:noFill/>
                    </a:lnT>
                    <a:lnB>
                      <a:noFill/>
                    </a:lnB>
                    <a:solidFill>
                      <a:srgbClr val="4472C4"/>
                    </a:solidFill>
                  </a:tcPr>
                </a:tc>
                <a:tc>
                  <a:txBody>
                    <a:bodyPr/>
                    <a:lstStyle/>
                    <a:p>
                      <a:pPr algn="ctr" fontAlgn="b"/>
                      <a:r>
                        <a:rPr lang="en-GB" sz="1200" b="0" i="0" u="none" strike="noStrike">
                          <a:solidFill>
                            <a:srgbClr val="000000"/>
                          </a:solidFill>
                          <a:effectLst/>
                          <a:latin typeface="Calibri" panose="020F0502020204030204" pitchFamily="34" charset="0"/>
                        </a:rPr>
                        <a:t>123</a:t>
                      </a:r>
                    </a:p>
                  </a:txBody>
                  <a:tcPr marL="4554" marR="4554" marT="4554" marB="0" anchor="b">
                    <a:lnL w="12700" cap="flat" cmpd="sng" algn="ctr">
                      <a:solidFill>
                        <a:srgbClr val="000000"/>
                      </a:solidFill>
                      <a:prstDash val="dash"/>
                      <a:round/>
                      <a:headEnd type="none" w="med" len="med"/>
                      <a:tailEnd type="none" w="med" len="med"/>
                    </a:lnL>
                    <a:lnR w="19050" cap="flat" cmpd="sng" algn="ctr">
                      <a:solidFill>
                        <a:srgbClr val="FF0000"/>
                      </a:solidFill>
                      <a:prstDash val="solid"/>
                      <a:round/>
                      <a:headEnd type="none" w="med" len="med"/>
                      <a:tailEnd type="none" w="med" len="med"/>
                    </a:lnR>
                    <a:lnT>
                      <a:noFill/>
                    </a:lnT>
                    <a:lnB>
                      <a:noFill/>
                    </a:lnB>
                    <a:solidFill>
                      <a:srgbClr val="D9E1F2"/>
                    </a:solidFill>
                  </a:tcPr>
                </a:tc>
                <a:tc>
                  <a:txBody>
                    <a:bodyPr/>
                    <a:lstStyle/>
                    <a:p>
                      <a:pPr algn="ctr" fontAlgn="b"/>
                      <a:r>
                        <a:rPr lang="en-GB" sz="1200" b="0" i="0" u="none" strike="noStrike">
                          <a:solidFill>
                            <a:srgbClr val="000000"/>
                          </a:solidFill>
                          <a:effectLst/>
                          <a:latin typeface="Calibri" panose="020F0502020204030204" pitchFamily="34" charset="0"/>
                        </a:rPr>
                        <a:t>35</a:t>
                      </a:r>
                    </a:p>
                  </a:txBody>
                  <a:tcPr marL="4554" marR="4554" marT="4554" marB="0" anchor="b">
                    <a:lnL w="19050" cap="flat" cmpd="sng" algn="ctr">
                      <a:solidFill>
                        <a:srgbClr val="FF0000"/>
                      </a:solidFill>
                      <a:prstDash val="solid"/>
                      <a:round/>
                      <a:headEnd type="none" w="med" len="med"/>
                      <a:tailEnd type="none" w="med" len="med"/>
                    </a:lnL>
                    <a:lnR w="6350" cap="flat" cmpd="sng" algn="ctr">
                      <a:solidFill>
                        <a:srgbClr val="4472C4"/>
                      </a:solidFill>
                      <a:prstDash val="dot"/>
                      <a:round/>
                      <a:headEnd type="none" w="med" len="med"/>
                      <a:tailEnd type="none" w="med" len="med"/>
                    </a:lnR>
                    <a:lnT>
                      <a:noFill/>
                    </a:lnT>
                    <a:lnB>
                      <a:noFill/>
                    </a:lnB>
                    <a:solidFill>
                      <a:srgbClr val="D9E1F2"/>
                    </a:solidFill>
                  </a:tcPr>
                </a:tc>
                <a:tc>
                  <a:txBody>
                    <a:bodyPr/>
                    <a:lstStyle/>
                    <a:p>
                      <a:pPr algn="ctr" fontAlgn="b"/>
                      <a:r>
                        <a:rPr lang="en-GB" sz="1200" b="0" i="0" u="none" strike="noStrike">
                          <a:solidFill>
                            <a:srgbClr val="000000"/>
                          </a:solidFill>
                          <a:effectLst/>
                          <a:latin typeface="Calibri" panose="020F0502020204030204" pitchFamily="34" charset="0"/>
                        </a:rPr>
                        <a:t>22</a:t>
                      </a:r>
                    </a:p>
                  </a:txBody>
                  <a:tcPr marL="4554" marR="4554" marT="4554" marB="0" anchor="b">
                    <a:lnL w="6350" cap="flat" cmpd="sng" algn="ctr">
                      <a:solidFill>
                        <a:srgbClr val="4472C4"/>
                      </a:solidFill>
                      <a:prstDash val="dot"/>
                      <a:round/>
                      <a:headEnd type="none" w="med" len="med"/>
                      <a:tailEnd type="none" w="med" len="med"/>
                    </a:lnL>
                    <a:lnR w="19050" cap="flat" cmpd="sng" algn="ctr">
                      <a:solidFill>
                        <a:srgbClr val="FF0000"/>
                      </a:solidFill>
                      <a:prstDash val="solid"/>
                      <a:round/>
                      <a:headEnd type="none" w="med" len="med"/>
                      <a:tailEnd type="none" w="med" len="med"/>
                    </a:lnR>
                    <a:lnT>
                      <a:noFill/>
                    </a:lnT>
                    <a:lnB>
                      <a:noFill/>
                    </a:lnB>
                    <a:solidFill>
                      <a:srgbClr val="D9E1F2"/>
                    </a:solidFill>
                  </a:tcPr>
                </a:tc>
                <a:tc>
                  <a:txBody>
                    <a:bodyPr/>
                    <a:lstStyle/>
                    <a:p>
                      <a:pPr algn="ctr" fontAlgn="b"/>
                      <a:r>
                        <a:rPr lang="en-GB" sz="1200" b="0" i="0" u="none" strike="noStrike">
                          <a:solidFill>
                            <a:srgbClr val="000000"/>
                          </a:solidFill>
                          <a:effectLst/>
                          <a:latin typeface="Calibri" panose="020F0502020204030204" pitchFamily="34" charset="0"/>
                        </a:rPr>
                        <a:t>58</a:t>
                      </a:r>
                    </a:p>
                  </a:txBody>
                  <a:tcPr marL="4554" marR="4554" marT="4554" marB="0" anchor="b">
                    <a:lnL w="19050" cap="flat" cmpd="sng" algn="ctr">
                      <a:solidFill>
                        <a:srgbClr val="FF0000"/>
                      </a:solidFill>
                      <a:prstDash val="solid"/>
                      <a:round/>
                      <a:headEnd type="none" w="med" len="med"/>
                      <a:tailEnd type="none" w="med" len="med"/>
                    </a:lnL>
                    <a:lnR w="6350" cap="flat" cmpd="sng" algn="ctr">
                      <a:solidFill>
                        <a:srgbClr val="4472C4"/>
                      </a:solidFill>
                      <a:prstDash val="dot"/>
                      <a:round/>
                      <a:headEnd type="none" w="med" len="med"/>
                      <a:tailEnd type="none" w="med" len="med"/>
                    </a:lnR>
                    <a:lnT>
                      <a:noFill/>
                    </a:lnT>
                    <a:lnB>
                      <a:noFill/>
                    </a:lnB>
                    <a:solidFill>
                      <a:srgbClr val="D9E1F2"/>
                    </a:solidFill>
                  </a:tcPr>
                </a:tc>
                <a:tc>
                  <a:txBody>
                    <a:bodyPr/>
                    <a:lstStyle/>
                    <a:p>
                      <a:pPr algn="ctr" fontAlgn="b"/>
                      <a:r>
                        <a:rPr lang="en-GB" sz="1200" b="0" i="0" u="none" strike="noStrike">
                          <a:solidFill>
                            <a:srgbClr val="000000"/>
                          </a:solidFill>
                          <a:effectLst/>
                          <a:latin typeface="Calibri" panose="020F0502020204030204" pitchFamily="34" charset="0"/>
                        </a:rPr>
                        <a:t>8</a:t>
                      </a:r>
                    </a:p>
                  </a:txBody>
                  <a:tcPr marL="4554" marR="4554" marT="4554" marB="0" anchor="b">
                    <a:lnL w="6350" cap="flat" cmpd="sng" algn="ctr">
                      <a:solidFill>
                        <a:srgbClr val="4472C4"/>
                      </a:solidFill>
                      <a:prstDash val="dot"/>
                      <a:round/>
                      <a:headEnd type="none" w="med" len="med"/>
                      <a:tailEnd type="none" w="med" len="med"/>
                    </a:lnL>
                    <a:lnR w="12700" cap="flat" cmpd="sng" algn="ctr">
                      <a:solidFill>
                        <a:srgbClr val="000000"/>
                      </a:solidFill>
                      <a:prstDash val="dash"/>
                      <a:round/>
                      <a:headEnd type="none" w="med" len="med"/>
                      <a:tailEnd type="none" w="med" len="med"/>
                    </a:lnR>
                    <a:lnT>
                      <a:noFill/>
                    </a:lnT>
                    <a:lnB>
                      <a:noFill/>
                    </a:lnB>
                    <a:solidFill>
                      <a:srgbClr val="D9E1F2"/>
                    </a:solidFill>
                  </a:tcPr>
                </a:tc>
                <a:tc>
                  <a:txBody>
                    <a:bodyPr/>
                    <a:lstStyle/>
                    <a:p>
                      <a:pPr algn="ctr" fontAlgn="b"/>
                      <a:r>
                        <a:rPr lang="en-GB" sz="1200" b="0" i="0" u="none" strike="noStrike" dirty="0">
                          <a:solidFill>
                            <a:srgbClr val="000000"/>
                          </a:solidFill>
                          <a:effectLst/>
                          <a:latin typeface="Calibri" panose="020F0502020204030204" pitchFamily="34" charset="0"/>
                        </a:rPr>
                        <a:t>77</a:t>
                      </a:r>
                    </a:p>
                  </a:txBody>
                  <a:tcPr marL="4554" marR="4554" marT="4554" marB="0" anchor="b">
                    <a:lnL w="12700" cap="flat" cmpd="sng" algn="ctr">
                      <a:solidFill>
                        <a:srgbClr val="000000"/>
                      </a:solidFill>
                      <a:prstDash val="dash"/>
                      <a:round/>
                      <a:headEnd type="none" w="med" len="med"/>
                      <a:tailEnd type="none" w="med" len="med"/>
                    </a:lnL>
                    <a:lnR w="19050" cap="flat" cmpd="sng" algn="ctr">
                      <a:solidFill>
                        <a:srgbClr val="FF0000"/>
                      </a:solidFill>
                      <a:prstDash val="solid"/>
                      <a:round/>
                      <a:headEnd type="none" w="med" len="med"/>
                      <a:tailEnd type="none" w="med" len="med"/>
                    </a:lnR>
                    <a:lnT>
                      <a:noFill/>
                    </a:lnT>
                    <a:lnB>
                      <a:noFill/>
                    </a:lnB>
                    <a:solidFill>
                      <a:srgbClr val="D9E1F2"/>
                    </a:solidFill>
                  </a:tcPr>
                </a:tc>
                <a:tc>
                  <a:txBody>
                    <a:bodyPr/>
                    <a:lstStyle/>
                    <a:p>
                      <a:pPr algn="ctr" fontAlgn="b"/>
                      <a:r>
                        <a:rPr lang="en-GB" sz="1200" b="0" i="0" u="none" strike="noStrike" dirty="0">
                          <a:solidFill>
                            <a:srgbClr val="000000"/>
                          </a:solidFill>
                          <a:effectLst/>
                          <a:latin typeface="Calibri" panose="020F0502020204030204" pitchFamily="34" charset="0"/>
                        </a:rPr>
                        <a:t>28</a:t>
                      </a:r>
                    </a:p>
                  </a:txBody>
                  <a:tcPr marL="4554" marR="4554" marT="4554" marB="0" anchor="b">
                    <a:lnL w="19050" cap="flat" cmpd="sng" algn="ctr">
                      <a:solidFill>
                        <a:srgbClr val="FF0000"/>
                      </a:solidFill>
                      <a:prstDash val="solid"/>
                      <a:round/>
                      <a:headEnd type="none" w="med" len="med"/>
                      <a:tailEnd type="none" w="med" len="med"/>
                    </a:lnL>
                    <a:lnR w="6350" cap="flat" cmpd="sng" algn="ctr">
                      <a:solidFill>
                        <a:srgbClr val="4472C4"/>
                      </a:solidFill>
                      <a:prstDash val="dot"/>
                      <a:round/>
                      <a:headEnd type="none" w="med" len="med"/>
                      <a:tailEnd type="none" w="med" len="med"/>
                    </a:lnR>
                    <a:lnT>
                      <a:noFill/>
                    </a:lnT>
                    <a:lnB>
                      <a:noFill/>
                    </a:lnB>
                    <a:solidFill>
                      <a:srgbClr val="D9E1F2"/>
                    </a:solidFill>
                  </a:tcPr>
                </a:tc>
                <a:tc>
                  <a:txBody>
                    <a:bodyPr/>
                    <a:lstStyle/>
                    <a:p>
                      <a:pPr algn="ctr" fontAlgn="b"/>
                      <a:r>
                        <a:rPr lang="en-GB" sz="1200" b="0" i="0" u="none" strike="noStrike" dirty="0">
                          <a:solidFill>
                            <a:srgbClr val="000000"/>
                          </a:solidFill>
                          <a:effectLst/>
                          <a:latin typeface="Calibri" panose="020F0502020204030204" pitchFamily="34" charset="0"/>
                        </a:rPr>
                        <a:t>18</a:t>
                      </a:r>
                    </a:p>
                  </a:txBody>
                  <a:tcPr marL="4554" marR="4554" marT="4554" marB="0" anchor="b">
                    <a:lnL w="6350" cap="flat" cmpd="sng" algn="ctr">
                      <a:solidFill>
                        <a:srgbClr val="4472C4"/>
                      </a:solidFill>
                      <a:prstDash val="dot"/>
                      <a:round/>
                      <a:headEnd type="none" w="med" len="med"/>
                      <a:tailEnd type="none" w="med" len="med"/>
                    </a:lnL>
                    <a:lnR w="19050" cap="flat" cmpd="sng" algn="ctr">
                      <a:solidFill>
                        <a:srgbClr val="FF0000"/>
                      </a:solidFill>
                      <a:prstDash val="solid"/>
                      <a:round/>
                      <a:headEnd type="none" w="med" len="med"/>
                      <a:tailEnd type="none" w="med" len="med"/>
                    </a:lnR>
                    <a:lnT>
                      <a:noFill/>
                    </a:lnT>
                    <a:lnB>
                      <a:noFill/>
                    </a:lnB>
                    <a:solidFill>
                      <a:srgbClr val="D9E1F2"/>
                    </a:solidFill>
                  </a:tcPr>
                </a:tc>
                <a:tc>
                  <a:txBody>
                    <a:bodyPr/>
                    <a:lstStyle/>
                    <a:p>
                      <a:pPr algn="ctr" fontAlgn="b"/>
                      <a:r>
                        <a:rPr lang="en-GB" sz="1200" b="0" i="0" u="none" strike="noStrike" dirty="0">
                          <a:solidFill>
                            <a:srgbClr val="000000"/>
                          </a:solidFill>
                          <a:effectLst/>
                          <a:latin typeface="Calibri" panose="020F0502020204030204" pitchFamily="34" charset="0"/>
                        </a:rPr>
                        <a:t>25</a:t>
                      </a:r>
                    </a:p>
                  </a:txBody>
                  <a:tcPr marL="4554" marR="4554" marT="4554" marB="0" anchor="b">
                    <a:lnL w="19050" cap="flat" cmpd="sng" algn="ctr">
                      <a:solidFill>
                        <a:srgbClr val="FF0000"/>
                      </a:solidFill>
                      <a:prstDash val="solid"/>
                      <a:round/>
                      <a:headEnd type="none" w="med" len="med"/>
                      <a:tailEnd type="none" w="med" len="med"/>
                    </a:lnL>
                    <a:lnR w="6350" cap="flat" cmpd="sng" algn="ctr">
                      <a:solidFill>
                        <a:srgbClr val="4472C4"/>
                      </a:solidFill>
                      <a:prstDash val="dot"/>
                      <a:round/>
                      <a:headEnd type="none" w="med" len="med"/>
                      <a:tailEnd type="none" w="med" len="med"/>
                    </a:lnR>
                    <a:lnT>
                      <a:noFill/>
                    </a:lnT>
                    <a:lnB>
                      <a:noFill/>
                    </a:lnB>
                    <a:solidFill>
                      <a:srgbClr val="D9E1F2"/>
                    </a:solidFill>
                  </a:tcPr>
                </a:tc>
                <a:tc>
                  <a:txBody>
                    <a:bodyPr/>
                    <a:lstStyle/>
                    <a:p>
                      <a:pPr algn="ctr" fontAlgn="b"/>
                      <a:r>
                        <a:rPr lang="en-GB" sz="1200" b="0" i="0" u="none" strike="noStrike">
                          <a:solidFill>
                            <a:srgbClr val="000000"/>
                          </a:solidFill>
                          <a:effectLst/>
                          <a:latin typeface="Calibri" panose="020F0502020204030204" pitchFamily="34" charset="0"/>
                        </a:rPr>
                        <a:t> </a:t>
                      </a:r>
                    </a:p>
                  </a:txBody>
                  <a:tcPr marL="4554" marR="4554" marT="4554" marB="0" anchor="b">
                    <a:lnL w="6350" cap="flat" cmpd="sng" algn="ctr">
                      <a:solidFill>
                        <a:srgbClr val="4472C4"/>
                      </a:solidFill>
                      <a:prstDash val="dot"/>
                      <a:round/>
                      <a:headEnd type="none" w="med" len="med"/>
                      <a:tailEnd type="none" w="med" len="med"/>
                    </a:lnL>
                    <a:lnR w="12700" cap="flat" cmpd="sng" algn="ctr">
                      <a:solidFill>
                        <a:srgbClr val="000000"/>
                      </a:solidFill>
                      <a:prstDash val="dash"/>
                      <a:round/>
                      <a:headEnd type="none" w="med" len="med"/>
                      <a:tailEnd type="none" w="med" len="med"/>
                    </a:lnR>
                    <a:lnT>
                      <a:noFill/>
                    </a:lnT>
                    <a:lnB>
                      <a:noFill/>
                    </a:lnB>
                    <a:solidFill>
                      <a:srgbClr val="D9E1F2"/>
                    </a:solidFill>
                  </a:tcPr>
                </a:tc>
                <a:tc>
                  <a:txBody>
                    <a:bodyPr/>
                    <a:lstStyle/>
                    <a:p>
                      <a:pPr algn="ctr" fontAlgn="b"/>
                      <a:r>
                        <a:rPr lang="en-GB" sz="1200" b="0" i="0" u="none" strike="noStrike">
                          <a:solidFill>
                            <a:srgbClr val="000000"/>
                          </a:solidFill>
                          <a:effectLst/>
                          <a:latin typeface="Calibri" panose="020F0502020204030204" pitchFamily="34" charset="0"/>
                        </a:rPr>
                        <a:t> </a:t>
                      </a:r>
                    </a:p>
                  </a:txBody>
                  <a:tcPr marL="4554" marR="4554" marT="4554" marB="0" anchor="b">
                    <a:lnL w="12700" cap="flat" cmpd="sng" algn="ctr">
                      <a:solidFill>
                        <a:srgbClr val="000000"/>
                      </a:solidFill>
                      <a:prstDash val="dash"/>
                      <a:round/>
                      <a:headEnd type="none" w="med" len="med"/>
                      <a:tailEnd type="none" w="med" len="med"/>
                    </a:lnL>
                    <a:lnR w="6350" cap="flat" cmpd="sng" algn="ctr">
                      <a:solidFill>
                        <a:srgbClr val="4472C4"/>
                      </a:solidFill>
                      <a:prstDash val="dot"/>
                      <a:round/>
                      <a:headEnd type="none" w="med" len="med"/>
                      <a:tailEnd type="none" w="med" len="med"/>
                    </a:lnR>
                    <a:lnT>
                      <a:noFill/>
                    </a:lnT>
                    <a:lnB>
                      <a:noFill/>
                    </a:lnB>
                    <a:solidFill>
                      <a:srgbClr val="D9E1F2"/>
                    </a:solidFill>
                  </a:tcPr>
                </a:tc>
                <a:tc>
                  <a:txBody>
                    <a:bodyPr/>
                    <a:lstStyle/>
                    <a:p>
                      <a:pPr algn="ctr" fontAlgn="b"/>
                      <a:r>
                        <a:rPr lang="en-GB" sz="1200" b="0" i="0" u="none" strike="noStrike">
                          <a:solidFill>
                            <a:srgbClr val="000000"/>
                          </a:solidFill>
                          <a:effectLst/>
                          <a:latin typeface="Calibri" panose="020F0502020204030204" pitchFamily="34" charset="0"/>
                        </a:rPr>
                        <a:t> </a:t>
                      </a:r>
                    </a:p>
                  </a:txBody>
                  <a:tcPr marL="4554" marR="4554" marT="4554" marB="0" anchor="b">
                    <a:lnL w="6350" cap="flat" cmpd="sng" algn="ctr">
                      <a:solidFill>
                        <a:srgbClr val="4472C4"/>
                      </a:solidFill>
                      <a:prstDash val="dot"/>
                      <a:round/>
                      <a:headEnd type="none" w="med" len="med"/>
                      <a:tailEnd type="none" w="med" len="med"/>
                    </a:lnL>
                    <a:lnR w="6350" cap="flat" cmpd="sng" algn="ctr">
                      <a:solidFill>
                        <a:srgbClr val="4472C4"/>
                      </a:solidFill>
                      <a:prstDash val="dot"/>
                      <a:round/>
                      <a:headEnd type="none" w="med" len="med"/>
                      <a:tailEnd type="none" w="med" len="med"/>
                    </a:lnR>
                    <a:lnT>
                      <a:noFill/>
                    </a:lnT>
                    <a:lnB>
                      <a:noFill/>
                    </a:lnB>
                    <a:solidFill>
                      <a:srgbClr val="D9E1F2"/>
                    </a:solidFill>
                  </a:tcPr>
                </a:tc>
                <a:tc>
                  <a:txBody>
                    <a:bodyPr/>
                    <a:lstStyle/>
                    <a:p>
                      <a:pPr algn="ctr" fontAlgn="b"/>
                      <a:r>
                        <a:rPr lang="en-GB" sz="1200" b="0" i="0" u="none" strike="noStrike">
                          <a:solidFill>
                            <a:srgbClr val="000000"/>
                          </a:solidFill>
                          <a:effectLst/>
                          <a:latin typeface="Calibri" panose="020F0502020204030204" pitchFamily="34" charset="0"/>
                        </a:rPr>
                        <a:t> </a:t>
                      </a:r>
                    </a:p>
                  </a:txBody>
                  <a:tcPr marL="4554" marR="4554" marT="4554" marB="0" anchor="b">
                    <a:lnL w="6350" cap="flat" cmpd="sng" algn="ctr">
                      <a:solidFill>
                        <a:srgbClr val="4472C4"/>
                      </a:solidFill>
                      <a:prstDash val="dot"/>
                      <a:round/>
                      <a:headEnd type="none" w="med" len="med"/>
                      <a:tailEnd type="none" w="med" len="med"/>
                    </a:lnL>
                    <a:lnR w="6350" cap="flat" cmpd="sng" algn="ctr">
                      <a:solidFill>
                        <a:srgbClr val="4472C4"/>
                      </a:solidFill>
                      <a:prstDash val="dot"/>
                      <a:round/>
                      <a:headEnd type="none" w="med" len="med"/>
                      <a:tailEnd type="none" w="med" len="med"/>
                    </a:lnR>
                    <a:lnT>
                      <a:noFill/>
                    </a:lnT>
                    <a:lnB>
                      <a:noFill/>
                    </a:lnB>
                    <a:solidFill>
                      <a:srgbClr val="D9E1F2"/>
                    </a:solidFill>
                  </a:tcPr>
                </a:tc>
                <a:tc>
                  <a:txBody>
                    <a:bodyPr/>
                    <a:lstStyle/>
                    <a:p>
                      <a:pPr algn="ctr" fontAlgn="b"/>
                      <a:r>
                        <a:rPr lang="en-GB" sz="1200" b="0" i="0" u="none" strike="noStrike">
                          <a:solidFill>
                            <a:srgbClr val="000000"/>
                          </a:solidFill>
                          <a:effectLst/>
                          <a:latin typeface="Calibri" panose="020F0502020204030204" pitchFamily="34" charset="0"/>
                        </a:rPr>
                        <a:t> </a:t>
                      </a:r>
                    </a:p>
                  </a:txBody>
                  <a:tcPr marL="4554" marR="4554" marT="4554" marB="0" anchor="b">
                    <a:lnL w="6350" cap="flat" cmpd="sng" algn="ctr">
                      <a:solidFill>
                        <a:srgbClr val="4472C4"/>
                      </a:solidFill>
                      <a:prstDash val="dot"/>
                      <a:round/>
                      <a:headEnd type="none" w="med" len="med"/>
                      <a:tailEnd type="none" w="med" len="med"/>
                    </a:lnL>
                    <a:lnR w="6350" cap="flat" cmpd="sng" algn="ctr">
                      <a:solidFill>
                        <a:srgbClr val="4472C4"/>
                      </a:solidFill>
                      <a:prstDash val="dot"/>
                      <a:round/>
                      <a:headEnd type="none" w="med" len="med"/>
                      <a:tailEnd type="none" w="med" len="med"/>
                    </a:lnR>
                    <a:lnT>
                      <a:noFill/>
                    </a:lnT>
                    <a:lnB>
                      <a:noFill/>
                    </a:lnB>
                    <a:solidFill>
                      <a:srgbClr val="D9E1F2"/>
                    </a:solidFill>
                  </a:tcPr>
                </a:tc>
                <a:tc>
                  <a:txBody>
                    <a:bodyPr/>
                    <a:lstStyle/>
                    <a:p>
                      <a:pPr algn="ctr" fontAlgn="b"/>
                      <a:r>
                        <a:rPr lang="en-GB" sz="1200" b="0" i="0" u="none" strike="noStrike">
                          <a:solidFill>
                            <a:srgbClr val="000000"/>
                          </a:solidFill>
                          <a:effectLst/>
                          <a:latin typeface="Calibri" panose="020F0502020204030204" pitchFamily="34" charset="0"/>
                        </a:rPr>
                        <a:t> </a:t>
                      </a:r>
                    </a:p>
                  </a:txBody>
                  <a:tcPr marL="4554" marR="4554" marT="4554" marB="0" anchor="b">
                    <a:lnL w="6350" cap="flat" cmpd="sng" algn="ctr">
                      <a:solidFill>
                        <a:srgbClr val="4472C4"/>
                      </a:solidFill>
                      <a:prstDash val="dot"/>
                      <a:round/>
                      <a:headEnd type="none" w="med" len="med"/>
                      <a:tailEnd type="none" w="med" len="med"/>
                    </a:lnL>
                    <a:lnR w="12700" cap="flat" cmpd="sng" algn="ctr">
                      <a:solidFill>
                        <a:srgbClr val="000000"/>
                      </a:solidFill>
                      <a:prstDash val="dash"/>
                      <a:round/>
                      <a:headEnd type="none" w="med" len="med"/>
                      <a:tailEnd type="none" w="med" len="med"/>
                    </a:lnR>
                    <a:lnT>
                      <a:noFill/>
                    </a:lnT>
                    <a:lnB>
                      <a:noFill/>
                    </a:lnB>
                    <a:solidFill>
                      <a:srgbClr val="D9E1F2"/>
                    </a:solidFill>
                  </a:tcPr>
                </a:tc>
                <a:extLst>
                  <a:ext uri="{0D108BD9-81ED-4DB2-BD59-A6C34878D82A}">
                    <a16:rowId xmlns:a16="http://schemas.microsoft.com/office/drawing/2014/main" val="3611615684"/>
                  </a:ext>
                </a:extLst>
              </a:tr>
              <a:tr h="189995">
                <a:tc>
                  <a:txBody>
                    <a:bodyPr/>
                    <a:lstStyle/>
                    <a:p>
                      <a:pPr algn="l" fontAlgn="b"/>
                      <a:r>
                        <a:rPr lang="en-GB" sz="1200" b="0" i="1" u="none" strike="noStrike" dirty="0">
                          <a:solidFill>
                            <a:srgbClr val="FFFFFF"/>
                          </a:solidFill>
                          <a:effectLst/>
                          <a:latin typeface="Calibri" panose="020F0502020204030204" pitchFamily="34" charset="0"/>
                        </a:rPr>
                        <a:t>Learning Disabilities</a:t>
                      </a:r>
                    </a:p>
                  </a:txBody>
                  <a:tcPr marL="4554" marR="4554" marT="4554" marB="0" anchor="b">
                    <a:lnL>
                      <a:noFill/>
                    </a:lnL>
                    <a:lnR w="12700" cap="flat" cmpd="sng" algn="ctr">
                      <a:solidFill>
                        <a:srgbClr val="000000"/>
                      </a:solidFill>
                      <a:prstDash val="dash"/>
                      <a:round/>
                      <a:headEnd type="none" w="med" len="med"/>
                      <a:tailEnd type="none" w="med" len="med"/>
                    </a:lnR>
                    <a:lnT>
                      <a:noFill/>
                    </a:lnT>
                    <a:lnB>
                      <a:noFill/>
                    </a:lnB>
                    <a:solidFill>
                      <a:srgbClr val="4472C4"/>
                    </a:solidFill>
                  </a:tcPr>
                </a:tc>
                <a:tc>
                  <a:txBody>
                    <a:bodyPr/>
                    <a:lstStyle/>
                    <a:p>
                      <a:pPr algn="ctr" fontAlgn="b"/>
                      <a:r>
                        <a:rPr lang="en-GB" sz="1200" b="0" i="0" u="none" strike="noStrike">
                          <a:solidFill>
                            <a:srgbClr val="000000"/>
                          </a:solidFill>
                          <a:effectLst/>
                          <a:latin typeface="Calibri" panose="020F0502020204030204" pitchFamily="34" charset="0"/>
                        </a:rPr>
                        <a:t>38</a:t>
                      </a:r>
                    </a:p>
                  </a:txBody>
                  <a:tcPr marL="4554" marR="4554" marT="4554" marB="0" anchor="b">
                    <a:lnL w="12700" cap="flat" cmpd="sng" algn="ctr">
                      <a:solidFill>
                        <a:srgbClr val="000000"/>
                      </a:solidFill>
                      <a:prstDash val="dash"/>
                      <a:round/>
                      <a:headEnd type="none" w="med" len="med"/>
                      <a:tailEnd type="none" w="med" len="med"/>
                    </a:lnL>
                    <a:lnR w="19050" cap="flat" cmpd="sng" algn="ctr">
                      <a:solidFill>
                        <a:srgbClr val="FF0000"/>
                      </a:solidFill>
                      <a:prstDash val="solid"/>
                      <a:round/>
                      <a:headEnd type="none" w="med" len="med"/>
                      <a:tailEnd type="none" w="med" len="med"/>
                    </a:lnR>
                    <a:lnT>
                      <a:noFill/>
                    </a:lnT>
                    <a:lnB>
                      <a:noFill/>
                    </a:lnB>
                    <a:solidFill>
                      <a:srgbClr val="B4C6E7"/>
                    </a:solidFill>
                  </a:tcPr>
                </a:tc>
                <a:tc>
                  <a:txBody>
                    <a:bodyPr/>
                    <a:lstStyle/>
                    <a:p>
                      <a:pPr algn="ctr" fontAlgn="b"/>
                      <a:r>
                        <a:rPr lang="en-GB" sz="1200" b="0" i="0" u="none" strike="noStrike">
                          <a:solidFill>
                            <a:srgbClr val="000000"/>
                          </a:solidFill>
                          <a:effectLst/>
                          <a:latin typeface="Calibri" panose="020F0502020204030204" pitchFamily="34" charset="0"/>
                        </a:rPr>
                        <a:t>12</a:t>
                      </a:r>
                    </a:p>
                  </a:txBody>
                  <a:tcPr marL="4554" marR="4554" marT="4554" marB="0" anchor="b">
                    <a:lnL w="19050" cap="flat" cmpd="sng" algn="ctr">
                      <a:solidFill>
                        <a:srgbClr val="FF0000"/>
                      </a:solidFill>
                      <a:prstDash val="solid"/>
                      <a:round/>
                      <a:headEnd type="none" w="med" len="med"/>
                      <a:tailEnd type="none" w="med" len="med"/>
                    </a:lnL>
                    <a:lnR w="6350" cap="flat" cmpd="sng" algn="ctr">
                      <a:solidFill>
                        <a:srgbClr val="4472C4"/>
                      </a:solidFill>
                      <a:prstDash val="dot"/>
                      <a:round/>
                      <a:headEnd type="none" w="med" len="med"/>
                      <a:tailEnd type="none" w="med" len="med"/>
                    </a:lnR>
                    <a:lnT>
                      <a:noFill/>
                    </a:lnT>
                    <a:lnB>
                      <a:noFill/>
                    </a:lnB>
                    <a:solidFill>
                      <a:srgbClr val="B4C6E7"/>
                    </a:solidFill>
                  </a:tcPr>
                </a:tc>
                <a:tc>
                  <a:txBody>
                    <a:bodyPr/>
                    <a:lstStyle/>
                    <a:p>
                      <a:pPr algn="ctr" fontAlgn="b"/>
                      <a:r>
                        <a:rPr lang="en-GB" sz="1200" b="0" i="0" u="none" strike="noStrike">
                          <a:solidFill>
                            <a:srgbClr val="000000"/>
                          </a:solidFill>
                          <a:effectLst/>
                          <a:latin typeface="Calibri" panose="020F0502020204030204" pitchFamily="34" charset="0"/>
                        </a:rPr>
                        <a:t>7</a:t>
                      </a:r>
                    </a:p>
                  </a:txBody>
                  <a:tcPr marL="4554" marR="4554" marT="4554" marB="0" anchor="b">
                    <a:lnL w="6350" cap="flat" cmpd="sng" algn="ctr">
                      <a:solidFill>
                        <a:srgbClr val="4472C4"/>
                      </a:solidFill>
                      <a:prstDash val="dot"/>
                      <a:round/>
                      <a:headEnd type="none" w="med" len="med"/>
                      <a:tailEnd type="none" w="med" len="med"/>
                    </a:lnL>
                    <a:lnR w="19050" cap="flat" cmpd="sng" algn="ctr">
                      <a:solidFill>
                        <a:srgbClr val="FF0000"/>
                      </a:solidFill>
                      <a:prstDash val="solid"/>
                      <a:round/>
                      <a:headEnd type="none" w="med" len="med"/>
                      <a:tailEnd type="none" w="med" len="med"/>
                    </a:lnR>
                    <a:lnT>
                      <a:noFill/>
                    </a:lnT>
                    <a:lnB>
                      <a:noFill/>
                    </a:lnB>
                    <a:solidFill>
                      <a:srgbClr val="B4C6E7"/>
                    </a:solidFill>
                  </a:tcPr>
                </a:tc>
                <a:tc>
                  <a:txBody>
                    <a:bodyPr/>
                    <a:lstStyle/>
                    <a:p>
                      <a:pPr algn="ctr" fontAlgn="b"/>
                      <a:r>
                        <a:rPr lang="en-GB" sz="1200" b="0" i="0" u="none" strike="noStrike">
                          <a:solidFill>
                            <a:srgbClr val="000000"/>
                          </a:solidFill>
                          <a:effectLst/>
                          <a:latin typeface="Calibri" panose="020F0502020204030204" pitchFamily="34" charset="0"/>
                        </a:rPr>
                        <a:t>16</a:t>
                      </a:r>
                    </a:p>
                  </a:txBody>
                  <a:tcPr marL="4554" marR="4554" marT="4554" marB="0" anchor="b">
                    <a:lnL w="19050" cap="flat" cmpd="sng" algn="ctr">
                      <a:solidFill>
                        <a:srgbClr val="FF0000"/>
                      </a:solidFill>
                      <a:prstDash val="solid"/>
                      <a:round/>
                      <a:headEnd type="none" w="med" len="med"/>
                      <a:tailEnd type="none" w="med" len="med"/>
                    </a:lnL>
                    <a:lnR w="6350" cap="flat" cmpd="sng" algn="ctr">
                      <a:solidFill>
                        <a:srgbClr val="4472C4"/>
                      </a:solidFill>
                      <a:prstDash val="dot"/>
                      <a:round/>
                      <a:headEnd type="none" w="med" len="med"/>
                      <a:tailEnd type="none" w="med" len="med"/>
                    </a:lnR>
                    <a:lnT>
                      <a:noFill/>
                    </a:lnT>
                    <a:lnB>
                      <a:noFill/>
                    </a:lnB>
                    <a:solidFill>
                      <a:srgbClr val="B4C6E7"/>
                    </a:solidFill>
                  </a:tcPr>
                </a:tc>
                <a:tc>
                  <a:txBody>
                    <a:bodyPr/>
                    <a:lstStyle/>
                    <a:p>
                      <a:pPr algn="ctr" fontAlgn="b"/>
                      <a:r>
                        <a:rPr lang="en-GB" sz="1200" b="0" i="0" u="none" strike="noStrike">
                          <a:solidFill>
                            <a:srgbClr val="000000"/>
                          </a:solidFill>
                          <a:effectLst/>
                          <a:latin typeface="Calibri" panose="020F0502020204030204" pitchFamily="34" charset="0"/>
                        </a:rPr>
                        <a:t>3</a:t>
                      </a:r>
                    </a:p>
                  </a:txBody>
                  <a:tcPr marL="4554" marR="4554" marT="4554" marB="0" anchor="b">
                    <a:lnL w="6350" cap="flat" cmpd="sng" algn="ctr">
                      <a:solidFill>
                        <a:srgbClr val="4472C4"/>
                      </a:solidFill>
                      <a:prstDash val="dot"/>
                      <a:round/>
                      <a:headEnd type="none" w="med" len="med"/>
                      <a:tailEnd type="none" w="med" len="med"/>
                    </a:lnL>
                    <a:lnR w="12700" cap="flat" cmpd="sng" algn="ctr">
                      <a:solidFill>
                        <a:srgbClr val="000000"/>
                      </a:solidFill>
                      <a:prstDash val="dash"/>
                      <a:round/>
                      <a:headEnd type="none" w="med" len="med"/>
                      <a:tailEnd type="none" w="med" len="med"/>
                    </a:lnR>
                    <a:lnT>
                      <a:noFill/>
                    </a:lnT>
                    <a:lnB>
                      <a:noFill/>
                    </a:lnB>
                    <a:solidFill>
                      <a:srgbClr val="B4C6E7"/>
                    </a:solidFill>
                  </a:tcPr>
                </a:tc>
                <a:tc>
                  <a:txBody>
                    <a:bodyPr/>
                    <a:lstStyle/>
                    <a:p>
                      <a:pPr algn="ctr" fontAlgn="b"/>
                      <a:r>
                        <a:rPr lang="en-GB" sz="1200" b="0" i="0" u="none" strike="noStrike">
                          <a:solidFill>
                            <a:srgbClr val="000000"/>
                          </a:solidFill>
                          <a:effectLst/>
                          <a:latin typeface="Calibri" panose="020F0502020204030204" pitchFamily="34" charset="0"/>
                        </a:rPr>
                        <a:t>22</a:t>
                      </a:r>
                    </a:p>
                  </a:txBody>
                  <a:tcPr marL="4554" marR="4554" marT="4554" marB="0" anchor="b">
                    <a:lnL w="12700" cap="flat" cmpd="sng" algn="ctr">
                      <a:solidFill>
                        <a:srgbClr val="000000"/>
                      </a:solidFill>
                      <a:prstDash val="dash"/>
                      <a:round/>
                      <a:headEnd type="none" w="med" len="med"/>
                      <a:tailEnd type="none" w="med" len="med"/>
                    </a:lnL>
                    <a:lnR w="19050" cap="flat" cmpd="sng" algn="ctr">
                      <a:solidFill>
                        <a:srgbClr val="FF0000"/>
                      </a:solidFill>
                      <a:prstDash val="solid"/>
                      <a:round/>
                      <a:headEnd type="none" w="med" len="med"/>
                      <a:tailEnd type="none" w="med" len="med"/>
                    </a:lnR>
                    <a:lnT>
                      <a:noFill/>
                    </a:lnT>
                    <a:lnB>
                      <a:noFill/>
                    </a:lnB>
                    <a:solidFill>
                      <a:srgbClr val="B4C6E7"/>
                    </a:solidFill>
                  </a:tcPr>
                </a:tc>
                <a:tc>
                  <a:txBody>
                    <a:bodyPr/>
                    <a:lstStyle/>
                    <a:p>
                      <a:pPr algn="ctr" fontAlgn="b"/>
                      <a:r>
                        <a:rPr lang="en-GB" sz="1200" b="0" i="0" u="none" strike="noStrike">
                          <a:solidFill>
                            <a:srgbClr val="000000"/>
                          </a:solidFill>
                          <a:effectLst/>
                          <a:latin typeface="Calibri" panose="020F0502020204030204" pitchFamily="34" charset="0"/>
                        </a:rPr>
                        <a:t>11</a:t>
                      </a:r>
                    </a:p>
                  </a:txBody>
                  <a:tcPr marL="4554" marR="4554" marT="4554" marB="0" anchor="b">
                    <a:lnL w="19050" cap="flat" cmpd="sng" algn="ctr">
                      <a:solidFill>
                        <a:srgbClr val="FF0000"/>
                      </a:solidFill>
                      <a:prstDash val="solid"/>
                      <a:round/>
                      <a:headEnd type="none" w="med" len="med"/>
                      <a:tailEnd type="none" w="med" len="med"/>
                    </a:lnL>
                    <a:lnR w="6350" cap="flat" cmpd="sng" algn="ctr">
                      <a:solidFill>
                        <a:srgbClr val="4472C4"/>
                      </a:solidFill>
                      <a:prstDash val="dot"/>
                      <a:round/>
                      <a:headEnd type="none" w="med" len="med"/>
                      <a:tailEnd type="none" w="med" len="med"/>
                    </a:lnR>
                    <a:lnT>
                      <a:noFill/>
                    </a:lnT>
                    <a:lnB>
                      <a:noFill/>
                    </a:lnB>
                    <a:solidFill>
                      <a:srgbClr val="B4C6E7"/>
                    </a:solidFill>
                  </a:tcPr>
                </a:tc>
                <a:tc>
                  <a:txBody>
                    <a:bodyPr/>
                    <a:lstStyle/>
                    <a:p>
                      <a:pPr algn="ctr" fontAlgn="b"/>
                      <a:r>
                        <a:rPr lang="en-GB" sz="1200" b="0" i="0" u="none" strike="noStrike">
                          <a:solidFill>
                            <a:srgbClr val="000000"/>
                          </a:solidFill>
                          <a:effectLst/>
                          <a:latin typeface="Calibri" panose="020F0502020204030204" pitchFamily="34" charset="0"/>
                        </a:rPr>
                        <a:t>3</a:t>
                      </a:r>
                    </a:p>
                  </a:txBody>
                  <a:tcPr marL="4554" marR="4554" marT="4554" marB="0" anchor="b">
                    <a:lnL w="6350" cap="flat" cmpd="sng" algn="ctr">
                      <a:solidFill>
                        <a:srgbClr val="4472C4"/>
                      </a:solidFill>
                      <a:prstDash val="dot"/>
                      <a:round/>
                      <a:headEnd type="none" w="med" len="med"/>
                      <a:tailEnd type="none" w="med" len="med"/>
                    </a:lnL>
                    <a:lnR w="19050" cap="flat" cmpd="sng" algn="ctr">
                      <a:solidFill>
                        <a:srgbClr val="FF0000"/>
                      </a:solidFill>
                      <a:prstDash val="solid"/>
                      <a:round/>
                      <a:headEnd type="none" w="med" len="med"/>
                      <a:tailEnd type="none" w="med" len="med"/>
                    </a:lnR>
                    <a:lnT>
                      <a:noFill/>
                    </a:lnT>
                    <a:lnB>
                      <a:noFill/>
                    </a:lnB>
                    <a:solidFill>
                      <a:srgbClr val="B4C6E7"/>
                    </a:solidFill>
                  </a:tcPr>
                </a:tc>
                <a:tc>
                  <a:txBody>
                    <a:bodyPr/>
                    <a:lstStyle/>
                    <a:p>
                      <a:pPr algn="ctr" fontAlgn="b"/>
                      <a:r>
                        <a:rPr lang="en-GB" sz="1200" b="0" i="0" u="none" strike="noStrike" dirty="0">
                          <a:solidFill>
                            <a:srgbClr val="000000"/>
                          </a:solidFill>
                          <a:effectLst/>
                          <a:latin typeface="Calibri" panose="020F0502020204030204" pitchFamily="34" charset="0"/>
                        </a:rPr>
                        <a:t>6</a:t>
                      </a:r>
                    </a:p>
                  </a:txBody>
                  <a:tcPr marL="4554" marR="4554" marT="4554" marB="0" anchor="b">
                    <a:lnL w="19050" cap="flat" cmpd="sng" algn="ctr">
                      <a:solidFill>
                        <a:srgbClr val="FF0000"/>
                      </a:solidFill>
                      <a:prstDash val="solid"/>
                      <a:round/>
                      <a:headEnd type="none" w="med" len="med"/>
                      <a:tailEnd type="none" w="med" len="med"/>
                    </a:lnL>
                    <a:lnR w="6350" cap="flat" cmpd="sng" algn="ctr">
                      <a:solidFill>
                        <a:srgbClr val="4472C4"/>
                      </a:solidFill>
                      <a:prstDash val="dot"/>
                      <a:round/>
                      <a:headEnd type="none" w="med" len="med"/>
                      <a:tailEnd type="none" w="med" len="med"/>
                    </a:lnR>
                    <a:lnT>
                      <a:noFill/>
                    </a:lnT>
                    <a:lnB>
                      <a:noFill/>
                    </a:lnB>
                    <a:solidFill>
                      <a:srgbClr val="B4C6E7"/>
                    </a:solidFill>
                  </a:tcPr>
                </a:tc>
                <a:tc>
                  <a:txBody>
                    <a:bodyPr/>
                    <a:lstStyle/>
                    <a:p>
                      <a:pPr algn="ctr" fontAlgn="b"/>
                      <a:r>
                        <a:rPr lang="en-GB" sz="1200" b="0" i="0" u="none" strike="noStrike" dirty="0">
                          <a:solidFill>
                            <a:srgbClr val="000000"/>
                          </a:solidFill>
                          <a:effectLst/>
                          <a:latin typeface="Calibri" panose="020F0502020204030204" pitchFamily="34" charset="0"/>
                        </a:rPr>
                        <a:t> </a:t>
                      </a:r>
                    </a:p>
                  </a:txBody>
                  <a:tcPr marL="4554" marR="4554" marT="4554" marB="0" anchor="b">
                    <a:lnL w="6350" cap="flat" cmpd="sng" algn="ctr">
                      <a:solidFill>
                        <a:srgbClr val="4472C4"/>
                      </a:solidFill>
                      <a:prstDash val="dot"/>
                      <a:round/>
                      <a:headEnd type="none" w="med" len="med"/>
                      <a:tailEnd type="none" w="med" len="med"/>
                    </a:lnL>
                    <a:lnR w="12700" cap="flat" cmpd="sng" algn="ctr">
                      <a:solidFill>
                        <a:srgbClr val="000000"/>
                      </a:solidFill>
                      <a:prstDash val="dash"/>
                      <a:round/>
                      <a:headEnd type="none" w="med" len="med"/>
                      <a:tailEnd type="none" w="med" len="med"/>
                    </a:lnR>
                    <a:lnT>
                      <a:noFill/>
                    </a:lnT>
                    <a:lnB>
                      <a:noFill/>
                    </a:lnB>
                    <a:solidFill>
                      <a:srgbClr val="B4C6E7"/>
                    </a:solidFill>
                  </a:tcPr>
                </a:tc>
                <a:tc>
                  <a:txBody>
                    <a:bodyPr/>
                    <a:lstStyle/>
                    <a:p>
                      <a:pPr algn="ctr" fontAlgn="b"/>
                      <a:r>
                        <a:rPr lang="en-GB" sz="1200" b="0" i="0" u="none" strike="noStrike">
                          <a:solidFill>
                            <a:srgbClr val="000000"/>
                          </a:solidFill>
                          <a:effectLst/>
                          <a:latin typeface="Calibri" panose="020F0502020204030204" pitchFamily="34" charset="0"/>
                        </a:rPr>
                        <a:t> </a:t>
                      </a:r>
                    </a:p>
                  </a:txBody>
                  <a:tcPr marL="4554" marR="4554" marT="4554" marB="0" anchor="b">
                    <a:lnL w="12700" cap="flat" cmpd="sng" algn="ctr">
                      <a:solidFill>
                        <a:srgbClr val="000000"/>
                      </a:solidFill>
                      <a:prstDash val="dash"/>
                      <a:round/>
                      <a:headEnd type="none" w="med" len="med"/>
                      <a:tailEnd type="none" w="med" len="med"/>
                    </a:lnL>
                    <a:lnR w="6350" cap="flat" cmpd="sng" algn="ctr">
                      <a:solidFill>
                        <a:srgbClr val="4472C4"/>
                      </a:solidFill>
                      <a:prstDash val="dot"/>
                      <a:round/>
                      <a:headEnd type="none" w="med" len="med"/>
                      <a:tailEnd type="none" w="med" len="med"/>
                    </a:lnR>
                    <a:lnT>
                      <a:noFill/>
                    </a:lnT>
                    <a:lnB>
                      <a:noFill/>
                    </a:lnB>
                    <a:solidFill>
                      <a:srgbClr val="B4C6E7"/>
                    </a:solidFill>
                  </a:tcPr>
                </a:tc>
                <a:tc>
                  <a:txBody>
                    <a:bodyPr/>
                    <a:lstStyle/>
                    <a:p>
                      <a:pPr algn="ctr" fontAlgn="b"/>
                      <a:r>
                        <a:rPr lang="en-GB" sz="1200" b="0" i="0" u="none" strike="noStrike">
                          <a:solidFill>
                            <a:srgbClr val="000000"/>
                          </a:solidFill>
                          <a:effectLst/>
                          <a:latin typeface="Calibri" panose="020F0502020204030204" pitchFamily="34" charset="0"/>
                        </a:rPr>
                        <a:t> </a:t>
                      </a:r>
                    </a:p>
                  </a:txBody>
                  <a:tcPr marL="4554" marR="4554" marT="4554" marB="0" anchor="b">
                    <a:lnL w="6350" cap="flat" cmpd="sng" algn="ctr">
                      <a:solidFill>
                        <a:srgbClr val="4472C4"/>
                      </a:solidFill>
                      <a:prstDash val="dot"/>
                      <a:round/>
                      <a:headEnd type="none" w="med" len="med"/>
                      <a:tailEnd type="none" w="med" len="med"/>
                    </a:lnL>
                    <a:lnR w="6350" cap="flat" cmpd="sng" algn="ctr">
                      <a:solidFill>
                        <a:srgbClr val="4472C4"/>
                      </a:solidFill>
                      <a:prstDash val="dot"/>
                      <a:round/>
                      <a:headEnd type="none" w="med" len="med"/>
                      <a:tailEnd type="none" w="med" len="med"/>
                    </a:lnR>
                    <a:lnT>
                      <a:noFill/>
                    </a:lnT>
                    <a:lnB>
                      <a:noFill/>
                    </a:lnB>
                    <a:solidFill>
                      <a:srgbClr val="B4C6E7"/>
                    </a:solidFill>
                  </a:tcPr>
                </a:tc>
                <a:tc>
                  <a:txBody>
                    <a:bodyPr/>
                    <a:lstStyle/>
                    <a:p>
                      <a:pPr algn="ctr" fontAlgn="b"/>
                      <a:r>
                        <a:rPr lang="en-GB" sz="1200" b="0" i="0" u="none" strike="noStrike">
                          <a:solidFill>
                            <a:srgbClr val="000000"/>
                          </a:solidFill>
                          <a:effectLst/>
                          <a:latin typeface="Calibri" panose="020F0502020204030204" pitchFamily="34" charset="0"/>
                        </a:rPr>
                        <a:t> </a:t>
                      </a:r>
                    </a:p>
                  </a:txBody>
                  <a:tcPr marL="4554" marR="4554" marT="4554" marB="0" anchor="b">
                    <a:lnL w="6350" cap="flat" cmpd="sng" algn="ctr">
                      <a:solidFill>
                        <a:srgbClr val="4472C4"/>
                      </a:solidFill>
                      <a:prstDash val="dot"/>
                      <a:round/>
                      <a:headEnd type="none" w="med" len="med"/>
                      <a:tailEnd type="none" w="med" len="med"/>
                    </a:lnL>
                    <a:lnR w="6350" cap="flat" cmpd="sng" algn="ctr">
                      <a:solidFill>
                        <a:srgbClr val="4472C4"/>
                      </a:solidFill>
                      <a:prstDash val="dot"/>
                      <a:round/>
                      <a:headEnd type="none" w="med" len="med"/>
                      <a:tailEnd type="none" w="med" len="med"/>
                    </a:lnR>
                    <a:lnT>
                      <a:noFill/>
                    </a:lnT>
                    <a:lnB>
                      <a:noFill/>
                    </a:lnB>
                    <a:solidFill>
                      <a:srgbClr val="B4C6E7"/>
                    </a:solidFill>
                  </a:tcPr>
                </a:tc>
                <a:tc>
                  <a:txBody>
                    <a:bodyPr/>
                    <a:lstStyle/>
                    <a:p>
                      <a:pPr algn="ctr" fontAlgn="b"/>
                      <a:r>
                        <a:rPr lang="en-GB" sz="1200" b="0" i="0" u="none" strike="noStrike">
                          <a:solidFill>
                            <a:srgbClr val="000000"/>
                          </a:solidFill>
                          <a:effectLst/>
                          <a:latin typeface="Calibri" panose="020F0502020204030204" pitchFamily="34" charset="0"/>
                        </a:rPr>
                        <a:t> </a:t>
                      </a:r>
                    </a:p>
                  </a:txBody>
                  <a:tcPr marL="4554" marR="4554" marT="4554" marB="0" anchor="b">
                    <a:lnL w="6350" cap="flat" cmpd="sng" algn="ctr">
                      <a:solidFill>
                        <a:srgbClr val="4472C4"/>
                      </a:solidFill>
                      <a:prstDash val="dot"/>
                      <a:round/>
                      <a:headEnd type="none" w="med" len="med"/>
                      <a:tailEnd type="none" w="med" len="med"/>
                    </a:lnL>
                    <a:lnR w="6350" cap="flat" cmpd="sng" algn="ctr">
                      <a:solidFill>
                        <a:srgbClr val="4472C4"/>
                      </a:solidFill>
                      <a:prstDash val="dot"/>
                      <a:round/>
                      <a:headEnd type="none" w="med" len="med"/>
                      <a:tailEnd type="none" w="med" len="med"/>
                    </a:lnR>
                    <a:lnT>
                      <a:noFill/>
                    </a:lnT>
                    <a:lnB>
                      <a:noFill/>
                    </a:lnB>
                    <a:solidFill>
                      <a:srgbClr val="B4C6E7"/>
                    </a:solidFill>
                  </a:tcPr>
                </a:tc>
                <a:tc>
                  <a:txBody>
                    <a:bodyPr/>
                    <a:lstStyle/>
                    <a:p>
                      <a:pPr algn="ctr" fontAlgn="b"/>
                      <a:r>
                        <a:rPr lang="en-GB" sz="1200" b="0" i="0" u="none" strike="noStrike">
                          <a:solidFill>
                            <a:srgbClr val="000000"/>
                          </a:solidFill>
                          <a:effectLst/>
                          <a:latin typeface="Calibri" panose="020F0502020204030204" pitchFamily="34" charset="0"/>
                        </a:rPr>
                        <a:t> </a:t>
                      </a:r>
                    </a:p>
                  </a:txBody>
                  <a:tcPr marL="4554" marR="4554" marT="4554" marB="0" anchor="b">
                    <a:lnL w="6350" cap="flat" cmpd="sng" algn="ctr">
                      <a:solidFill>
                        <a:srgbClr val="4472C4"/>
                      </a:solidFill>
                      <a:prstDash val="dot"/>
                      <a:round/>
                      <a:headEnd type="none" w="med" len="med"/>
                      <a:tailEnd type="none" w="med" len="med"/>
                    </a:lnL>
                    <a:lnR w="12700" cap="flat" cmpd="sng" algn="ctr">
                      <a:solidFill>
                        <a:srgbClr val="000000"/>
                      </a:solidFill>
                      <a:prstDash val="dash"/>
                      <a:round/>
                      <a:headEnd type="none" w="med" len="med"/>
                      <a:tailEnd type="none" w="med" len="med"/>
                    </a:lnR>
                    <a:lnT>
                      <a:noFill/>
                    </a:lnT>
                    <a:lnB>
                      <a:noFill/>
                    </a:lnB>
                    <a:solidFill>
                      <a:srgbClr val="B4C6E7"/>
                    </a:solidFill>
                  </a:tcPr>
                </a:tc>
                <a:extLst>
                  <a:ext uri="{0D108BD9-81ED-4DB2-BD59-A6C34878D82A}">
                    <a16:rowId xmlns:a16="http://schemas.microsoft.com/office/drawing/2014/main" val="3557606053"/>
                  </a:ext>
                </a:extLst>
              </a:tr>
              <a:tr h="189995">
                <a:tc>
                  <a:txBody>
                    <a:bodyPr/>
                    <a:lstStyle/>
                    <a:p>
                      <a:pPr algn="l" fontAlgn="b"/>
                      <a:r>
                        <a:rPr lang="en-GB" sz="1200" b="0" i="1" u="none" strike="noStrike" dirty="0">
                          <a:solidFill>
                            <a:srgbClr val="FFFFFF"/>
                          </a:solidFill>
                          <a:effectLst/>
                          <a:latin typeface="Calibri" panose="020F0502020204030204" pitchFamily="34" charset="0"/>
                        </a:rPr>
                        <a:t>Mental Health </a:t>
                      </a:r>
                    </a:p>
                  </a:txBody>
                  <a:tcPr marL="4554" marR="4554" marT="4554" marB="0" anchor="b">
                    <a:lnL>
                      <a:noFill/>
                    </a:lnL>
                    <a:lnR w="12700" cap="flat" cmpd="sng" algn="ctr">
                      <a:solidFill>
                        <a:srgbClr val="000000"/>
                      </a:solidFill>
                      <a:prstDash val="dash"/>
                      <a:round/>
                      <a:headEnd type="none" w="med" len="med"/>
                      <a:tailEnd type="none" w="med" len="med"/>
                    </a:lnR>
                    <a:lnT>
                      <a:noFill/>
                    </a:lnT>
                    <a:lnB>
                      <a:noFill/>
                    </a:lnB>
                    <a:solidFill>
                      <a:srgbClr val="4472C4"/>
                    </a:solidFill>
                  </a:tcPr>
                </a:tc>
                <a:tc>
                  <a:txBody>
                    <a:bodyPr/>
                    <a:lstStyle/>
                    <a:p>
                      <a:pPr algn="ctr" fontAlgn="b"/>
                      <a:r>
                        <a:rPr lang="en-GB" sz="1200" b="0" i="0" u="none" strike="noStrike">
                          <a:solidFill>
                            <a:srgbClr val="000000"/>
                          </a:solidFill>
                          <a:effectLst/>
                          <a:latin typeface="Calibri" panose="020F0502020204030204" pitchFamily="34" charset="0"/>
                        </a:rPr>
                        <a:t>179</a:t>
                      </a:r>
                    </a:p>
                  </a:txBody>
                  <a:tcPr marL="4554" marR="4554" marT="4554" marB="0" anchor="b">
                    <a:lnL w="12700" cap="flat" cmpd="sng" algn="ctr">
                      <a:solidFill>
                        <a:srgbClr val="000000"/>
                      </a:solidFill>
                      <a:prstDash val="dash"/>
                      <a:round/>
                      <a:headEnd type="none" w="med" len="med"/>
                      <a:tailEnd type="none" w="med" len="med"/>
                    </a:lnL>
                    <a:lnR w="19050" cap="flat" cmpd="sng" algn="ctr">
                      <a:solidFill>
                        <a:srgbClr val="FF0000"/>
                      </a:solidFill>
                      <a:prstDash val="solid"/>
                      <a:round/>
                      <a:headEnd type="none" w="med" len="med"/>
                      <a:tailEnd type="none" w="med" len="med"/>
                    </a:lnR>
                    <a:lnT>
                      <a:noFill/>
                    </a:lnT>
                    <a:lnB>
                      <a:noFill/>
                    </a:lnB>
                    <a:solidFill>
                      <a:srgbClr val="D9E1F2"/>
                    </a:solidFill>
                  </a:tcPr>
                </a:tc>
                <a:tc>
                  <a:txBody>
                    <a:bodyPr/>
                    <a:lstStyle/>
                    <a:p>
                      <a:pPr algn="ctr" fontAlgn="b"/>
                      <a:r>
                        <a:rPr lang="en-GB" sz="1200" b="0" i="0" u="none" strike="noStrike">
                          <a:solidFill>
                            <a:srgbClr val="000000"/>
                          </a:solidFill>
                          <a:effectLst/>
                          <a:latin typeface="Calibri" panose="020F0502020204030204" pitchFamily="34" charset="0"/>
                        </a:rPr>
                        <a:t>45</a:t>
                      </a:r>
                    </a:p>
                  </a:txBody>
                  <a:tcPr marL="4554" marR="4554" marT="4554" marB="0" anchor="b">
                    <a:lnL w="19050" cap="flat" cmpd="sng" algn="ctr">
                      <a:solidFill>
                        <a:srgbClr val="FF0000"/>
                      </a:solidFill>
                      <a:prstDash val="solid"/>
                      <a:round/>
                      <a:headEnd type="none" w="med" len="med"/>
                      <a:tailEnd type="none" w="med" len="med"/>
                    </a:lnL>
                    <a:lnR w="6350" cap="flat" cmpd="sng" algn="ctr">
                      <a:solidFill>
                        <a:srgbClr val="4472C4"/>
                      </a:solidFill>
                      <a:prstDash val="dot"/>
                      <a:round/>
                      <a:headEnd type="none" w="med" len="med"/>
                      <a:tailEnd type="none" w="med" len="med"/>
                    </a:lnR>
                    <a:lnT>
                      <a:noFill/>
                    </a:lnT>
                    <a:lnB>
                      <a:noFill/>
                    </a:lnB>
                    <a:solidFill>
                      <a:srgbClr val="D9E1F2"/>
                    </a:solidFill>
                  </a:tcPr>
                </a:tc>
                <a:tc>
                  <a:txBody>
                    <a:bodyPr/>
                    <a:lstStyle/>
                    <a:p>
                      <a:pPr algn="ctr" fontAlgn="b"/>
                      <a:r>
                        <a:rPr lang="en-GB" sz="1200" b="0" i="0" u="none" strike="noStrike">
                          <a:solidFill>
                            <a:srgbClr val="000000"/>
                          </a:solidFill>
                          <a:effectLst/>
                          <a:latin typeface="Calibri" panose="020F0502020204030204" pitchFamily="34" charset="0"/>
                        </a:rPr>
                        <a:t>28</a:t>
                      </a:r>
                    </a:p>
                  </a:txBody>
                  <a:tcPr marL="4554" marR="4554" marT="4554" marB="0" anchor="b">
                    <a:lnL w="6350" cap="flat" cmpd="sng" algn="ctr">
                      <a:solidFill>
                        <a:srgbClr val="4472C4"/>
                      </a:solidFill>
                      <a:prstDash val="dot"/>
                      <a:round/>
                      <a:headEnd type="none" w="med" len="med"/>
                      <a:tailEnd type="none" w="med" len="med"/>
                    </a:lnL>
                    <a:lnR w="19050" cap="flat" cmpd="sng" algn="ctr">
                      <a:solidFill>
                        <a:srgbClr val="FF0000"/>
                      </a:solidFill>
                      <a:prstDash val="solid"/>
                      <a:round/>
                      <a:headEnd type="none" w="med" len="med"/>
                      <a:tailEnd type="none" w="med" len="med"/>
                    </a:lnR>
                    <a:lnT>
                      <a:noFill/>
                    </a:lnT>
                    <a:lnB>
                      <a:noFill/>
                    </a:lnB>
                    <a:solidFill>
                      <a:srgbClr val="D9E1F2"/>
                    </a:solidFill>
                  </a:tcPr>
                </a:tc>
                <a:tc>
                  <a:txBody>
                    <a:bodyPr/>
                    <a:lstStyle/>
                    <a:p>
                      <a:pPr algn="ctr" fontAlgn="b"/>
                      <a:r>
                        <a:rPr lang="en-GB" sz="1200" b="0" i="0" u="none" strike="noStrike">
                          <a:solidFill>
                            <a:srgbClr val="000000"/>
                          </a:solidFill>
                          <a:effectLst/>
                          <a:latin typeface="Calibri" panose="020F0502020204030204" pitchFamily="34" charset="0"/>
                        </a:rPr>
                        <a:t>97</a:t>
                      </a:r>
                    </a:p>
                  </a:txBody>
                  <a:tcPr marL="4554" marR="4554" marT="4554" marB="0" anchor="b">
                    <a:lnL w="19050" cap="flat" cmpd="sng" algn="ctr">
                      <a:solidFill>
                        <a:srgbClr val="FF0000"/>
                      </a:solidFill>
                      <a:prstDash val="solid"/>
                      <a:round/>
                      <a:headEnd type="none" w="med" len="med"/>
                      <a:tailEnd type="none" w="med" len="med"/>
                    </a:lnL>
                    <a:lnR w="6350" cap="flat" cmpd="sng" algn="ctr">
                      <a:solidFill>
                        <a:srgbClr val="4472C4"/>
                      </a:solidFill>
                      <a:prstDash val="dot"/>
                      <a:round/>
                      <a:headEnd type="none" w="med" len="med"/>
                      <a:tailEnd type="none" w="med" len="med"/>
                    </a:lnR>
                    <a:lnT>
                      <a:noFill/>
                    </a:lnT>
                    <a:lnB>
                      <a:noFill/>
                    </a:lnB>
                    <a:solidFill>
                      <a:srgbClr val="D9E1F2"/>
                    </a:solidFill>
                  </a:tcPr>
                </a:tc>
                <a:tc>
                  <a:txBody>
                    <a:bodyPr/>
                    <a:lstStyle/>
                    <a:p>
                      <a:pPr algn="ctr" fontAlgn="b"/>
                      <a:r>
                        <a:rPr lang="en-GB" sz="1200" b="0" i="0" u="none" strike="noStrike">
                          <a:solidFill>
                            <a:srgbClr val="000000"/>
                          </a:solidFill>
                          <a:effectLst/>
                          <a:latin typeface="Calibri" panose="020F0502020204030204" pitchFamily="34" charset="0"/>
                        </a:rPr>
                        <a:t>9</a:t>
                      </a:r>
                    </a:p>
                  </a:txBody>
                  <a:tcPr marL="4554" marR="4554" marT="4554" marB="0" anchor="b">
                    <a:lnL w="6350" cap="flat" cmpd="sng" algn="ctr">
                      <a:solidFill>
                        <a:srgbClr val="4472C4"/>
                      </a:solidFill>
                      <a:prstDash val="dot"/>
                      <a:round/>
                      <a:headEnd type="none" w="med" len="med"/>
                      <a:tailEnd type="none" w="med" len="med"/>
                    </a:lnL>
                    <a:lnR w="12700" cap="flat" cmpd="sng" algn="ctr">
                      <a:solidFill>
                        <a:srgbClr val="000000"/>
                      </a:solidFill>
                      <a:prstDash val="dash"/>
                      <a:round/>
                      <a:headEnd type="none" w="med" len="med"/>
                      <a:tailEnd type="none" w="med" len="med"/>
                    </a:lnR>
                    <a:lnT>
                      <a:noFill/>
                    </a:lnT>
                    <a:lnB>
                      <a:noFill/>
                    </a:lnB>
                    <a:solidFill>
                      <a:srgbClr val="D9E1F2"/>
                    </a:solidFill>
                  </a:tcPr>
                </a:tc>
                <a:tc>
                  <a:txBody>
                    <a:bodyPr/>
                    <a:lstStyle/>
                    <a:p>
                      <a:pPr algn="ctr" fontAlgn="b"/>
                      <a:r>
                        <a:rPr lang="en-GB" sz="1200" b="0" i="0" u="none" strike="noStrike">
                          <a:solidFill>
                            <a:srgbClr val="000000"/>
                          </a:solidFill>
                          <a:effectLst/>
                          <a:latin typeface="Calibri" panose="020F0502020204030204" pitchFamily="34" charset="0"/>
                        </a:rPr>
                        <a:t>99</a:t>
                      </a:r>
                    </a:p>
                  </a:txBody>
                  <a:tcPr marL="4554" marR="4554" marT="4554" marB="0" anchor="b">
                    <a:lnL w="12700" cap="flat" cmpd="sng" algn="ctr">
                      <a:solidFill>
                        <a:srgbClr val="000000"/>
                      </a:solidFill>
                      <a:prstDash val="dash"/>
                      <a:round/>
                      <a:headEnd type="none" w="med" len="med"/>
                      <a:tailEnd type="none" w="med" len="med"/>
                    </a:lnL>
                    <a:lnR w="19050" cap="flat" cmpd="sng" algn="ctr">
                      <a:solidFill>
                        <a:srgbClr val="FF0000"/>
                      </a:solidFill>
                      <a:prstDash val="solid"/>
                      <a:round/>
                      <a:headEnd type="none" w="med" len="med"/>
                      <a:tailEnd type="none" w="med" len="med"/>
                    </a:lnR>
                    <a:lnT>
                      <a:noFill/>
                    </a:lnT>
                    <a:lnB>
                      <a:noFill/>
                    </a:lnB>
                    <a:solidFill>
                      <a:srgbClr val="D9E1F2"/>
                    </a:solidFill>
                  </a:tcPr>
                </a:tc>
                <a:tc>
                  <a:txBody>
                    <a:bodyPr/>
                    <a:lstStyle/>
                    <a:p>
                      <a:pPr algn="ctr" fontAlgn="b"/>
                      <a:r>
                        <a:rPr lang="en-GB" sz="1200" b="0" i="0" u="none" strike="noStrike">
                          <a:solidFill>
                            <a:srgbClr val="000000"/>
                          </a:solidFill>
                          <a:effectLst/>
                          <a:latin typeface="Calibri" panose="020F0502020204030204" pitchFamily="34" charset="0"/>
                        </a:rPr>
                        <a:t>37</a:t>
                      </a:r>
                    </a:p>
                  </a:txBody>
                  <a:tcPr marL="4554" marR="4554" marT="4554" marB="0" anchor="b">
                    <a:lnL w="19050" cap="flat" cmpd="sng" algn="ctr">
                      <a:solidFill>
                        <a:srgbClr val="FF0000"/>
                      </a:solidFill>
                      <a:prstDash val="solid"/>
                      <a:round/>
                      <a:headEnd type="none" w="med" len="med"/>
                      <a:tailEnd type="none" w="med" len="med"/>
                    </a:lnL>
                    <a:lnR w="6350" cap="flat" cmpd="sng" algn="ctr">
                      <a:solidFill>
                        <a:srgbClr val="4472C4"/>
                      </a:solidFill>
                      <a:prstDash val="dot"/>
                      <a:round/>
                      <a:headEnd type="none" w="med" len="med"/>
                      <a:tailEnd type="none" w="med" len="med"/>
                    </a:lnR>
                    <a:lnT>
                      <a:noFill/>
                    </a:lnT>
                    <a:lnB>
                      <a:noFill/>
                    </a:lnB>
                    <a:solidFill>
                      <a:srgbClr val="D9E1F2"/>
                    </a:solidFill>
                  </a:tcPr>
                </a:tc>
                <a:tc>
                  <a:txBody>
                    <a:bodyPr/>
                    <a:lstStyle/>
                    <a:p>
                      <a:pPr algn="ctr" fontAlgn="b"/>
                      <a:r>
                        <a:rPr lang="en-GB" sz="1200" b="0" i="0" u="none" strike="noStrike">
                          <a:solidFill>
                            <a:srgbClr val="000000"/>
                          </a:solidFill>
                          <a:effectLst/>
                          <a:latin typeface="Calibri" panose="020F0502020204030204" pitchFamily="34" charset="0"/>
                        </a:rPr>
                        <a:t>26</a:t>
                      </a:r>
                    </a:p>
                  </a:txBody>
                  <a:tcPr marL="4554" marR="4554" marT="4554" marB="0" anchor="b">
                    <a:lnL w="6350" cap="flat" cmpd="sng" algn="ctr">
                      <a:solidFill>
                        <a:srgbClr val="4472C4"/>
                      </a:solidFill>
                      <a:prstDash val="dot"/>
                      <a:round/>
                      <a:headEnd type="none" w="med" len="med"/>
                      <a:tailEnd type="none" w="med" len="med"/>
                    </a:lnL>
                    <a:lnR w="19050" cap="flat" cmpd="sng" algn="ctr">
                      <a:solidFill>
                        <a:srgbClr val="FF0000"/>
                      </a:solidFill>
                      <a:prstDash val="solid"/>
                      <a:round/>
                      <a:headEnd type="none" w="med" len="med"/>
                      <a:tailEnd type="none" w="med" len="med"/>
                    </a:lnR>
                    <a:lnT>
                      <a:noFill/>
                    </a:lnT>
                    <a:lnB>
                      <a:noFill/>
                    </a:lnB>
                    <a:solidFill>
                      <a:srgbClr val="D9E1F2"/>
                    </a:solidFill>
                  </a:tcPr>
                </a:tc>
                <a:tc>
                  <a:txBody>
                    <a:bodyPr/>
                    <a:lstStyle/>
                    <a:p>
                      <a:pPr algn="ctr" fontAlgn="b"/>
                      <a:r>
                        <a:rPr lang="en-GB" sz="1200" b="0" i="0" u="none" strike="noStrike">
                          <a:solidFill>
                            <a:srgbClr val="000000"/>
                          </a:solidFill>
                          <a:effectLst/>
                          <a:latin typeface="Calibri" panose="020F0502020204030204" pitchFamily="34" charset="0"/>
                        </a:rPr>
                        <a:t>29</a:t>
                      </a:r>
                    </a:p>
                  </a:txBody>
                  <a:tcPr marL="4554" marR="4554" marT="4554" marB="0" anchor="b">
                    <a:lnL w="19050" cap="flat" cmpd="sng" algn="ctr">
                      <a:solidFill>
                        <a:srgbClr val="FF0000"/>
                      </a:solidFill>
                      <a:prstDash val="solid"/>
                      <a:round/>
                      <a:headEnd type="none" w="med" len="med"/>
                      <a:tailEnd type="none" w="med" len="med"/>
                    </a:lnL>
                    <a:lnR w="6350" cap="flat" cmpd="sng" algn="ctr">
                      <a:solidFill>
                        <a:srgbClr val="4472C4"/>
                      </a:solidFill>
                      <a:prstDash val="dot"/>
                      <a:round/>
                      <a:headEnd type="none" w="med" len="med"/>
                      <a:tailEnd type="none" w="med" len="med"/>
                    </a:lnR>
                    <a:lnT>
                      <a:noFill/>
                    </a:lnT>
                    <a:lnB>
                      <a:noFill/>
                    </a:lnB>
                    <a:solidFill>
                      <a:srgbClr val="D9E1F2"/>
                    </a:solidFill>
                  </a:tcPr>
                </a:tc>
                <a:tc>
                  <a:txBody>
                    <a:bodyPr/>
                    <a:lstStyle/>
                    <a:p>
                      <a:pPr algn="ctr" fontAlgn="b"/>
                      <a:r>
                        <a:rPr lang="en-GB" sz="1200" b="0" i="0" u="none" strike="noStrike" dirty="0">
                          <a:solidFill>
                            <a:srgbClr val="000000"/>
                          </a:solidFill>
                          <a:effectLst/>
                          <a:latin typeface="Calibri" panose="020F0502020204030204" pitchFamily="34" charset="0"/>
                        </a:rPr>
                        <a:t> </a:t>
                      </a:r>
                    </a:p>
                  </a:txBody>
                  <a:tcPr marL="4554" marR="4554" marT="4554" marB="0" anchor="b">
                    <a:lnL w="6350" cap="flat" cmpd="sng" algn="ctr">
                      <a:solidFill>
                        <a:srgbClr val="4472C4"/>
                      </a:solidFill>
                      <a:prstDash val="dot"/>
                      <a:round/>
                      <a:headEnd type="none" w="med" len="med"/>
                      <a:tailEnd type="none" w="med" len="med"/>
                    </a:lnL>
                    <a:lnR w="12700" cap="flat" cmpd="sng" algn="ctr">
                      <a:solidFill>
                        <a:srgbClr val="000000"/>
                      </a:solidFill>
                      <a:prstDash val="dash"/>
                      <a:round/>
                      <a:headEnd type="none" w="med" len="med"/>
                      <a:tailEnd type="none" w="med" len="med"/>
                    </a:lnR>
                    <a:lnT>
                      <a:noFill/>
                    </a:lnT>
                    <a:lnB>
                      <a:noFill/>
                    </a:lnB>
                    <a:solidFill>
                      <a:srgbClr val="D9E1F2"/>
                    </a:solidFill>
                  </a:tcPr>
                </a:tc>
                <a:tc>
                  <a:txBody>
                    <a:bodyPr/>
                    <a:lstStyle/>
                    <a:p>
                      <a:pPr algn="ctr" fontAlgn="b"/>
                      <a:r>
                        <a:rPr lang="en-GB" sz="1200" b="0" i="0" u="none" strike="noStrike" dirty="0">
                          <a:solidFill>
                            <a:srgbClr val="000000"/>
                          </a:solidFill>
                          <a:effectLst/>
                          <a:latin typeface="Calibri" panose="020F0502020204030204" pitchFamily="34" charset="0"/>
                        </a:rPr>
                        <a:t> </a:t>
                      </a:r>
                    </a:p>
                  </a:txBody>
                  <a:tcPr marL="4554" marR="4554" marT="4554" marB="0" anchor="b">
                    <a:lnL w="12700" cap="flat" cmpd="sng" algn="ctr">
                      <a:solidFill>
                        <a:srgbClr val="000000"/>
                      </a:solidFill>
                      <a:prstDash val="dash"/>
                      <a:round/>
                      <a:headEnd type="none" w="med" len="med"/>
                      <a:tailEnd type="none" w="med" len="med"/>
                    </a:lnL>
                    <a:lnR w="6350" cap="flat" cmpd="sng" algn="ctr">
                      <a:solidFill>
                        <a:srgbClr val="4472C4"/>
                      </a:solidFill>
                      <a:prstDash val="dot"/>
                      <a:round/>
                      <a:headEnd type="none" w="med" len="med"/>
                      <a:tailEnd type="none" w="med" len="med"/>
                    </a:lnR>
                    <a:lnT>
                      <a:noFill/>
                    </a:lnT>
                    <a:lnB>
                      <a:noFill/>
                    </a:lnB>
                    <a:solidFill>
                      <a:srgbClr val="D9E1F2"/>
                    </a:solidFill>
                  </a:tcPr>
                </a:tc>
                <a:tc>
                  <a:txBody>
                    <a:bodyPr/>
                    <a:lstStyle/>
                    <a:p>
                      <a:pPr algn="ctr" fontAlgn="b"/>
                      <a:r>
                        <a:rPr lang="en-GB" sz="1200" b="0" i="0" u="none" strike="noStrike">
                          <a:solidFill>
                            <a:srgbClr val="000000"/>
                          </a:solidFill>
                          <a:effectLst/>
                          <a:latin typeface="Calibri" panose="020F0502020204030204" pitchFamily="34" charset="0"/>
                        </a:rPr>
                        <a:t> </a:t>
                      </a:r>
                    </a:p>
                  </a:txBody>
                  <a:tcPr marL="4554" marR="4554" marT="4554" marB="0" anchor="b">
                    <a:lnL w="6350" cap="flat" cmpd="sng" algn="ctr">
                      <a:solidFill>
                        <a:srgbClr val="4472C4"/>
                      </a:solidFill>
                      <a:prstDash val="dot"/>
                      <a:round/>
                      <a:headEnd type="none" w="med" len="med"/>
                      <a:tailEnd type="none" w="med" len="med"/>
                    </a:lnL>
                    <a:lnR w="6350" cap="flat" cmpd="sng" algn="ctr">
                      <a:solidFill>
                        <a:srgbClr val="4472C4"/>
                      </a:solidFill>
                      <a:prstDash val="dot"/>
                      <a:round/>
                      <a:headEnd type="none" w="med" len="med"/>
                      <a:tailEnd type="none" w="med" len="med"/>
                    </a:lnR>
                    <a:lnT>
                      <a:noFill/>
                    </a:lnT>
                    <a:lnB>
                      <a:noFill/>
                    </a:lnB>
                    <a:solidFill>
                      <a:srgbClr val="D9E1F2"/>
                    </a:solidFill>
                  </a:tcPr>
                </a:tc>
                <a:tc>
                  <a:txBody>
                    <a:bodyPr/>
                    <a:lstStyle/>
                    <a:p>
                      <a:pPr algn="ctr" fontAlgn="b"/>
                      <a:r>
                        <a:rPr lang="en-GB" sz="1200" b="0" i="0" u="none" strike="noStrike">
                          <a:solidFill>
                            <a:srgbClr val="000000"/>
                          </a:solidFill>
                          <a:effectLst/>
                          <a:latin typeface="Calibri" panose="020F0502020204030204" pitchFamily="34" charset="0"/>
                        </a:rPr>
                        <a:t> </a:t>
                      </a:r>
                    </a:p>
                  </a:txBody>
                  <a:tcPr marL="4554" marR="4554" marT="4554" marB="0" anchor="b">
                    <a:lnL w="6350" cap="flat" cmpd="sng" algn="ctr">
                      <a:solidFill>
                        <a:srgbClr val="4472C4"/>
                      </a:solidFill>
                      <a:prstDash val="dot"/>
                      <a:round/>
                      <a:headEnd type="none" w="med" len="med"/>
                      <a:tailEnd type="none" w="med" len="med"/>
                    </a:lnL>
                    <a:lnR w="6350" cap="flat" cmpd="sng" algn="ctr">
                      <a:solidFill>
                        <a:srgbClr val="4472C4"/>
                      </a:solidFill>
                      <a:prstDash val="dot"/>
                      <a:round/>
                      <a:headEnd type="none" w="med" len="med"/>
                      <a:tailEnd type="none" w="med" len="med"/>
                    </a:lnR>
                    <a:lnT>
                      <a:noFill/>
                    </a:lnT>
                    <a:lnB>
                      <a:noFill/>
                    </a:lnB>
                    <a:solidFill>
                      <a:srgbClr val="D9E1F2"/>
                    </a:solidFill>
                  </a:tcPr>
                </a:tc>
                <a:tc>
                  <a:txBody>
                    <a:bodyPr/>
                    <a:lstStyle/>
                    <a:p>
                      <a:pPr algn="ctr" fontAlgn="b"/>
                      <a:r>
                        <a:rPr lang="en-GB" sz="1200" b="0" i="0" u="none" strike="noStrike">
                          <a:solidFill>
                            <a:srgbClr val="000000"/>
                          </a:solidFill>
                          <a:effectLst/>
                          <a:latin typeface="Calibri" panose="020F0502020204030204" pitchFamily="34" charset="0"/>
                        </a:rPr>
                        <a:t> </a:t>
                      </a:r>
                    </a:p>
                  </a:txBody>
                  <a:tcPr marL="4554" marR="4554" marT="4554" marB="0" anchor="b">
                    <a:lnL w="6350" cap="flat" cmpd="sng" algn="ctr">
                      <a:solidFill>
                        <a:srgbClr val="4472C4"/>
                      </a:solidFill>
                      <a:prstDash val="dot"/>
                      <a:round/>
                      <a:headEnd type="none" w="med" len="med"/>
                      <a:tailEnd type="none" w="med" len="med"/>
                    </a:lnL>
                    <a:lnR w="6350" cap="flat" cmpd="sng" algn="ctr">
                      <a:solidFill>
                        <a:srgbClr val="4472C4"/>
                      </a:solidFill>
                      <a:prstDash val="dot"/>
                      <a:round/>
                      <a:headEnd type="none" w="med" len="med"/>
                      <a:tailEnd type="none" w="med" len="med"/>
                    </a:lnR>
                    <a:lnT>
                      <a:noFill/>
                    </a:lnT>
                    <a:lnB>
                      <a:noFill/>
                    </a:lnB>
                    <a:solidFill>
                      <a:srgbClr val="D9E1F2"/>
                    </a:solidFill>
                  </a:tcPr>
                </a:tc>
                <a:tc>
                  <a:txBody>
                    <a:bodyPr/>
                    <a:lstStyle/>
                    <a:p>
                      <a:pPr algn="ctr" fontAlgn="b"/>
                      <a:r>
                        <a:rPr lang="en-GB" sz="1200" b="0" i="0" u="none" strike="noStrike">
                          <a:solidFill>
                            <a:srgbClr val="000000"/>
                          </a:solidFill>
                          <a:effectLst/>
                          <a:latin typeface="Calibri" panose="020F0502020204030204" pitchFamily="34" charset="0"/>
                        </a:rPr>
                        <a:t> </a:t>
                      </a:r>
                    </a:p>
                  </a:txBody>
                  <a:tcPr marL="4554" marR="4554" marT="4554" marB="0" anchor="b">
                    <a:lnL w="6350" cap="flat" cmpd="sng" algn="ctr">
                      <a:solidFill>
                        <a:srgbClr val="4472C4"/>
                      </a:solidFill>
                      <a:prstDash val="dot"/>
                      <a:round/>
                      <a:headEnd type="none" w="med" len="med"/>
                      <a:tailEnd type="none" w="med" len="med"/>
                    </a:lnL>
                    <a:lnR w="12700" cap="flat" cmpd="sng" algn="ctr">
                      <a:solidFill>
                        <a:srgbClr val="000000"/>
                      </a:solidFill>
                      <a:prstDash val="dash"/>
                      <a:round/>
                      <a:headEnd type="none" w="med" len="med"/>
                      <a:tailEnd type="none" w="med" len="med"/>
                    </a:lnR>
                    <a:lnT>
                      <a:noFill/>
                    </a:lnT>
                    <a:lnB>
                      <a:noFill/>
                    </a:lnB>
                    <a:solidFill>
                      <a:srgbClr val="D9E1F2"/>
                    </a:solidFill>
                  </a:tcPr>
                </a:tc>
                <a:extLst>
                  <a:ext uri="{0D108BD9-81ED-4DB2-BD59-A6C34878D82A}">
                    <a16:rowId xmlns:a16="http://schemas.microsoft.com/office/drawing/2014/main" val="2702292285"/>
                  </a:ext>
                </a:extLst>
              </a:tr>
              <a:tr h="189995">
                <a:tc>
                  <a:txBody>
                    <a:bodyPr/>
                    <a:lstStyle/>
                    <a:p>
                      <a:pPr algn="l" fontAlgn="b"/>
                      <a:r>
                        <a:rPr lang="en-GB" sz="1200" b="0" i="1" u="none" strike="noStrike" dirty="0">
                          <a:solidFill>
                            <a:srgbClr val="FFFFFF"/>
                          </a:solidFill>
                          <a:effectLst/>
                          <a:latin typeface="Calibri" panose="020F0502020204030204" pitchFamily="34" charset="0"/>
                        </a:rPr>
                        <a:t>Midwife</a:t>
                      </a:r>
                    </a:p>
                  </a:txBody>
                  <a:tcPr marL="4554" marR="4554" marT="4554" marB="0" anchor="b">
                    <a:lnL>
                      <a:noFill/>
                    </a:lnL>
                    <a:lnR w="12700" cap="flat" cmpd="sng" algn="ctr">
                      <a:solidFill>
                        <a:srgbClr val="000000"/>
                      </a:solidFill>
                      <a:prstDash val="dash"/>
                      <a:round/>
                      <a:headEnd type="none" w="med" len="med"/>
                      <a:tailEnd type="none" w="med" len="med"/>
                    </a:lnR>
                    <a:lnT>
                      <a:noFill/>
                    </a:lnT>
                    <a:lnB>
                      <a:noFill/>
                    </a:lnB>
                    <a:solidFill>
                      <a:srgbClr val="4472C4"/>
                    </a:solidFill>
                  </a:tcPr>
                </a:tc>
                <a:tc>
                  <a:txBody>
                    <a:bodyPr/>
                    <a:lstStyle/>
                    <a:p>
                      <a:pPr algn="ctr" fontAlgn="b"/>
                      <a:r>
                        <a:rPr lang="en-GB" sz="1200" b="0" i="0" u="none" strike="noStrike">
                          <a:solidFill>
                            <a:srgbClr val="000000"/>
                          </a:solidFill>
                          <a:effectLst/>
                          <a:latin typeface="Calibri" panose="020F0502020204030204" pitchFamily="34" charset="0"/>
                        </a:rPr>
                        <a:t>82</a:t>
                      </a:r>
                    </a:p>
                  </a:txBody>
                  <a:tcPr marL="4554" marR="4554" marT="4554" marB="0" anchor="b">
                    <a:lnL w="12700" cap="flat" cmpd="sng" algn="ctr">
                      <a:solidFill>
                        <a:srgbClr val="000000"/>
                      </a:solidFill>
                      <a:prstDash val="dash"/>
                      <a:round/>
                      <a:headEnd type="none" w="med" len="med"/>
                      <a:tailEnd type="none" w="med" len="med"/>
                    </a:lnL>
                    <a:lnR w="19050" cap="flat" cmpd="sng" algn="ctr">
                      <a:solidFill>
                        <a:srgbClr val="FF0000"/>
                      </a:solidFill>
                      <a:prstDash val="solid"/>
                      <a:round/>
                      <a:headEnd type="none" w="med" len="med"/>
                      <a:tailEnd type="none" w="med" len="med"/>
                    </a:lnR>
                    <a:lnT>
                      <a:noFill/>
                    </a:lnT>
                    <a:lnB>
                      <a:noFill/>
                    </a:lnB>
                    <a:solidFill>
                      <a:srgbClr val="B4C6E7"/>
                    </a:solidFill>
                  </a:tcPr>
                </a:tc>
                <a:tc>
                  <a:txBody>
                    <a:bodyPr/>
                    <a:lstStyle/>
                    <a:p>
                      <a:pPr algn="ctr" fontAlgn="b"/>
                      <a:r>
                        <a:rPr lang="en-GB" sz="1200" b="0" i="0" u="none" strike="noStrike">
                          <a:solidFill>
                            <a:srgbClr val="000000"/>
                          </a:solidFill>
                          <a:effectLst/>
                          <a:latin typeface="Calibri" panose="020F0502020204030204" pitchFamily="34" charset="0"/>
                        </a:rPr>
                        <a:t>23</a:t>
                      </a:r>
                    </a:p>
                  </a:txBody>
                  <a:tcPr marL="4554" marR="4554" marT="4554" marB="0" anchor="b">
                    <a:lnL w="19050" cap="flat" cmpd="sng" algn="ctr">
                      <a:solidFill>
                        <a:srgbClr val="FF0000"/>
                      </a:solidFill>
                      <a:prstDash val="solid"/>
                      <a:round/>
                      <a:headEnd type="none" w="med" len="med"/>
                      <a:tailEnd type="none" w="med" len="med"/>
                    </a:lnL>
                    <a:lnR w="6350" cap="flat" cmpd="sng" algn="ctr">
                      <a:solidFill>
                        <a:srgbClr val="4472C4"/>
                      </a:solidFill>
                      <a:prstDash val="dot"/>
                      <a:round/>
                      <a:headEnd type="none" w="med" len="med"/>
                      <a:tailEnd type="none" w="med" len="med"/>
                    </a:lnR>
                    <a:lnT>
                      <a:noFill/>
                    </a:lnT>
                    <a:lnB>
                      <a:noFill/>
                    </a:lnB>
                    <a:solidFill>
                      <a:srgbClr val="B4C6E7"/>
                    </a:solidFill>
                  </a:tcPr>
                </a:tc>
                <a:tc>
                  <a:txBody>
                    <a:bodyPr/>
                    <a:lstStyle/>
                    <a:p>
                      <a:pPr algn="ctr" fontAlgn="b"/>
                      <a:r>
                        <a:rPr lang="en-GB" sz="1200" b="0" i="0" u="none" strike="noStrike">
                          <a:solidFill>
                            <a:srgbClr val="000000"/>
                          </a:solidFill>
                          <a:effectLst/>
                          <a:latin typeface="Calibri" panose="020F0502020204030204" pitchFamily="34" charset="0"/>
                        </a:rPr>
                        <a:t>8</a:t>
                      </a:r>
                    </a:p>
                  </a:txBody>
                  <a:tcPr marL="4554" marR="4554" marT="4554" marB="0" anchor="b">
                    <a:lnL w="6350" cap="flat" cmpd="sng" algn="ctr">
                      <a:solidFill>
                        <a:srgbClr val="4472C4"/>
                      </a:solidFill>
                      <a:prstDash val="dot"/>
                      <a:round/>
                      <a:headEnd type="none" w="med" len="med"/>
                      <a:tailEnd type="none" w="med" len="med"/>
                    </a:lnL>
                    <a:lnR w="19050" cap="flat" cmpd="sng" algn="ctr">
                      <a:solidFill>
                        <a:srgbClr val="FF0000"/>
                      </a:solidFill>
                      <a:prstDash val="solid"/>
                      <a:round/>
                      <a:headEnd type="none" w="med" len="med"/>
                      <a:tailEnd type="none" w="med" len="med"/>
                    </a:lnR>
                    <a:lnT>
                      <a:noFill/>
                    </a:lnT>
                    <a:lnB>
                      <a:noFill/>
                    </a:lnB>
                    <a:solidFill>
                      <a:srgbClr val="B4C6E7"/>
                    </a:solidFill>
                  </a:tcPr>
                </a:tc>
                <a:tc>
                  <a:txBody>
                    <a:bodyPr/>
                    <a:lstStyle/>
                    <a:p>
                      <a:pPr algn="ctr" fontAlgn="b"/>
                      <a:r>
                        <a:rPr lang="en-GB" sz="1200" b="0" i="0" u="none" strike="noStrike">
                          <a:solidFill>
                            <a:srgbClr val="000000"/>
                          </a:solidFill>
                          <a:effectLst/>
                          <a:latin typeface="Calibri" panose="020F0502020204030204" pitchFamily="34" charset="0"/>
                        </a:rPr>
                        <a:t>48</a:t>
                      </a:r>
                    </a:p>
                  </a:txBody>
                  <a:tcPr marL="4554" marR="4554" marT="4554" marB="0" anchor="b">
                    <a:lnL w="19050" cap="flat" cmpd="sng" algn="ctr">
                      <a:solidFill>
                        <a:srgbClr val="FF0000"/>
                      </a:solidFill>
                      <a:prstDash val="solid"/>
                      <a:round/>
                      <a:headEnd type="none" w="med" len="med"/>
                      <a:tailEnd type="none" w="med" len="med"/>
                    </a:lnL>
                    <a:lnR w="6350" cap="flat" cmpd="sng" algn="ctr">
                      <a:solidFill>
                        <a:srgbClr val="4472C4"/>
                      </a:solidFill>
                      <a:prstDash val="dot"/>
                      <a:round/>
                      <a:headEnd type="none" w="med" len="med"/>
                      <a:tailEnd type="none" w="med" len="med"/>
                    </a:lnR>
                    <a:lnT>
                      <a:noFill/>
                    </a:lnT>
                    <a:lnB>
                      <a:noFill/>
                    </a:lnB>
                    <a:solidFill>
                      <a:srgbClr val="B4C6E7"/>
                    </a:solidFill>
                  </a:tcPr>
                </a:tc>
                <a:tc>
                  <a:txBody>
                    <a:bodyPr/>
                    <a:lstStyle/>
                    <a:p>
                      <a:pPr algn="ctr" fontAlgn="b"/>
                      <a:r>
                        <a:rPr lang="en-GB" sz="1200" b="0" i="0" u="none" strike="noStrike">
                          <a:solidFill>
                            <a:srgbClr val="000000"/>
                          </a:solidFill>
                          <a:effectLst/>
                          <a:latin typeface="Calibri" panose="020F0502020204030204" pitchFamily="34" charset="0"/>
                        </a:rPr>
                        <a:t>3</a:t>
                      </a:r>
                    </a:p>
                  </a:txBody>
                  <a:tcPr marL="4554" marR="4554" marT="4554" marB="0" anchor="b">
                    <a:lnL w="6350" cap="flat" cmpd="sng" algn="ctr">
                      <a:solidFill>
                        <a:srgbClr val="4472C4"/>
                      </a:solidFill>
                      <a:prstDash val="dot"/>
                      <a:round/>
                      <a:headEnd type="none" w="med" len="med"/>
                      <a:tailEnd type="none" w="med" len="med"/>
                    </a:lnL>
                    <a:lnR w="12700" cap="flat" cmpd="sng" algn="ctr">
                      <a:solidFill>
                        <a:srgbClr val="000000"/>
                      </a:solidFill>
                      <a:prstDash val="dash"/>
                      <a:round/>
                      <a:headEnd type="none" w="med" len="med"/>
                      <a:tailEnd type="none" w="med" len="med"/>
                    </a:lnR>
                    <a:lnT>
                      <a:noFill/>
                    </a:lnT>
                    <a:lnB>
                      <a:noFill/>
                    </a:lnB>
                    <a:solidFill>
                      <a:srgbClr val="B4C6E7"/>
                    </a:solidFill>
                  </a:tcPr>
                </a:tc>
                <a:tc>
                  <a:txBody>
                    <a:bodyPr/>
                    <a:lstStyle/>
                    <a:p>
                      <a:pPr algn="ctr" fontAlgn="b"/>
                      <a:r>
                        <a:rPr lang="en-GB" sz="1200" b="0" i="0" u="none" strike="noStrike">
                          <a:solidFill>
                            <a:srgbClr val="000000"/>
                          </a:solidFill>
                          <a:effectLst/>
                          <a:latin typeface="Calibri" panose="020F0502020204030204" pitchFamily="34" charset="0"/>
                        </a:rPr>
                        <a:t>48</a:t>
                      </a:r>
                    </a:p>
                  </a:txBody>
                  <a:tcPr marL="4554" marR="4554" marT="4554" marB="0" anchor="b">
                    <a:lnL w="12700" cap="flat" cmpd="sng" algn="ctr">
                      <a:solidFill>
                        <a:srgbClr val="000000"/>
                      </a:solidFill>
                      <a:prstDash val="dash"/>
                      <a:round/>
                      <a:headEnd type="none" w="med" len="med"/>
                      <a:tailEnd type="none" w="med" len="med"/>
                    </a:lnL>
                    <a:lnR w="19050" cap="flat" cmpd="sng" algn="ctr">
                      <a:solidFill>
                        <a:srgbClr val="FF0000"/>
                      </a:solidFill>
                      <a:prstDash val="solid"/>
                      <a:round/>
                      <a:headEnd type="none" w="med" len="med"/>
                      <a:tailEnd type="none" w="med" len="med"/>
                    </a:lnR>
                    <a:lnT>
                      <a:noFill/>
                    </a:lnT>
                    <a:lnB>
                      <a:noFill/>
                    </a:lnB>
                    <a:solidFill>
                      <a:srgbClr val="B4C6E7"/>
                    </a:solidFill>
                  </a:tcPr>
                </a:tc>
                <a:tc>
                  <a:txBody>
                    <a:bodyPr/>
                    <a:lstStyle/>
                    <a:p>
                      <a:pPr algn="ctr" fontAlgn="b"/>
                      <a:r>
                        <a:rPr lang="en-GB" sz="1200" b="0" i="0" u="none" strike="noStrike">
                          <a:solidFill>
                            <a:srgbClr val="000000"/>
                          </a:solidFill>
                          <a:effectLst/>
                          <a:latin typeface="Calibri" panose="020F0502020204030204" pitchFamily="34" charset="0"/>
                        </a:rPr>
                        <a:t>18</a:t>
                      </a:r>
                    </a:p>
                  </a:txBody>
                  <a:tcPr marL="4554" marR="4554" marT="4554" marB="0" anchor="b">
                    <a:lnL w="19050" cap="flat" cmpd="sng" algn="ctr">
                      <a:solidFill>
                        <a:srgbClr val="FF0000"/>
                      </a:solidFill>
                      <a:prstDash val="solid"/>
                      <a:round/>
                      <a:headEnd type="none" w="med" len="med"/>
                      <a:tailEnd type="none" w="med" len="med"/>
                    </a:lnL>
                    <a:lnR w="6350" cap="flat" cmpd="sng" algn="ctr">
                      <a:solidFill>
                        <a:srgbClr val="4472C4"/>
                      </a:solidFill>
                      <a:prstDash val="dot"/>
                      <a:round/>
                      <a:headEnd type="none" w="med" len="med"/>
                      <a:tailEnd type="none" w="med" len="med"/>
                    </a:lnR>
                    <a:lnT>
                      <a:noFill/>
                    </a:lnT>
                    <a:lnB>
                      <a:noFill/>
                    </a:lnB>
                    <a:solidFill>
                      <a:srgbClr val="B4C6E7"/>
                    </a:solidFill>
                  </a:tcPr>
                </a:tc>
                <a:tc>
                  <a:txBody>
                    <a:bodyPr/>
                    <a:lstStyle/>
                    <a:p>
                      <a:pPr algn="ctr" fontAlgn="b"/>
                      <a:r>
                        <a:rPr lang="en-GB" sz="1200" b="0" i="0" u="none" strike="noStrike">
                          <a:solidFill>
                            <a:srgbClr val="000000"/>
                          </a:solidFill>
                          <a:effectLst/>
                          <a:latin typeface="Calibri" panose="020F0502020204030204" pitchFamily="34" charset="0"/>
                        </a:rPr>
                        <a:t>8</a:t>
                      </a:r>
                    </a:p>
                  </a:txBody>
                  <a:tcPr marL="4554" marR="4554" marT="4554" marB="0" anchor="b">
                    <a:lnL w="6350" cap="flat" cmpd="sng" algn="ctr">
                      <a:solidFill>
                        <a:srgbClr val="4472C4"/>
                      </a:solidFill>
                      <a:prstDash val="dot"/>
                      <a:round/>
                      <a:headEnd type="none" w="med" len="med"/>
                      <a:tailEnd type="none" w="med" len="med"/>
                    </a:lnL>
                    <a:lnR w="19050" cap="flat" cmpd="sng" algn="ctr">
                      <a:solidFill>
                        <a:srgbClr val="FF0000"/>
                      </a:solidFill>
                      <a:prstDash val="solid"/>
                      <a:round/>
                      <a:headEnd type="none" w="med" len="med"/>
                      <a:tailEnd type="none" w="med" len="med"/>
                    </a:lnR>
                    <a:lnT>
                      <a:noFill/>
                    </a:lnT>
                    <a:lnB>
                      <a:noFill/>
                    </a:lnB>
                    <a:solidFill>
                      <a:srgbClr val="B4C6E7"/>
                    </a:solidFill>
                  </a:tcPr>
                </a:tc>
                <a:tc>
                  <a:txBody>
                    <a:bodyPr/>
                    <a:lstStyle/>
                    <a:p>
                      <a:pPr algn="ctr" fontAlgn="b"/>
                      <a:r>
                        <a:rPr lang="en-GB" sz="1200" b="0" i="0" u="none" strike="noStrike">
                          <a:solidFill>
                            <a:srgbClr val="000000"/>
                          </a:solidFill>
                          <a:effectLst/>
                          <a:latin typeface="Calibri" panose="020F0502020204030204" pitchFamily="34" charset="0"/>
                        </a:rPr>
                        <a:t>20</a:t>
                      </a:r>
                    </a:p>
                  </a:txBody>
                  <a:tcPr marL="4554" marR="4554" marT="4554" marB="0" anchor="b">
                    <a:lnL w="19050" cap="flat" cmpd="sng" algn="ctr">
                      <a:solidFill>
                        <a:srgbClr val="FF0000"/>
                      </a:solidFill>
                      <a:prstDash val="solid"/>
                      <a:round/>
                      <a:headEnd type="none" w="med" len="med"/>
                      <a:tailEnd type="none" w="med" len="med"/>
                    </a:lnL>
                    <a:lnR w="6350" cap="flat" cmpd="sng" algn="ctr">
                      <a:solidFill>
                        <a:srgbClr val="4472C4"/>
                      </a:solidFill>
                      <a:prstDash val="dot"/>
                      <a:round/>
                      <a:headEnd type="none" w="med" len="med"/>
                      <a:tailEnd type="none" w="med" len="med"/>
                    </a:lnR>
                    <a:lnT>
                      <a:noFill/>
                    </a:lnT>
                    <a:lnB>
                      <a:noFill/>
                    </a:lnB>
                    <a:solidFill>
                      <a:srgbClr val="B4C6E7"/>
                    </a:solidFill>
                  </a:tcPr>
                </a:tc>
                <a:tc>
                  <a:txBody>
                    <a:bodyPr/>
                    <a:lstStyle/>
                    <a:p>
                      <a:pPr algn="ctr" fontAlgn="b"/>
                      <a:r>
                        <a:rPr lang="en-GB" sz="1200" b="0" i="0" u="none" strike="noStrike">
                          <a:solidFill>
                            <a:srgbClr val="000000"/>
                          </a:solidFill>
                          <a:effectLst/>
                          <a:latin typeface="Calibri" panose="020F0502020204030204" pitchFamily="34" charset="0"/>
                        </a:rPr>
                        <a:t> </a:t>
                      </a:r>
                    </a:p>
                  </a:txBody>
                  <a:tcPr marL="4554" marR="4554" marT="4554" marB="0" anchor="b">
                    <a:lnL w="6350" cap="flat" cmpd="sng" algn="ctr">
                      <a:solidFill>
                        <a:srgbClr val="4472C4"/>
                      </a:solidFill>
                      <a:prstDash val="dot"/>
                      <a:round/>
                      <a:headEnd type="none" w="med" len="med"/>
                      <a:tailEnd type="none" w="med" len="med"/>
                    </a:lnL>
                    <a:lnR w="12700" cap="flat" cmpd="sng" algn="ctr">
                      <a:solidFill>
                        <a:srgbClr val="000000"/>
                      </a:solidFill>
                      <a:prstDash val="dash"/>
                      <a:round/>
                      <a:headEnd type="none" w="med" len="med"/>
                      <a:tailEnd type="none" w="med" len="med"/>
                    </a:lnR>
                    <a:lnT>
                      <a:noFill/>
                    </a:lnT>
                    <a:lnB>
                      <a:noFill/>
                    </a:lnB>
                    <a:solidFill>
                      <a:srgbClr val="B4C6E7"/>
                    </a:solidFill>
                  </a:tcPr>
                </a:tc>
                <a:tc>
                  <a:txBody>
                    <a:bodyPr/>
                    <a:lstStyle/>
                    <a:p>
                      <a:pPr algn="ctr" fontAlgn="b"/>
                      <a:r>
                        <a:rPr lang="en-GB" sz="1200" b="0" i="0" u="none" strike="noStrike" dirty="0">
                          <a:solidFill>
                            <a:srgbClr val="000000"/>
                          </a:solidFill>
                          <a:effectLst/>
                          <a:latin typeface="Calibri" panose="020F0502020204030204" pitchFamily="34" charset="0"/>
                        </a:rPr>
                        <a:t> </a:t>
                      </a:r>
                    </a:p>
                  </a:txBody>
                  <a:tcPr marL="4554" marR="4554" marT="4554" marB="0" anchor="b">
                    <a:lnL w="12700" cap="flat" cmpd="sng" algn="ctr">
                      <a:solidFill>
                        <a:srgbClr val="000000"/>
                      </a:solidFill>
                      <a:prstDash val="dash"/>
                      <a:round/>
                      <a:headEnd type="none" w="med" len="med"/>
                      <a:tailEnd type="none" w="med" len="med"/>
                    </a:lnL>
                    <a:lnR w="6350" cap="flat" cmpd="sng" algn="ctr">
                      <a:solidFill>
                        <a:srgbClr val="4472C4"/>
                      </a:solidFill>
                      <a:prstDash val="dot"/>
                      <a:round/>
                      <a:headEnd type="none" w="med" len="med"/>
                      <a:tailEnd type="none" w="med" len="med"/>
                    </a:lnR>
                    <a:lnT>
                      <a:noFill/>
                    </a:lnT>
                    <a:lnB>
                      <a:noFill/>
                    </a:lnB>
                    <a:solidFill>
                      <a:srgbClr val="B4C6E7"/>
                    </a:solidFill>
                  </a:tcPr>
                </a:tc>
                <a:tc>
                  <a:txBody>
                    <a:bodyPr/>
                    <a:lstStyle/>
                    <a:p>
                      <a:pPr algn="ctr" fontAlgn="b"/>
                      <a:r>
                        <a:rPr lang="en-GB" sz="1200" b="0" i="0" u="none" strike="noStrike" dirty="0">
                          <a:solidFill>
                            <a:srgbClr val="000000"/>
                          </a:solidFill>
                          <a:effectLst/>
                          <a:latin typeface="Calibri" panose="020F0502020204030204" pitchFamily="34" charset="0"/>
                        </a:rPr>
                        <a:t> </a:t>
                      </a:r>
                    </a:p>
                  </a:txBody>
                  <a:tcPr marL="4554" marR="4554" marT="4554" marB="0" anchor="b">
                    <a:lnL w="6350" cap="flat" cmpd="sng" algn="ctr">
                      <a:solidFill>
                        <a:srgbClr val="4472C4"/>
                      </a:solidFill>
                      <a:prstDash val="dot"/>
                      <a:round/>
                      <a:headEnd type="none" w="med" len="med"/>
                      <a:tailEnd type="none" w="med" len="med"/>
                    </a:lnL>
                    <a:lnR w="6350" cap="flat" cmpd="sng" algn="ctr">
                      <a:solidFill>
                        <a:srgbClr val="4472C4"/>
                      </a:solidFill>
                      <a:prstDash val="dot"/>
                      <a:round/>
                      <a:headEnd type="none" w="med" len="med"/>
                      <a:tailEnd type="none" w="med" len="med"/>
                    </a:lnR>
                    <a:lnT>
                      <a:noFill/>
                    </a:lnT>
                    <a:lnB>
                      <a:noFill/>
                    </a:lnB>
                    <a:solidFill>
                      <a:srgbClr val="B4C6E7"/>
                    </a:solidFill>
                  </a:tcPr>
                </a:tc>
                <a:tc>
                  <a:txBody>
                    <a:bodyPr/>
                    <a:lstStyle/>
                    <a:p>
                      <a:pPr algn="ctr" fontAlgn="b"/>
                      <a:r>
                        <a:rPr lang="en-GB" sz="1200" b="0" i="0" u="none" strike="noStrike">
                          <a:solidFill>
                            <a:srgbClr val="000000"/>
                          </a:solidFill>
                          <a:effectLst/>
                          <a:latin typeface="Calibri" panose="020F0502020204030204" pitchFamily="34" charset="0"/>
                        </a:rPr>
                        <a:t> </a:t>
                      </a:r>
                    </a:p>
                  </a:txBody>
                  <a:tcPr marL="4554" marR="4554" marT="4554" marB="0" anchor="b">
                    <a:lnL w="6350" cap="flat" cmpd="sng" algn="ctr">
                      <a:solidFill>
                        <a:srgbClr val="4472C4"/>
                      </a:solidFill>
                      <a:prstDash val="dot"/>
                      <a:round/>
                      <a:headEnd type="none" w="med" len="med"/>
                      <a:tailEnd type="none" w="med" len="med"/>
                    </a:lnL>
                    <a:lnR w="6350" cap="flat" cmpd="sng" algn="ctr">
                      <a:solidFill>
                        <a:srgbClr val="4472C4"/>
                      </a:solidFill>
                      <a:prstDash val="dot"/>
                      <a:round/>
                      <a:headEnd type="none" w="med" len="med"/>
                      <a:tailEnd type="none" w="med" len="med"/>
                    </a:lnR>
                    <a:lnT>
                      <a:noFill/>
                    </a:lnT>
                    <a:lnB>
                      <a:noFill/>
                    </a:lnB>
                    <a:solidFill>
                      <a:srgbClr val="B4C6E7"/>
                    </a:solidFill>
                  </a:tcPr>
                </a:tc>
                <a:tc>
                  <a:txBody>
                    <a:bodyPr/>
                    <a:lstStyle/>
                    <a:p>
                      <a:pPr algn="ctr" fontAlgn="b"/>
                      <a:r>
                        <a:rPr lang="en-GB" sz="1200" b="0" i="0" u="none" strike="noStrike">
                          <a:solidFill>
                            <a:srgbClr val="000000"/>
                          </a:solidFill>
                          <a:effectLst/>
                          <a:latin typeface="Calibri" panose="020F0502020204030204" pitchFamily="34" charset="0"/>
                        </a:rPr>
                        <a:t> </a:t>
                      </a:r>
                    </a:p>
                  </a:txBody>
                  <a:tcPr marL="4554" marR="4554" marT="4554" marB="0" anchor="b">
                    <a:lnL w="6350" cap="flat" cmpd="sng" algn="ctr">
                      <a:solidFill>
                        <a:srgbClr val="4472C4"/>
                      </a:solidFill>
                      <a:prstDash val="dot"/>
                      <a:round/>
                      <a:headEnd type="none" w="med" len="med"/>
                      <a:tailEnd type="none" w="med" len="med"/>
                    </a:lnL>
                    <a:lnR w="6350" cap="flat" cmpd="sng" algn="ctr">
                      <a:solidFill>
                        <a:srgbClr val="4472C4"/>
                      </a:solidFill>
                      <a:prstDash val="dot"/>
                      <a:round/>
                      <a:headEnd type="none" w="med" len="med"/>
                      <a:tailEnd type="none" w="med" len="med"/>
                    </a:lnR>
                    <a:lnT>
                      <a:noFill/>
                    </a:lnT>
                    <a:lnB>
                      <a:noFill/>
                    </a:lnB>
                    <a:solidFill>
                      <a:srgbClr val="B4C6E7"/>
                    </a:solidFill>
                  </a:tcPr>
                </a:tc>
                <a:tc>
                  <a:txBody>
                    <a:bodyPr/>
                    <a:lstStyle/>
                    <a:p>
                      <a:pPr algn="ctr" fontAlgn="b"/>
                      <a:r>
                        <a:rPr lang="en-GB" sz="1200" b="0" i="0" u="none" strike="noStrike">
                          <a:solidFill>
                            <a:srgbClr val="000000"/>
                          </a:solidFill>
                          <a:effectLst/>
                          <a:latin typeface="Calibri" panose="020F0502020204030204" pitchFamily="34" charset="0"/>
                        </a:rPr>
                        <a:t> </a:t>
                      </a:r>
                    </a:p>
                  </a:txBody>
                  <a:tcPr marL="4554" marR="4554" marT="4554" marB="0" anchor="b">
                    <a:lnL w="6350" cap="flat" cmpd="sng" algn="ctr">
                      <a:solidFill>
                        <a:srgbClr val="4472C4"/>
                      </a:solidFill>
                      <a:prstDash val="dot"/>
                      <a:round/>
                      <a:headEnd type="none" w="med" len="med"/>
                      <a:tailEnd type="none" w="med" len="med"/>
                    </a:lnL>
                    <a:lnR w="12700" cap="flat" cmpd="sng" algn="ctr">
                      <a:solidFill>
                        <a:srgbClr val="000000"/>
                      </a:solidFill>
                      <a:prstDash val="dash"/>
                      <a:round/>
                      <a:headEnd type="none" w="med" len="med"/>
                      <a:tailEnd type="none" w="med" len="med"/>
                    </a:lnR>
                    <a:lnT>
                      <a:noFill/>
                    </a:lnT>
                    <a:lnB>
                      <a:noFill/>
                    </a:lnB>
                    <a:solidFill>
                      <a:srgbClr val="B4C6E7"/>
                    </a:solidFill>
                  </a:tcPr>
                </a:tc>
                <a:extLst>
                  <a:ext uri="{0D108BD9-81ED-4DB2-BD59-A6C34878D82A}">
                    <a16:rowId xmlns:a16="http://schemas.microsoft.com/office/drawing/2014/main" val="1406174181"/>
                  </a:ext>
                </a:extLst>
              </a:tr>
              <a:tr h="189995">
                <a:tc>
                  <a:txBody>
                    <a:bodyPr/>
                    <a:lstStyle/>
                    <a:p>
                      <a:pPr algn="l" fontAlgn="b"/>
                      <a:r>
                        <a:rPr lang="en-GB" sz="1200" b="0" i="1" u="none" strike="noStrike" dirty="0">
                          <a:solidFill>
                            <a:srgbClr val="FFFFFF"/>
                          </a:solidFill>
                          <a:effectLst/>
                          <a:latin typeface="Calibri" panose="020F0502020204030204" pitchFamily="34" charset="0"/>
                        </a:rPr>
                        <a:t>Unknown at Present</a:t>
                      </a:r>
                    </a:p>
                  </a:txBody>
                  <a:tcPr marL="4554" marR="4554" marT="4554" marB="0" anchor="b">
                    <a:lnL>
                      <a:noFill/>
                    </a:lnL>
                    <a:lnR w="12700" cap="flat" cmpd="sng" algn="ctr">
                      <a:solidFill>
                        <a:srgbClr val="000000"/>
                      </a:solidFill>
                      <a:prstDash val="dash"/>
                      <a:round/>
                      <a:headEnd type="none" w="med" len="med"/>
                      <a:tailEnd type="none" w="med" len="med"/>
                    </a:lnR>
                    <a:lnT>
                      <a:noFill/>
                    </a:lnT>
                    <a:lnB w="6350" cap="flat" cmpd="sng" algn="ctr">
                      <a:solidFill>
                        <a:srgbClr val="4472C4"/>
                      </a:solidFill>
                      <a:prstDash val="solid"/>
                      <a:round/>
                      <a:headEnd type="none" w="med" len="med"/>
                      <a:tailEnd type="none" w="med" len="med"/>
                    </a:lnB>
                    <a:solidFill>
                      <a:srgbClr val="4472C4"/>
                    </a:solidFill>
                  </a:tcPr>
                </a:tc>
                <a:tc>
                  <a:txBody>
                    <a:bodyPr/>
                    <a:lstStyle/>
                    <a:p>
                      <a:pPr algn="ctr" fontAlgn="b"/>
                      <a:r>
                        <a:rPr lang="en-GB" sz="1200" b="0" i="0" u="none" strike="noStrike">
                          <a:solidFill>
                            <a:srgbClr val="000000"/>
                          </a:solidFill>
                          <a:effectLst/>
                          <a:latin typeface="Calibri" panose="020F0502020204030204" pitchFamily="34" charset="0"/>
                        </a:rPr>
                        <a:t>8</a:t>
                      </a:r>
                    </a:p>
                  </a:txBody>
                  <a:tcPr marL="4554" marR="4554" marT="4554" marB="0" anchor="b">
                    <a:lnL w="12700" cap="flat" cmpd="sng" algn="ctr">
                      <a:solidFill>
                        <a:srgbClr val="000000"/>
                      </a:solidFill>
                      <a:prstDash val="dash"/>
                      <a:round/>
                      <a:headEnd type="none" w="med" len="med"/>
                      <a:tailEnd type="none" w="med" len="med"/>
                    </a:lnL>
                    <a:lnR w="19050" cap="flat" cmpd="sng" algn="ctr">
                      <a:solidFill>
                        <a:srgbClr val="FF0000"/>
                      </a:solidFill>
                      <a:prstDash val="solid"/>
                      <a:round/>
                      <a:headEnd type="none" w="med" len="med"/>
                      <a:tailEnd type="none" w="med" len="med"/>
                    </a:lnR>
                    <a:lnT>
                      <a:noFill/>
                    </a:lnT>
                    <a:lnB w="6350" cap="flat" cmpd="sng" algn="ctr">
                      <a:solidFill>
                        <a:srgbClr val="4472C4"/>
                      </a:solidFill>
                      <a:prstDash val="solid"/>
                      <a:round/>
                      <a:headEnd type="none" w="med" len="med"/>
                      <a:tailEnd type="none" w="med" len="med"/>
                    </a:lnB>
                    <a:solidFill>
                      <a:srgbClr val="D9E1F2"/>
                    </a:solidFill>
                  </a:tcPr>
                </a:tc>
                <a:tc>
                  <a:txBody>
                    <a:bodyPr/>
                    <a:lstStyle/>
                    <a:p>
                      <a:pPr algn="ctr" fontAlgn="b"/>
                      <a:r>
                        <a:rPr lang="en-GB" sz="1200" b="0" i="0" u="none" strike="noStrike">
                          <a:solidFill>
                            <a:srgbClr val="000000"/>
                          </a:solidFill>
                          <a:effectLst/>
                          <a:latin typeface="Calibri" panose="020F0502020204030204" pitchFamily="34" charset="0"/>
                        </a:rPr>
                        <a:t>3</a:t>
                      </a:r>
                    </a:p>
                  </a:txBody>
                  <a:tcPr marL="4554" marR="4554" marT="4554" marB="0" anchor="b">
                    <a:lnL w="19050" cap="flat" cmpd="sng" algn="ctr">
                      <a:solidFill>
                        <a:srgbClr val="FF0000"/>
                      </a:solidFill>
                      <a:prstDash val="solid"/>
                      <a:round/>
                      <a:headEnd type="none" w="med" len="med"/>
                      <a:tailEnd type="none" w="med" len="med"/>
                    </a:lnL>
                    <a:lnR w="6350" cap="flat" cmpd="sng" algn="ctr">
                      <a:solidFill>
                        <a:srgbClr val="4472C4"/>
                      </a:solidFill>
                      <a:prstDash val="dot"/>
                      <a:round/>
                      <a:headEnd type="none" w="med" len="med"/>
                      <a:tailEnd type="none" w="med" len="med"/>
                    </a:lnR>
                    <a:lnT>
                      <a:noFill/>
                    </a:lnT>
                    <a:lnB w="6350" cap="flat" cmpd="sng" algn="ctr">
                      <a:solidFill>
                        <a:srgbClr val="4472C4"/>
                      </a:solidFill>
                      <a:prstDash val="solid"/>
                      <a:round/>
                      <a:headEnd type="none" w="med" len="med"/>
                      <a:tailEnd type="none" w="med" len="med"/>
                    </a:lnB>
                    <a:solidFill>
                      <a:srgbClr val="D9E1F2"/>
                    </a:solidFill>
                  </a:tcPr>
                </a:tc>
                <a:tc>
                  <a:txBody>
                    <a:bodyPr/>
                    <a:lstStyle/>
                    <a:p>
                      <a:pPr algn="ctr" fontAlgn="b"/>
                      <a:r>
                        <a:rPr lang="en-GB" sz="1200" b="0" i="0" u="none" strike="noStrike">
                          <a:solidFill>
                            <a:srgbClr val="000000"/>
                          </a:solidFill>
                          <a:effectLst/>
                          <a:latin typeface="Calibri" panose="020F0502020204030204" pitchFamily="34" charset="0"/>
                        </a:rPr>
                        <a:t>0</a:t>
                      </a:r>
                    </a:p>
                  </a:txBody>
                  <a:tcPr marL="4554" marR="4554" marT="4554" marB="0" anchor="b">
                    <a:lnL w="6350" cap="flat" cmpd="sng" algn="ctr">
                      <a:solidFill>
                        <a:srgbClr val="4472C4"/>
                      </a:solidFill>
                      <a:prstDash val="dot"/>
                      <a:round/>
                      <a:headEnd type="none" w="med" len="med"/>
                      <a:tailEnd type="none" w="med" len="med"/>
                    </a:lnL>
                    <a:lnR w="19050" cap="flat" cmpd="sng" algn="ctr">
                      <a:solidFill>
                        <a:srgbClr val="FF0000"/>
                      </a:solidFill>
                      <a:prstDash val="solid"/>
                      <a:round/>
                      <a:headEnd type="none" w="med" len="med"/>
                      <a:tailEnd type="none" w="med" len="med"/>
                    </a:lnR>
                    <a:lnT>
                      <a:noFill/>
                    </a:lnT>
                    <a:lnB w="6350" cap="flat" cmpd="sng" algn="ctr">
                      <a:solidFill>
                        <a:srgbClr val="4472C4"/>
                      </a:solidFill>
                      <a:prstDash val="solid"/>
                      <a:round/>
                      <a:headEnd type="none" w="med" len="med"/>
                      <a:tailEnd type="none" w="med" len="med"/>
                    </a:lnB>
                    <a:solidFill>
                      <a:srgbClr val="D9E1F2"/>
                    </a:solidFill>
                  </a:tcPr>
                </a:tc>
                <a:tc>
                  <a:txBody>
                    <a:bodyPr/>
                    <a:lstStyle/>
                    <a:p>
                      <a:pPr algn="ctr" fontAlgn="b"/>
                      <a:r>
                        <a:rPr lang="en-GB" sz="1200" b="0" i="0" u="none" strike="noStrike">
                          <a:solidFill>
                            <a:srgbClr val="000000"/>
                          </a:solidFill>
                          <a:effectLst/>
                          <a:latin typeface="Calibri" panose="020F0502020204030204" pitchFamily="34" charset="0"/>
                        </a:rPr>
                        <a:t>5</a:t>
                      </a:r>
                    </a:p>
                  </a:txBody>
                  <a:tcPr marL="4554" marR="4554" marT="4554" marB="0" anchor="b">
                    <a:lnL w="19050" cap="flat" cmpd="sng" algn="ctr">
                      <a:solidFill>
                        <a:srgbClr val="FF0000"/>
                      </a:solidFill>
                      <a:prstDash val="solid"/>
                      <a:round/>
                      <a:headEnd type="none" w="med" len="med"/>
                      <a:tailEnd type="none" w="med" len="med"/>
                    </a:lnL>
                    <a:lnR w="6350" cap="flat" cmpd="sng" algn="ctr">
                      <a:solidFill>
                        <a:srgbClr val="4472C4"/>
                      </a:solidFill>
                      <a:prstDash val="dot"/>
                      <a:round/>
                      <a:headEnd type="none" w="med" len="med"/>
                      <a:tailEnd type="none" w="med" len="med"/>
                    </a:lnR>
                    <a:lnT>
                      <a:noFill/>
                    </a:lnT>
                    <a:lnB w="6350" cap="flat" cmpd="sng" algn="ctr">
                      <a:solidFill>
                        <a:srgbClr val="4472C4"/>
                      </a:solidFill>
                      <a:prstDash val="solid"/>
                      <a:round/>
                      <a:headEnd type="none" w="med" len="med"/>
                      <a:tailEnd type="none" w="med" len="med"/>
                    </a:lnB>
                    <a:solidFill>
                      <a:srgbClr val="D9E1F2"/>
                    </a:solidFill>
                  </a:tcPr>
                </a:tc>
                <a:tc>
                  <a:txBody>
                    <a:bodyPr/>
                    <a:lstStyle/>
                    <a:p>
                      <a:pPr algn="ctr" fontAlgn="b"/>
                      <a:r>
                        <a:rPr lang="en-GB" sz="1200" b="0" i="0" u="none" strike="noStrike">
                          <a:solidFill>
                            <a:srgbClr val="000000"/>
                          </a:solidFill>
                          <a:effectLst/>
                          <a:latin typeface="Calibri" panose="020F0502020204030204" pitchFamily="34" charset="0"/>
                        </a:rPr>
                        <a:t>0</a:t>
                      </a:r>
                    </a:p>
                  </a:txBody>
                  <a:tcPr marL="4554" marR="4554" marT="4554" marB="0" anchor="b">
                    <a:lnL w="6350" cap="flat" cmpd="sng" algn="ctr">
                      <a:solidFill>
                        <a:srgbClr val="4472C4"/>
                      </a:solidFill>
                      <a:prstDash val="dot"/>
                      <a:round/>
                      <a:headEnd type="none" w="med" len="med"/>
                      <a:tailEnd type="none" w="med" len="med"/>
                    </a:lnL>
                    <a:lnR w="12700" cap="flat" cmpd="sng" algn="ctr">
                      <a:solidFill>
                        <a:srgbClr val="000000"/>
                      </a:solidFill>
                      <a:prstDash val="dash"/>
                      <a:round/>
                      <a:headEnd type="none" w="med" len="med"/>
                      <a:tailEnd type="none" w="med" len="med"/>
                    </a:lnR>
                    <a:lnT>
                      <a:noFill/>
                    </a:lnT>
                    <a:lnB w="6350" cap="flat" cmpd="sng" algn="ctr">
                      <a:solidFill>
                        <a:srgbClr val="4472C4"/>
                      </a:solidFill>
                      <a:prstDash val="solid"/>
                      <a:round/>
                      <a:headEnd type="none" w="med" len="med"/>
                      <a:tailEnd type="none" w="med" len="med"/>
                    </a:lnB>
                    <a:solidFill>
                      <a:srgbClr val="D9E1F2"/>
                    </a:solidFill>
                  </a:tcPr>
                </a:tc>
                <a:tc>
                  <a:txBody>
                    <a:bodyPr/>
                    <a:lstStyle/>
                    <a:p>
                      <a:pPr algn="ctr" fontAlgn="b"/>
                      <a:r>
                        <a:rPr lang="en-GB" sz="1200" b="0" i="0" u="none" strike="noStrike">
                          <a:solidFill>
                            <a:srgbClr val="000000"/>
                          </a:solidFill>
                          <a:effectLst/>
                          <a:latin typeface="Calibri" panose="020F0502020204030204" pitchFamily="34" charset="0"/>
                        </a:rPr>
                        <a:t>3</a:t>
                      </a:r>
                    </a:p>
                  </a:txBody>
                  <a:tcPr marL="4554" marR="4554" marT="4554" marB="0" anchor="b">
                    <a:lnL w="12700" cap="flat" cmpd="sng" algn="ctr">
                      <a:solidFill>
                        <a:srgbClr val="000000"/>
                      </a:solidFill>
                      <a:prstDash val="dash"/>
                      <a:round/>
                      <a:headEnd type="none" w="med" len="med"/>
                      <a:tailEnd type="none" w="med" len="med"/>
                    </a:lnL>
                    <a:lnR w="19050" cap="flat" cmpd="sng" algn="ctr">
                      <a:solidFill>
                        <a:srgbClr val="FF0000"/>
                      </a:solidFill>
                      <a:prstDash val="solid"/>
                      <a:round/>
                      <a:headEnd type="none" w="med" len="med"/>
                      <a:tailEnd type="none" w="med" len="med"/>
                    </a:lnR>
                    <a:lnT>
                      <a:noFill/>
                    </a:lnT>
                    <a:lnB w="6350" cap="flat" cmpd="sng" algn="ctr">
                      <a:solidFill>
                        <a:srgbClr val="4472C4"/>
                      </a:solidFill>
                      <a:prstDash val="solid"/>
                      <a:round/>
                      <a:headEnd type="none" w="med" len="med"/>
                      <a:tailEnd type="none" w="med" len="med"/>
                    </a:lnB>
                    <a:solidFill>
                      <a:srgbClr val="D9E1F2"/>
                    </a:solidFill>
                  </a:tcPr>
                </a:tc>
                <a:tc>
                  <a:txBody>
                    <a:bodyPr/>
                    <a:lstStyle/>
                    <a:p>
                      <a:pPr algn="ctr" fontAlgn="b"/>
                      <a:r>
                        <a:rPr lang="en-GB" sz="1200" b="0" i="0" u="none" strike="noStrike">
                          <a:solidFill>
                            <a:srgbClr val="000000"/>
                          </a:solidFill>
                          <a:effectLst/>
                          <a:latin typeface="Calibri" panose="020F0502020204030204" pitchFamily="34" charset="0"/>
                        </a:rPr>
                        <a:t>2</a:t>
                      </a:r>
                    </a:p>
                  </a:txBody>
                  <a:tcPr marL="4554" marR="4554" marT="4554" marB="0" anchor="b">
                    <a:lnL w="19050" cap="flat" cmpd="sng" algn="ctr">
                      <a:solidFill>
                        <a:srgbClr val="FF0000"/>
                      </a:solidFill>
                      <a:prstDash val="solid"/>
                      <a:round/>
                      <a:headEnd type="none" w="med" len="med"/>
                      <a:tailEnd type="none" w="med" len="med"/>
                    </a:lnL>
                    <a:lnR w="6350" cap="flat" cmpd="sng" algn="ctr">
                      <a:solidFill>
                        <a:srgbClr val="4472C4"/>
                      </a:solidFill>
                      <a:prstDash val="dot"/>
                      <a:round/>
                      <a:headEnd type="none" w="med" len="med"/>
                      <a:tailEnd type="none" w="med" len="med"/>
                    </a:lnR>
                    <a:lnT>
                      <a:noFill/>
                    </a:lnT>
                    <a:lnB w="6350" cap="flat" cmpd="sng" algn="ctr">
                      <a:solidFill>
                        <a:srgbClr val="4472C4"/>
                      </a:solidFill>
                      <a:prstDash val="solid"/>
                      <a:round/>
                      <a:headEnd type="none" w="med" len="med"/>
                      <a:tailEnd type="none" w="med" len="med"/>
                    </a:lnB>
                    <a:solidFill>
                      <a:srgbClr val="D9E1F2"/>
                    </a:solidFill>
                  </a:tcPr>
                </a:tc>
                <a:tc>
                  <a:txBody>
                    <a:bodyPr/>
                    <a:lstStyle/>
                    <a:p>
                      <a:pPr algn="ctr" fontAlgn="b"/>
                      <a:r>
                        <a:rPr lang="en-GB" sz="1200" b="0" i="0" u="none" strike="noStrike">
                          <a:solidFill>
                            <a:srgbClr val="000000"/>
                          </a:solidFill>
                          <a:effectLst/>
                          <a:latin typeface="Calibri" panose="020F0502020204030204" pitchFamily="34" charset="0"/>
                        </a:rPr>
                        <a:t>0</a:t>
                      </a:r>
                    </a:p>
                  </a:txBody>
                  <a:tcPr marL="4554" marR="4554" marT="4554" marB="0" anchor="b">
                    <a:lnL w="6350" cap="flat" cmpd="sng" algn="ctr">
                      <a:solidFill>
                        <a:srgbClr val="4472C4"/>
                      </a:solidFill>
                      <a:prstDash val="dot"/>
                      <a:round/>
                      <a:headEnd type="none" w="med" len="med"/>
                      <a:tailEnd type="none" w="med" len="med"/>
                    </a:lnL>
                    <a:lnR w="19050" cap="flat" cmpd="sng" algn="ctr">
                      <a:solidFill>
                        <a:srgbClr val="FF0000"/>
                      </a:solidFill>
                      <a:prstDash val="solid"/>
                      <a:round/>
                      <a:headEnd type="none" w="med" len="med"/>
                      <a:tailEnd type="none" w="med" len="med"/>
                    </a:lnR>
                    <a:lnT>
                      <a:noFill/>
                    </a:lnT>
                    <a:lnB w="6350" cap="flat" cmpd="sng" algn="ctr">
                      <a:solidFill>
                        <a:srgbClr val="4472C4"/>
                      </a:solidFill>
                      <a:prstDash val="solid"/>
                      <a:round/>
                      <a:headEnd type="none" w="med" len="med"/>
                      <a:tailEnd type="none" w="med" len="med"/>
                    </a:lnB>
                    <a:solidFill>
                      <a:srgbClr val="D9E1F2"/>
                    </a:solidFill>
                  </a:tcPr>
                </a:tc>
                <a:tc>
                  <a:txBody>
                    <a:bodyPr/>
                    <a:lstStyle/>
                    <a:p>
                      <a:pPr algn="ctr" fontAlgn="b"/>
                      <a:r>
                        <a:rPr lang="en-GB" sz="1200" b="0" i="0" u="none" strike="noStrike">
                          <a:solidFill>
                            <a:srgbClr val="000000"/>
                          </a:solidFill>
                          <a:effectLst/>
                          <a:latin typeface="Calibri" panose="020F0502020204030204" pitchFamily="34" charset="0"/>
                        </a:rPr>
                        <a:t>1</a:t>
                      </a:r>
                    </a:p>
                  </a:txBody>
                  <a:tcPr marL="4554" marR="4554" marT="4554" marB="0" anchor="b">
                    <a:lnL w="19050" cap="flat" cmpd="sng" algn="ctr">
                      <a:solidFill>
                        <a:srgbClr val="FF0000"/>
                      </a:solidFill>
                      <a:prstDash val="solid"/>
                      <a:round/>
                      <a:headEnd type="none" w="med" len="med"/>
                      <a:tailEnd type="none" w="med" len="med"/>
                    </a:lnL>
                    <a:lnR w="6350" cap="flat" cmpd="sng" algn="ctr">
                      <a:solidFill>
                        <a:srgbClr val="4472C4"/>
                      </a:solidFill>
                      <a:prstDash val="dot"/>
                      <a:round/>
                      <a:headEnd type="none" w="med" len="med"/>
                      <a:tailEnd type="none" w="med" len="med"/>
                    </a:lnR>
                    <a:lnT>
                      <a:noFill/>
                    </a:lnT>
                    <a:lnB w="6350" cap="flat" cmpd="sng" algn="ctr">
                      <a:solidFill>
                        <a:srgbClr val="4472C4"/>
                      </a:solidFill>
                      <a:prstDash val="solid"/>
                      <a:round/>
                      <a:headEnd type="none" w="med" len="med"/>
                      <a:tailEnd type="none" w="med" len="med"/>
                    </a:lnB>
                    <a:solidFill>
                      <a:srgbClr val="D9E1F2"/>
                    </a:solidFill>
                  </a:tcPr>
                </a:tc>
                <a:tc>
                  <a:txBody>
                    <a:bodyPr/>
                    <a:lstStyle/>
                    <a:p>
                      <a:pPr algn="ctr" fontAlgn="b"/>
                      <a:r>
                        <a:rPr lang="en-GB" sz="1200" b="0" i="0" u="none" strike="noStrike">
                          <a:solidFill>
                            <a:srgbClr val="000000"/>
                          </a:solidFill>
                          <a:effectLst/>
                          <a:latin typeface="Calibri" panose="020F0502020204030204" pitchFamily="34" charset="0"/>
                        </a:rPr>
                        <a:t> </a:t>
                      </a:r>
                    </a:p>
                  </a:txBody>
                  <a:tcPr marL="4554" marR="4554" marT="4554" marB="0" anchor="b">
                    <a:lnL w="6350" cap="flat" cmpd="sng" algn="ctr">
                      <a:solidFill>
                        <a:srgbClr val="4472C4"/>
                      </a:solidFill>
                      <a:prstDash val="dot"/>
                      <a:round/>
                      <a:headEnd type="none" w="med" len="med"/>
                      <a:tailEnd type="none" w="med" len="med"/>
                    </a:lnL>
                    <a:lnR w="12700" cap="flat" cmpd="sng" algn="ctr">
                      <a:solidFill>
                        <a:srgbClr val="000000"/>
                      </a:solidFill>
                      <a:prstDash val="dash"/>
                      <a:round/>
                      <a:headEnd type="none" w="med" len="med"/>
                      <a:tailEnd type="none" w="med" len="med"/>
                    </a:lnR>
                    <a:lnT>
                      <a:noFill/>
                    </a:lnT>
                    <a:lnB w="6350" cap="flat" cmpd="sng" algn="ctr">
                      <a:solidFill>
                        <a:srgbClr val="4472C4"/>
                      </a:solidFill>
                      <a:prstDash val="solid"/>
                      <a:round/>
                      <a:headEnd type="none" w="med" len="med"/>
                      <a:tailEnd type="none" w="med" len="med"/>
                    </a:lnB>
                    <a:solidFill>
                      <a:srgbClr val="D9E1F2"/>
                    </a:solidFill>
                  </a:tcPr>
                </a:tc>
                <a:tc>
                  <a:txBody>
                    <a:bodyPr/>
                    <a:lstStyle/>
                    <a:p>
                      <a:pPr algn="ctr" fontAlgn="b"/>
                      <a:r>
                        <a:rPr lang="en-GB" sz="1200" b="0" i="0" u="none" strike="noStrike">
                          <a:solidFill>
                            <a:srgbClr val="000000"/>
                          </a:solidFill>
                          <a:effectLst/>
                          <a:latin typeface="Calibri" panose="020F0502020204030204" pitchFamily="34" charset="0"/>
                        </a:rPr>
                        <a:t> </a:t>
                      </a:r>
                    </a:p>
                  </a:txBody>
                  <a:tcPr marL="4554" marR="4554" marT="4554" marB="0" anchor="b">
                    <a:lnL w="12700" cap="flat" cmpd="sng" algn="ctr">
                      <a:solidFill>
                        <a:srgbClr val="000000"/>
                      </a:solidFill>
                      <a:prstDash val="dash"/>
                      <a:round/>
                      <a:headEnd type="none" w="med" len="med"/>
                      <a:tailEnd type="none" w="med" len="med"/>
                    </a:lnL>
                    <a:lnR w="6350" cap="flat" cmpd="sng" algn="ctr">
                      <a:solidFill>
                        <a:srgbClr val="4472C4"/>
                      </a:solidFill>
                      <a:prstDash val="dot"/>
                      <a:round/>
                      <a:headEnd type="none" w="med" len="med"/>
                      <a:tailEnd type="none" w="med" len="med"/>
                    </a:lnR>
                    <a:lnT>
                      <a:noFill/>
                    </a:lnT>
                    <a:lnB w="6350" cap="flat" cmpd="sng" algn="ctr">
                      <a:solidFill>
                        <a:srgbClr val="4472C4"/>
                      </a:solidFill>
                      <a:prstDash val="solid"/>
                      <a:round/>
                      <a:headEnd type="none" w="med" len="med"/>
                      <a:tailEnd type="none" w="med" len="med"/>
                    </a:lnB>
                    <a:solidFill>
                      <a:srgbClr val="D9E1F2"/>
                    </a:solidFill>
                  </a:tcPr>
                </a:tc>
                <a:tc>
                  <a:txBody>
                    <a:bodyPr/>
                    <a:lstStyle/>
                    <a:p>
                      <a:pPr algn="ctr" fontAlgn="b"/>
                      <a:r>
                        <a:rPr lang="en-GB" sz="1200" b="0" i="0" u="none" strike="noStrike" dirty="0">
                          <a:solidFill>
                            <a:srgbClr val="000000"/>
                          </a:solidFill>
                          <a:effectLst/>
                          <a:latin typeface="Calibri" panose="020F0502020204030204" pitchFamily="34" charset="0"/>
                        </a:rPr>
                        <a:t> </a:t>
                      </a:r>
                    </a:p>
                  </a:txBody>
                  <a:tcPr marL="4554" marR="4554" marT="4554" marB="0" anchor="b">
                    <a:lnL w="6350" cap="flat" cmpd="sng" algn="ctr">
                      <a:solidFill>
                        <a:srgbClr val="4472C4"/>
                      </a:solidFill>
                      <a:prstDash val="dot"/>
                      <a:round/>
                      <a:headEnd type="none" w="med" len="med"/>
                      <a:tailEnd type="none" w="med" len="med"/>
                    </a:lnL>
                    <a:lnR w="6350" cap="flat" cmpd="sng" algn="ctr">
                      <a:solidFill>
                        <a:srgbClr val="4472C4"/>
                      </a:solidFill>
                      <a:prstDash val="dot"/>
                      <a:round/>
                      <a:headEnd type="none" w="med" len="med"/>
                      <a:tailEnd type="none" w="med" len="med"/>
                    </a:lnR>
                    <a:lnT>
                      <a:noFill/>
                    </a:lnT>
                    <a:lnB w="6350" cap="flat" cmpd="sng" algn="ctr">
                      <a:solidFill>
                        <a:srgbClr val="4472C4"/>
                      </a:solidFill>
                      <a:prstDash val="solid"/>
                      <a:round/>
                      <a:headEnd type="none" w="med" len="med"/>
                      <a:tailEnd type="none" w="med" len="med"/>
                    </a:lnB>
                    <a:solidFill>
                      <a:srgbClr val="D9E1F2"/>
                    </a:solidFill>
                  </a:tcPr>
                </a:tc>
                <a:tc>
                  <a:txBody>
                    <a:bodyPr/>
                    <a:lstStyle/>
                    <a:p>
                      <a:pPr algn="ctr" fontAlgn="b"/>
                      <a:r>
                        <a:rPr lang="en-GB" sz="1200" b="0" i="0" u="none" strike="noStrike" dirty="0">
                          <a:solidFill>
                            <a:srgbClr val="000000"/>
                          </a:solidFill>
                          <a:effectLst/>
                          <a:latin typeface="Calibri" panose="020F0502020204030204" pitchFamily="34" charset="0"/>
                        </a:rPr>
                        <a:t> </a:t>
                      </a:r>
                    </a:p>
                  </a:txBody>
                  <a:tcPr marL="4554" marR="4554" marT="4554" marB="0" anchor="b">
                    <a:lnL w="6350" cap="flat" cmpd="sng" algn="ctr">
                      <a:solidFill>
                        <a:srgbClr val="4472C4"/>
                      </a:solidFill>
                      <a:prstDash val="dot"/>
                      <a:round/>
                      <a:headEnd type="none" w="med" len="med"/>
                      <a:tailEnd type="none" w="med" len="med"/>
                    </a:lnL>
                    <a:lnR w="6350" cap="flat" cmpd="sng" algn="ctr">
                      <a:solidFill>
                        <a:srgbClr val="4472C4"/>
                      </a:solidFill>
                      <a:prstDash val="dot"/>
                      <a:round/>
                      <a:headEnd type="none" w="med" len="med"/>
                      <a:tailEnd type="none" w="med" len="med"/>
                    </a:lnR>
                    <a:lnT>
                      <a:noFill/>
                    </a:lnT>
                    <a:lnB w="6350" cap="flat" cmpd="sng" algn="ctr">
                      <a:solidFill>
                        <a:srgbClr val="4472C4"/>
                      </a:solidFill>
                      <a:prstDash val="solid"/>
                      <a:round/>
                      <a:headEnd type="none" w="med" len="med"/>
                      <a:tailEnd type="none" w="med" len="med"/>
                    </a:lnB>
                    <a:solidFill>
                      <a:srgbClr val="D9E1F2"/>
                    </a:solidFill>
                  </a:tcPr>
                </a:tc>
                <a:tc>
                  <a:txBody>
                    <a:bodyPr/>
                    <a:lstStyle/>
                    <a:p>
                      <a:pPr algn="ctr" fontAlgn="b"/>
                      <a:r>
                        <a:rPr lang="en-GB" sz="1200" b="0" i="0" u="none" strike="noStrike" dirty="0">
                          <a:solidFill>
                            <a:srgbClr val="000000"/>
                          </a:solidFill>
                          <a:effectLst/>
                          <a:latin typeface="Calibri" panose="020F0502020204030204" pitchFamily="34" charset="0"/>
                        </a:rPr>
                        <a:t> </a:t>
                      </a:r>
                    </a:p>
                  </a:txBody>
                  <a:tcPr marL="4554" marR="4554" marT="4554" marB="0" anchor="b">
                    <a:lnL w="6350" cap="flat" cmpd="sng" algn="ctr">
                      <a:solidFill>
                        <a:srgbClr val="4472C4"/>
                      </a:solidFill>
                      <a:prstDash val="dot"/>
                      <a:round/>
                      <a:headEnd type="none" w="med" len="med"/>
                      <a:tailEnd type="none" w="med" len="med"/>
                    </a:lnL>
                    <a:lnR w="6350" cap="flat" cmpd="sng" algn="ctr">
                      <a:solidFill>
                        <a:srgbClr val="4472C4"/>
                      </a:solidFill>
                      <a:prstDash val="dot"/>
                      <a:round/>
                      <a:headEnd type="none" w="med" len="med"/>
                      <a:tailEnd type="none" w="med" len="med"/>
                    </a:lnR>
                    <a:lnT>
                      <a:noFill/>
                    </a:lnT>
                    <a:lnB w="6350" cap="flat" cmpd="sng" algn="ctr">
                      <a:solidFill>
                        <a:srgbClr val="4472C4"/>
                      </a:solidFill>
                      <a:prstDash val="solid"/>
                      <a:round/>
                      <a:headEnd type="none" w="med" len="med"/>
                      <a:tailEnd type="none" w="med" len="med"/>
                    </a:lnB>
                    <a:solidFill>
                      <a:srgbClr val="D9E1F2"/>
                    </a:solidFill>
                  </a:tcPr>
                </a:tc>
                <a:tc>
                  <a:txBody>
                    <a:bodyPr/>
                    <a:lstStyle/>
                    <a:p>
                      <a:pPr algn="ctr" fontAlgn="b"/>
                      <a:r>
                        <a:rPr lang="en-GB" sz="1200" b="0" i="0" u="none" strike="noStrike">
                          <a:solidFill>
                            <a:srgbClr val="000000"/>
                          </a:solidFill>
                          <a:effectLst/>
                          <a:latin typeface="Calibri" panose="020F0502020204030204" pitchFamily="34" charset="0"/>
                        </a:rPr>
                        <a:t> </a:t>
                      </a:r>
                    </a:p>
                  </a:txBody>
                  <a:tcPr marL="4554" marR="4554" marT="4554" marB="0" anchor="b">
                    <a:lnL w="6350" cap="flat" cmpd="sng" algn="ctr">
                      <a:solidFill>
                        <a:srgbClr val="4472C4"/>
                      </a:solidFill>
                      <a:prstDash val="dot"/>
                      <a:round/>
                      <a:headEnd type="none" w="med" len="med"/>
                      <a:tailEnd type="none" w="med" len="med"/>
                    </a:lnL>
                    <a:lnR w="12700" cap="flat" cmpd="sng" algn="ctr">
                      <a:solidFill>
                        <a:srgbClr val="000000"/>
                      </a:solidFill>
                      <a:prstDash val="dash"/>
                      <a:round/>
                      <a:headEnd type="none" w="med" len="med"/>
                      <a:tailEnd type="none" w="med" len="med"/>
                    </a:lnR>
                    <a:lnT>
                      <a:noFill/>
                    </a:lnT>
                    <a:lnB w="6350" cap="flat" cmpd="sng" algn="ctr">
                      <a:solidFill>
                        <a:srgbClr val="4472C4"/>
                      </a:solidFill>
                      <a:prstDash val="solid"/>
                      <a:round/>
                      <a:headEnd type="none" w="med" len="med"/>
                      <a:tailEnd type="none" w="med" len="med"/>
                    </a:lnB>
                    <a:solidFill>
                      <a:srgbClr val="D9E1F2"/>
                    </a:solidFill>
                  </a:tcPr>
                </a:tc>
                <a:extLst>
                  <a:ext uri="{0D108BD9-81ED-4DB2-BD59-A6C34878D82A}">
                    <a16:rowId xmlns:a16="http://schemas.microsoft.com/office/drawing/2014/main" val="3101542094"/>
                  </a:ext>
                </a:extLst>
              </a:tr>
              <a:tr h="196547">
                <a:tc>
                  <a:txBody>
                    <a:bodyPr/>
                    <a:lstStyle/>
                    <a:p>
                      <a:pPr algn="l" fontAlgn="b"/>
                      <a:r>
                        <a:rPr lang="en-GB" sz="1200" b="0" i="1" u="none" strike="noStrike" dirty="0">
                          <a:solidFill>
                            <a:srgbClr val="FFFFFF"/>
                          </a:solidFill>
                          <a:effectLst/>
                          <a:latin typeface="Calibri" panose="020F0502020204030204" pitchFamily="34" charset="0"/>
                        </a:rPr>
                        <a:t>Blanks</a:t>
                      </a:r>
                    </a:p>
                  </a:txBody>
                  <a:tcPr marL="4554" marR="4554" marT="4554" marB="0" anchor="b">
                    <a:lnL>
                      <a:noFill/>
                    </a:lnL>
                    <a:lnR w="12700" cap="flat" cmpd="sng" algn="ctr">
                      <a:solidFill>
                        <a:srgbClr val="000000"/>
                      </a:solidFill>
                      <a:prstDash val="dash"/>
                      <a:round/>
                      <a:headEnd type="none" w="med" len="med"/>
                      <a:tailEnd type="none" w="med" len="med"/>
                    </a:lnR>
                    <a:lnT w="6350" cap="flat" cmpd="sng" algn="ctr">
                      <a:solidFill>
                        <a:srgbClr val="4472C4"/>
                      </a:solidFill>
                      <a:prstDash val="solid"/>
                      <a:round/>
                      <a:headEnd type="none" w="med" len="med"/>
                      <a:tailEnd type="none" w="med" len="med"/>
                    </a:lnT>
                    <a:lnB w="25400" cap="flat" cmpd="dbl" algn="ctr">
                      <a:solidFill>
                        <a:srgbClr val="4472C4"/>
                      </a:solidFill>
                      <a:prstDash val="solid"/>
                      <a:round/>
                      <a:headEnd type="none" w="med" len="med"/>
                      <a:tailEnd type="none" w="med" len="med"/>
                    </a:lnB>
                    <a:solidFill>
                      <a:srgbClr val="4472C4"/>
                    </a:solidFill>
                  </a:tcPr>
                </a:tc>
                <a:tc>
                  <a:txBody>
                    <a:bodyPr/>
                    <a:lstStyle/>
                    <a:p>
                      <a:pPr algn="ctr" fontAlgn="b"/>
                      <a:r>
                        <a:rPr lang="en-GB" sz="1200" b="0" i="0" u="none" strike="noStrike">
                          <a:solidFill>
                            <a:srgbClr val="000000"/>
                          </a:solidFill>
                          <a:effectLst/>
                          <a:latin typeface="Calibri" panose="020F0502020204030204" pitchFamily="34" charset="0"/>
                        </a:rPr>
                        <a:t>11</a:t>
                      </a:r>
                    </a:p>
                  </a:txBody>
                  <a:tcPr marL="4554" marR="4554" marT="4554" marB="0" anchor="b">
                    <a:lnL w="12700" cap="flat" cmpd="sng" algn="ctr">
                      <a:solidFill>
                        <a:srgbClr val="000000"/>
                      </a:solidFill>
                      <a:prstDash val="dash"/>
                      <a:round/>
                      <a:headEnd type="none" w="med" len="med"/>
                      <a:tailEnd type="none" w="med" len="med"/>
                    </a:lnL>
                    <a:lnR w="19050" cap="flat" cmpd="sng" algn="ctr">
                      <a:solidFill>
                        <a:srgbClr val="FF0000"/>
                      </a:solidFill>
                      <a:prstDash val="solid"/>
                      <a:round/>
                      <a:headEnd type="none" w="med" len="med"/>
                      <a:tailEnd type="none" w="med" len="med"/>
                    </a:lnR>
                    <a:lnT w="6350" cap="flat" cmpd="sng" algn="ctr">
                      <a:solidFill>
                        <a:srgbClr val="4472C4"/>
                      </a:solidFill>
                      <a:prstDash val="solid"/>
                      <a:round/>
                      <a:headEnd type="none" w="med" len="med"/>
                      <a:tailEnd type="none" w="med" len="med"/>
                    </a:lnT>
                    <a:lnB w="25400" cap="flat" cmpd="dbl" algn="ctr">
                      <a:solidFill>
                        <a:srgbClr val="4472C4"/>
                      </a:solidFill>
                      <a:prstDash val="solid"/>
                      <a:round/>
                      <a:headEnd type="none" w="med" len="med"/>
                      <a:tailEnd type="none" w="med" len="med"/>
                    </a:lnB>
                    <a:solidFill>
                      <a:srgbClr val="B4C6E7"/>
                    </a:solidFill>
                  </a:tcPr>
                </a:tc>
                <a:tc>
                  <a:txBody>
                    <a:bodyPr/>
                    <a:lstStyle/>
                    <a:p>
                      <a:pPr algn="ctr" fontAlgn="b"/>
                      <a:r>
                        <a:rPr lang="en-GB" sz="1200" b="0" i="0" u="none" strike="noStrike">
                          <a:solidFill>
                            <a:srgbClr val="000000"/>
                          </a:solidFill>
                          <a:effectLst/>
                          <a:latin typeface="Calibri" panose="020F0502020204030204" pitchFamily="34" charset="0"/>
                        </a:rPr>
                        <a:t>11</a:t>
                      </a:r>
                    </a:p>
                  </a:txBody>
                  <a:tcPr marL="4554" marR="4554" marT="4554" marB="0" anchor="b">
                    <a:lnL w="19050" cap="flat" cmpd="sng" algn="ctr">
                      <a:solidFill>
                        <a:srgbClr val="FF0000"/>
                      </a:solidFill>
                      <a:prstDash val="solid"/>
                      <a:round/>
                      <a:headEnd type="none" w="med" len="med"/>
                      <a:tailEnd type="none" w="med" len="med"/>
                    </a:lnL>
                    <a:lnR w="6350" cap="flat" cmpd="sng" algn="ctr">
                      <a:solidFill>
                        <a:srgbClr val="4472C4"/>
                      </a:solidFill>
                      <a:prstDash val="dot"/>
                      <a:round/>
                      <a:headEnd type="none" w="med" len="med"/>
                      <a:tailEnd type="none" w="med" len="med"/>
                    </a:lnR>
                    <a:lnT w="6350" cap="flat" cmpd="sng" algn="ctr">
                      <a:solidFill>
                        <a:srgbClr val="4472C4"/>
                      </a:solidFill>
                      <a:prstDash val="solid"/>
                      <a:round/>
                      <a:headEnd type="none" w="med" len="med"/>
                      <a:tailEnd type="none" w="med" len="med"/>
                    </a:lnT>
                    <a:lnB w="19050" cap="flat" cmpd="sng" algn="ctr">
                      <a:solidFill>
                        <a:srgbClr val="FF0000"/>
                      </a:solidFill>
                      <a:prstDash val="solid"/>
                      <a:round/>
                      <a:headEnd type="none" w="med" len="med"/>
                      <a:tailEnd type="none" w="med" len="med"/>
                    </a:lnB>
                    <a:solidFill>
                      <a:srgbClr val="B4C6E7"/>
                    </a:solidFill>
                  </a:tcPr>
                </a:tc>
                <a:tc>
                  <a:txBody>
                    <a:bodyPr/>
                    <a:lstStyle/>
                    <a:p>
                      <a:pPr algn="ctr" fontAlgn="b"/>
                      <a:r>
                        <a:rPr lang="en-GB" sz="1200" b="0" i="0" u="none" strike="noStrike">
                          <a:solidFill>
                            <a:srgbClr val="000000"/>
                          </a:solidFill>
                          <a:effectLst/>
                          <a:latin typeface="Calibri" panose="020F0502020204030204" pitchFamily="34" charset="0"/>
                        </a:rPr>
                        <a:t>0</a:t>
                      </a:r>
                    </a:p>
                  </a:txBody>
                  <a:tcPr marL="4554" marR="4554" marT="4554" marB="0" anchor="b">
                    <a:lnL w="6350" cap="flat" cmpd="sng" algn="ctr">
                      <a:solidFill>
                        <a:srgbClr val="4472C4"/>
                      </a:solidFill>
                      <a:prstDash val="dot"/>
                      <a:round/>
                      <a:headEnd type="none" w="med" len="med"/>
                      <a:tailEnd type="none" w="med" len="med"/>
                    </a:lnL>
                    <a:lnR w="19050" cap="flat" cmpd="sng" algn="ctr">
                      <a:solidFill>
                        <a:srgbClr val="FF0000"/>
                      </a:solidFill>
                      <a:prstDash val="solid"/>
                      <a:round/>
                      <a:headEnd type="none" w="med" len="med"/>
                      <a:tailEnd type="none" w="med" len="med"/>
                    </a:lnR>
                    <a:lnT w="6350" cap="flat" cmpd="sng" algn="ctr">
                      <a:solidFill>
                        <a:srgbClr val="4472C4"/>
                      </a:solidFill>
                      <a:prstDash val="solid"/>
                      <a:round/>
                      <a:headEnd type="none" w="med" len="med"/>
                      <a:tailEnd type="none" w="med" len="med"/>
                    </a:lnT>
                    <a:lnB w="19050" cap="flat" cmpd="sng" algn="ctr">
                      <a:solidFill>
                        <a:srgbClr val="FF0000"/>
                      </a:solidFill>
                      <a:prstDash val="solid"/>
                      <a:round/>
                      <a:headEnd type="none" w="med" len="med"/>
                      <a:tailEnd type="none" w="med" len="med"/>
                    </a:lnB>
                    <a:solidFill>
                      <a:srgbClr val="B4C6E7"/>
                    </a:solidFill>
                  </a:tcPr>
                </a:tc>
                <a:tc>
                  <a:txBody>
                    <a:bodyPr/>
                    <a:lstStyle/>
                    <a:p>
                      <a:pPr algn="ctr" fontAlgn="b"/>
                      <a:r>
                        <a:rPr lang="en-GB" sz="1200" b="0" i="0" u="none" strike="noStrike">
                          <a:solidFill>
                            <a:srgbClr val="000000"/>
                          </a:solidFill>
                          <a:effectLst/>
                          <a:latin typeface="Calibri" panose="020F0502020204030204" pitchFamily="34" charset="0"/>
                        </a:rPr>
                        <a:t>0</a:t>
                      </a:r>
                    </a:p>
                  </a:txBody>
                  <a:tcPr marL="4554" marR="4554" marT="4554" marB="0" anchor="b">
                    <a:lnL w="19050" cap="flat" cmpd="sng" algn="ctr">
                      <a:solidFill>
                        <a:srgbClr val="FF0000"/>
                      </a:solidFill>
                      <a:prstDash val="solid"/>
                      <a:round/>
                      <a:headEnd type="none" w="med" len="med"/>
                      <a:tailEnd type="none" w="med" len="med"/>
                    </a:lnL>
                    <a:lnR w="6350" cap="flat" cmpd="sng" algn="ctr">
                      <a:solidFill>
                        <a:srgbClr val="4472C4"/>
                      </a:solidFill>
                      <a:prstDash val="dot"/>
                      <a:round/>
                      <a:headEnd type="none" w="med" len="med"/>
                      <a:tailEnd type="none" w="med" len="med"/>
                    </a:lnR>
                    <a:lnT w="6350" cap="flat" cmpd="sng" algn="ctr">
                      <a:solidFill>
                        <a:srgbClr val="4472C4"/>
                      </a:solidFill>
                      <a:prstDash val="solid"/>
                      <a:round/>
                      <a:headEnd type="none" w="med" len="med"/>
                      <a:tailEnd type="none" w="med" len="med"/>
                    </a:lnT>
                    <a:lnB w="25400" cap="flat" cmpd="dbl" algn="ctr">
                      <a:solidFill>
                        <a:srgbClr val="4472C4"/>
                      </a:solidFill>
                      <a:prstDash val="solid"/>
                      <a:round/>
                      <a:headEnd type="none" w="med" len="med"/>
                      <a:tailEnd type="none" w="med" len="med"/>
                    </a:lnB>
                    <a:solidFill>
                      <a:srgbClr val="B4C6E7"/>
                    </a:solidFill>
                  </a:tcPr>
                </a:tc>
                <a:tc>
                  <a:txBody>
                    <a:bodyPr/>
                    <a:lstStyle/>
                    <a:p>
                      <a:pPr algn="ctr" fontAlgn="b"/>
                      <a:r>
                        <a:rPr lang="en-GB" sz="1200" b="0" i="0" u="none" strike="noStrike">
                          <a:solidFill>
                            <a:srgbClr val="000000"/>
                          </a:solidFill>
                          <a:effectLst/>
                          <a:latin typeface="Calibri" panose="020F0502020204030204" pitchFamily="34" charset="0"/>
                        </a:rPr>
                        <a:t>0</a:t>
                      </a:r>
                    </a:p>
                  </a:txBody>
                  <a:tcPr marL="4554" marR="4554" marT="4554" marB="0" anchor="b">
                    <a:lnL w="6350" cap="flat" cmpd="sng" algn="ctr">
                      <a:solidFill>
                        <a:srgbClr val="4472C4"/>
                      </a:solidFill>
                      <a:prstDash val="dot"/>
                      <a:round/>
                      <a:headEnd type="none" w="med" len="med"/>
                      <a:tailEnd type="none" w="med" len="med"/>
                    </a:lnL>
                    <a:lnR w="12700" cap="flat" cmpd="sng" algn="ctr">
                      <a:solidFill>
                        <a:srgbClr val="000000"/>
                      </a:solidFill>
                      <a:prstDash val="dash"/>
                      <a:round/>
                      <a:headEnd type="none" w="med" len="med"/>
                      <a:tailEnd type="none" w="med" len="med"/>
                    </a:lnR>
                    <a:lnT w="6350" cap="flat" cmpd="sng" algn="ctr">
                      <a:solidFill>
                        <a:srgbClr val="4472C4"/>
                      </a:solidFill>
                      <a:prstDash val="solid"/>
                      <a:round/>
                      <a:headEnd type="none" w="med" len="med"/>
                      <a:tailEnd type="none" w="med" len="med"/>
                    </a:lnT>
                    <a:lnB w="25400" cap="flat" cmpd="dbl" algn="ctr">
                      <a:solidFill>
                        <a:srgbClr val="4472C4"/>
                      </a:solidFill>
                      <a:prstDash val="solid"/>
                      <a:round/>
                      <a:headEnd type="none" w="med" len="med"/>
                      <a:tailEnd type="none" w="med" len="med"/>
                    </a:lnB>
                    <a:solidFill>
                      <a:srgbClr val="B4C6E7"/>
                    </a:solidFill>
                  </a:tcPr>
                </a:tc>
                <a:tc>
                  <a:txBody>
                    <a:bodyPr/>
                    <a:lstStyle/>
                    <a:p>
                      <a:pPr algn="ctr" fontAlgn="b"/>
                      <a:r>
                        <a:rPr lang="en-GB" sz="1200" b="0" i="0" u="none" strike="noStrike">
                          <a:solidFill>
                            <a:srgbClr val="000000"/>
                          </a:solidFill>
                          <a:effectLst/>
                          <a:latin typeface="Calibri" panose="020F0502020204030204" pitchFamily="34" charset="0"/>
                        </a:rPr>
                        <a:t>11</a:t>
                      </a:r>
                    </a:p>
                  </a:txBody>
                  <a:tcPr marL="4554" marR="4554" marT="4554" marB="0" anchor="b">
                    <a:lnL w="12700" cap="flat" cmpd="sng" algn="ctr">
                      <a:solidFill>
                        <a:srgbClr val="000000"/>
                      </a:solidFill>
                      <a:prstDash val="dash"/>
                      <a:round/>
                      <a:headEnd type="none" w="med" len="med"/>
                      <a:tailEnd type="none" w="med" len="med"/>
                    </a:lnL>
                    <a:lnR w="19050" cap="flat" cmpd="sng" algn="ctr">
                      <a:solidFill>
                        <a:srgbClr val="FF0000"/>
                      </a:solidFill>
                      <a:prstDash val="solid"/>
                      <a:round/>
                      <a:headEnd type="none" w="med" len="med"/>
                      <a:tailEnd type="none" w="med" len="med"/>
                    </a:lnR>
                    <a:lnT w="6350" cap="flat" cmpd="sng" algn="ctr">
                      <a:solidFill>
                        <a:srgbClr val="4472C4"/>
                      </a:solidFill>
                      <a:prstDash val="solid"/>
                      <a:round/>
                      <a:headEnd type="none" w="med" len="med"/>
                      <a:tailEnd type="none" w="med" len="med"/>
                    </a:lnT>
                    <a:lnB w="25400" cap="flat" cmpd="dbl" algn="ctr">
                      <a:solidFill>
                        <a:srgbClr val="4472C4"/>
                      </a:solidFill>
                      <a:prstDash val="solid"/>
                      <a:round/>
                      <a:headEnd type="none" w="med" len="med"/>
                      <a:tailEnd type="none" w="med" len="med"/>
                    </a:lnB>
                    <a:solidFill>
                      <a:srgbClr val="B4C6E7"/>
                    </a:solidFill>
                  </a:tcPr>
                </a:tc>
                <a:tc>
                  <a:txBody>
                    <a:bodyPr/>
                    <a:lstStyle/>
                    <a:p>
                      <a:pPr algn="ctr" fontAlgn="b"/>
                      <a:r>
                        <a:rPr lang="en-GB" sz="1200" b="0" i="0" u="none" strike="noStrike">
                          <a:solidFill>
                            <a:srgbClr val="000000"/>
                          </a:solidFill>
                          <a:effectLst/>
                          <a:latin typeface="Calibri" panose="020F0502020204030204" pitchFamily="34" charset="0"/>
                        </a:rPr>
                        <a:t>11</a:t>
                      </a:r>
                    </a:p>
                  </a:txBody>
                  <a:tcPr marL="4554" marR="4554" marT="4554" marB="0" anchor="b">
                    <a:lnL w="19050" cap="flat" cmpd="sng" algn="ctr">
                      <a:solidFill>
                        <a:srgbClr val="FF0000"/>
                      </a:solidFill>
                      <a:prstDash val="solid"/>
                      <a:round/>
                      <a:headEnd type="none" w="med" len="med"/>
                      <a:tailEnd type="none" w="med" len="med"/>
                    </a:lnL>
                    <a:lnR w="6350" cap="flat" cmpd="sng" algn="ctr">
                      <a:solidFill>
                        <a:srgbClr val="4472C4"/>
                      </a:solidFill>
                      <a:prstDash val="dot"/>
                      <a:round/>
                      <a:headEnd type="none" w="med" len="med"/>
                      <a:tailEnd type="none" w="med" len="med"/>
                    </a:lnR>
                    <a:lnT w="6350" cap="flat" cmpd="sng" algn="ctr">
                      <a:solidFill>
                        <a:srgbClr val="4472C4"/>
                      </a:solidFill>
                      <a:prstDash val="solid"/>
                      <a:round/>
                      <a:headEnd type="none" w="med" len="med"/>
                      <a:tailEnd type="none" w="med" len="med"/>
                    </a:lnT>
                    <a:lnB w="19050" cap="flat" cmpd="sng" algn="ctr">
                      <a:solidFill>
                        <a:srgbClr val="FF0000"/>
                      </a:solidFill>
                      <a:prstDash val="solid"/>
                      <a:round/>
                      <a:headEnd type="none" w="med" len="med"/>
                      <a:tailEnd type="none" w="med" len="med"/>
                    </a:lnB>
                    <a:solidFill>
                      <a:srgbClr val="B4C6E7"/>
                    </a:solidFill>
                  </a:tcPr>
                </a:tc>
                <a:tc>
                  <a:txBody>
                    <a:bodyPr/>
                    <a:lstStyle/>
                    <a:p>
                      <a:pPr algn="ctr" fontAlgn="b"/>
                      <a:r>
                        <a:rPr lang="en-GB" sz="1200" b="0" i="0" u="none" strike="noStrike">
                          <a:solidFill>
                            <a:srgbClr val="000000"/>
                          </a:solidFill>
                          <a:effectLst/>
                          <a:latin typeface="Calibri" panose="020F0502020204030204" pitchFamily="34" charset="0"/>
                        </a:rPr>
                        <a:t>0</a:t>
                      </a:r>
                    </a:p>
                  </a:txBody>
                  <a:tcPr marL="4554" marR="4554" marT="4554" marB="0" anchor="b">
                    <a:lnL w="6350" cap="flat" cmpd="sng" algn="ctr">
                      <a:solidFill>
                        <a:srgbClr val="4472C4"/>
                      </a:solidFill>
                      <a:prstDash val="dot"/>
                      <a:round/>
                      <a:headEnd type="none" w="med" len="med"/>
                      <a:tailEnd type="none" w="med" len="med"/>
                    </a:lnL>
                    <a:lnR w="19050" cap="flat" cmpd="sng" algn="ctr">
                      <a:solidFill>
                        <a:srgbClr val="FF0000"/>
                      </a:solidFill>
                      <a:prstDash val="solid"/>
                      <a:round/>
                      <a:headEnd type="none" w="med" len="med"/>
                      <a:tailEnd type="none" w="med" len="med"/>
                    </a:lnR>
                    <a:lnT w="6350" cap="flat" cmpd="sng" algn="ctr">
                      <a:solidFill>
                        <a:srgbClr val="4472C4"/>
                      </a:solidFill>
                      <a:prstDash val="solid"/>
                      <a:round/>
                      <a:headEnd type="none" w="med" len="med"/>
                      <a:tailEnd type="none" w="med" len="med"/>
                    </a:lnT>
                    <a:lnB w="19050" cap="flat" cmpd="sng" algn="ctr">
                      <a:solidFill>
                        <a:srgbClr val="FF0000"/>
                      </a:solidFill>
                      <a:prstDash val="solid"/>
                      <a:round/>
                      <a:headEnd type="none" w="med" len="med"/>
                      <a:tailEnd type="none" w="med" len="med"/>
                    </a:lnB>
                    <a:solidFill>
                      <a:srgbClr val="B4C6E7"/>
                    </a:solidFill>
                  </a:tcPr>
                </a:tc>
                <a:tc>
                  <a:txBody>
                    <a:bodyPr/>
                    <a:lstStyle/>
                    <a:p>
                      <a:pPr algn="ctr" fontAlgn="b"/>
                      <a:r>
                        <a:rPr lang="en-GB" sz="1200" b="0" i="0" u="none" strike="noStrike">
                          <a:solidFill>
                            <a:srgbClr val="000000"/>
                          </a:solidFill>
                          <a:effectLst/>
                          <a:latin typeface="Calibri" panose="020F0502020204030204" pitchFamily="34" charset="0"/>
                        </a:rPr>
                        <a:t>0</a:t>
                      </a:r>
                    </a:p>
                  </a:txBody>
                  <a:tcPr marL="4554" marR="4554" marT="4554" marB="0" anchor="b">
                    <a:lnL w="19050" cap="flat" cmpd="sng" algn="ctr">
                      <a:solidFill>
                        <a:srgbClr val="FF0000"/>
                      </a:solidFill>
                      <a:prstDash val="solid"/>
                      <a:round/>
                      <a:headEnd type="none" w="med" len="med"/>
                      <a:tailEnd type="none" w="med" len="med"/>
                    </a:lnL>
                    <a:lnR w="6350" cap="flat" cmpd="sng" algn="ctr">
                      <a:solidFill>
                        <a:srgbClr val="4472C4"/>
                      </a:solidFill>
                      <a:prstDash val="dot"/>
                      <a:round/>
                      <a:headEnd type="none" w="med" len="med"/>
                      <a:tailEnd type="none" w="med" len="med"/>
                    </a:lnR>
                    <a:lnT w="6350" cap="flat" cmpd="sng" algn="ctr">
                      <a:solidFill>
                        <a:srgbClr val="4472C4"/>
                      </a:solidFill>
                      <a:prstDash val="solid"/>
                      <a:round/>
                      <a:headEnd type="none" w="med" len="med"/>
                      <a:tailEnd type="none" w="med" len="med"/>
                    </a:lnT>
                    <a:lnB w="25400" cap="flat" cmpd="dbl" algn="ctr">
                      <a:solidFill>
                        <a:srgbClr val="4472C4"/>
                      </a:solidFill>
                      <a:prstDash val="solid"/>
                      <a:round/>
                      <a:headEnd type="none" w="med" len="med"/>
                      <a:tailEnd type="none" w="med" len="med"/>
                    </a:lnB>
                    <a:solidFill>
                      <a:srgbClr val="B4C6E7"/>
                    </a:solidFill>
                  </a:tcPr>
                </a:tc>
                <a:tc>
                  <a:txBody>
                    <a:bodyPr/>
                    <a:lstStyle/>
                    <a:p>
                      <a:pPr algn="ctr" fontAlgn="b"/>
                      <a:r>
                        <a:rPr lang="en-GB" sz="1200" b="0" i="0" u="none" strike="noStrike">
                          <a:solidFill>
                            <a:srgbClr val="000000"/>
                          </a:solidFill>
                          <a:effectLst/>
                          <a:latin typeface="Calibri" panose="020F0502020204030204" pitchFamily="34" charset="0"/>
                        </a:rPr>
                        <a:t> </a:t>
                      </a:r>
                    </a:p>
                  </a:txBody>
                  <a:tcPr marL="4554" marR="4554" marT="4554" marB="0" anchor="b">
                    <a:lnL w="6350" cap="flat" cmpd="sng" algn="ctr">
                      <a:solidFill>
                        <a:srgbClr val="4472C4"/>
                      </a:solidFill>
                      <a:prstDash val="dot"/>
                      <a:round/>
                      <a:headEnd type="none" w="med" len="med"/>
                      <a:tailEnd type="none" w="med" len="med"/>
                    </a:lnL>
                    <a:lnR w="12700" cap="flat" cmpd="sng" algn="ctr">
                      <a:solidFill>
                        <a:srgbClr val="000000"/>
                      </a:solidFill>
                      <a:prstDash val="dash"/>
                      <a:round/>
                      <a:headEnd type="none" w="med" len="med"/>
                      <a:tailEnd type="none" w="med" len="med"/>
                    </a:lnR>
                    <a:lnT w="6350" cap="flat" cmpd="sng" algn="ctr">
                      <a:solidFill>
                        <a:srgbClr val="4472C4"/>
                      </a:solidFill>
                      <a:prstDash val="solid"/>
                      <a:round/>
                      <a:headEnd type="none" w="med" len="med"/>
                      <a:tailEnd type="none" w="med" len="med"/>
                    </a:lnT>
                    <a:lnB w="25400" cap="flat" cmpd="dbl" algn="ctr">
                      <a:solidFill>
                        <a:srgbClr val="4472C4"/>
                      </a:solidFill>
                      <a:prstDash val="solid"/>
                      <a:round/>
                      <a:headEnd type="none" w="med" len="med"/>
                      <a:tailEnd type="none" w="med" len="med"/>
                    </a:lnB>
                    <a:solidFill>
                      <a:srgbClr val="B4C6E7"/>
                    </a:solidFill>
                  </a:tcPr>
                </a:tc>
                <a:tc>
                  <a:txBody>
                    <a:bodyPr/>
                    <a:lstStyle/>
                    <a:p>
                      <a:pPr algn="ctr" fontAlgn="b"/>
                      <a:r>
                        <a:rPr lang="en-GB" sz="1200" b="0" i="0" u="none" strike="noStrike">
                          <a:solidFill>
                            <a:srgbClr val="000000"/>
                          </a:solidFill>
                          <a:effectLst/>
                          <a:latin typeface="Calibri" panose="020F0502020204030204" pitchFamily="34" charset="0"/>
                        </a:rPr>
                        <a:t> </a:t>
                      </a:r>
                    </a:p>
                  </a:txBody>
                  <a:tcPr marL="4554" marR="4554" marT="4554" marB="0" anchor="b">
                    <a:lnL w="12700" cap="flat" cmpd="sng" algn="ctr">
                      <a:solidFill>
                        <a:srgbClr val="000000"/>
                      </a:solidFill>
                      <a:prstDash val="dash"/>
                      <a:round/>
                      <a:headEnd type="none" w="med" len="med"/>
                      <a:tailEnd type="none" w="med" len="med"/>
                    </a:lnL>
                    <a:lnR w="6350" cap="flat" cmpd="sng" algn="ctr">
                      <a:solidFill>
                        <a:srgbClr val="4472C4"/>
                      </a:solidFill>
                      <a:prstDash val="dot"/>
                      <a:round/>
                      <a:headEnd type="none" w="med" len="med"/>
                      <a:tailEnd type="none" w="med" len="med"/>
                    </a:lnR>
                    <a:lnT w="6350" cap="flat" cmpd="sng" algn="ctr">
                      <a:solidFill>
                        <a:srgbClr val="4472C4"/>
                      </a:solidFill>
                      <a:prstDash val="solid"/>
                      <a:round/>
                      <a:headEnd type="none" w="med" len="med"/>
                      <a:tailEnd type="none" w="med" len="med"/>
                    </a:lnT>
                    <a:lnB w="25400" cap="flat" cmpd="dbl" algn="ctr">
                      <a:solidFill>
                        <a:srgbClr val="4472C4"/>
                      </a:solidFill>
                      <a:prstDash val="solid"/>
                      <a:round/>
                      <a:headEnd type="none" w="med" len="med"/>
                      <a:tailEnd type="none" w="med" len="med"/>
                    </a:lnB>
                    <a:solidFill>
                      <a:srgbClr val="B4C6E7"/>
                    </a:solidFill>
                  </a:tcPr>
                </a:tc>
                <a:tc>
                  <a:txBody>
                    <a:bodyPr/>
                    <a:lstStyle/>
                    <a:p>
                      <a:pPr algn="ctr" fontAlgn="b"/>
                      <a:r>
                        <a:rPr lang="en-GB" sz="1200" b="0" i="0" u="none" strike="noStrike">
                          <a:solidFill>
                            <a:srgbClr val="000000"/>
                          </a:solidFill>
                          <a:effectLst/>
                          <a:latin typeface="Calibri" panose="020F0502020204030204" pitchFamily="34" charset="0"/>
                        </a:rPr>
                        <a:t> </a:t>
                      </a:r>
                    </a:p>
                  </a:txBody>
                  <a:tcPr marL="4554" marR="4554" marT="4554" marB="0" anchor="b">
                    <a:lnL w="6350" cap="flat" cmpd="sng" algn="ctr">
                      <a:solidFill>
                        <a:srgbClr val="4472C4"/>
                      </a:solidFill>
                      <a:prstDash val="dot"/>
                      <a:round/>
                      <a:headEnd type="none" w="med" len="med"/>
                      <a:tailEnd type="none" w="med" len="med"/>
                    </a:lnL>
                    <a:lnR w="6350" cap="flat" cmpd="sng" algn="ctr">
                      <a:solidFill>
                        <a:srgbClr val="4472C4"/>
                      </a:solidFill>
                      <a:prstDash val="dot"/>
                      <a:round/>
                      <a:headEnd type="none" w="med" len="med"/>
                      <a:tailEnd type="none" w="med" len="med"/>
                    </a:lnR>
                    <a:lnT w="6350" cap="flat" cmpd="sng" algn="ctr">
                      <a:solidFill>
                        <a:srgbClr val="4472C4"/>
                      </a:solidFill>
                      <a:prstDash val="solid"/>
                      <a:round/>
                      <a:headEnd type="none" w="med" len="med"/>
                      <a:tailEnd type="none" w="med" len="med"/>
                    </a:lnT>
                    <a:lnB w="25400" cap="flat" cmpd="dbl" algn="ctr">
                      <a:solidFill>
                        <a:srgbClr val="4472C4"/>
                      </a:solidFill>
                      <a:prstDash val="solid"/>
                      <a:round/>
                      <a:headEnd type="none" w="med" len="med"/>
                      <a:tailEnd type="none" w="med" len="med"/>
                    </a:lnB>
                    <a:solidFill>
                      <a:srgbClr val="B4C6E7"/>
                    </a:solidFill>
                  </a:tcPr>
                </a:tc>
                <a:tc>
                  <a:txBody>
                    <a:bodyPr/>
                    <a:lstStyle/>
                    <a:p>
                      <a:pPr algn="ctr" fontAlgn="b"/>
                      <a:r>
                        <a:rPr lang="en-GB" sz="1200" b="0" i="0" u="none" strike="noStrike">
                          <a:solidFill>
                            <a:srgbClr val="000000"/>
                          </a:solidFill>
                          <a:effectLst/>
                          <a:latin typeface="Calibri" panose="020F0502020204030204" pitchFamily="34" charset="0"/>
                        </a:rPr>
                        <a:t> </a:t>
                      </a:r>
                    </a:p>
                  </a:txBody>
                  <a:tcPr marL="4554" marR="4554" marT="4554" marB="0" anchor="b">
                    <a:lnL w="6350" cap="flat" cmpd="sng" algn="ctr">
                      <a:solidFill>
                        <a:srgbClr val="4472C4"/>
                      </a:solidFill>
                      <a:prstDash val="dot"/>
                      <a:round/>
                      <a:headEnd type="none" w="med" len="med"/>
                      <a:tailEnd type="none" w="med" len="med"/>
                    </a:lnL>
                    <a:lnR w="6350" cap="flat" cmpd="sng" algn="ctr">
                      <a:solidFill>
                        <a:srgbClr val="4472C4"/>
                      </a:solidFill>
                      <a:prstDash val="dot"/>
                      <a:round/>
                      <a:headEnd type="none" w="med" len="med"/>
                      <a:tailEnd type="none" w="med" len="med"/>
                    </a:lnR>
                    <a:lnT w="6350" cap="flat" cmpd="sng" algn="ctr">
                      <a:solidFill>
                        <a:srgbClr val="4472C4"/>
                      </a:solidFill>
                      <a:prstDash val="solid"/>
                      <a:round/>
                      <a:headEnd type="none" w="med" len="med"/>
                      <a:tailEnd type="none" w="med" len="med"/>
                    </a:lnT>
                    <a:lnB w="25400" cap="flat" cmpd="dbl" algn="ctr">
                      <a:solidFill>
                        <a:srgbClr val="4472C4"/>
                      </a:solidFill>
                      <a:prstDash val="solid"/>
                      <a:round/>
                      <a:headEnd type="none" w="med" len="med"/>
                      <a:tailEnd type="none" w="med" len="med"/>
                    </a:lnB>
                    <a:solidFill>
                      <a:srgbClr val="B4C6E7"/>
                    </a:solidFill>
                  </a:tcPr>
                </a:tc>
                <a:tc>
                  <a:txBody>
                    <a:bodyPr/>
                    <a:lstStyle/>
                    <a:p>
                      <a:pPr algn="ctr" fontAlgn="b"/>
                      <a:r>
                        <a:rPr lang="en-GB" sz="1200" b="0" i="0" u="none" strike="noStrike" dirty="0">
                          <a:solidFill>
                            <a:srgbClr val="000000"/>
                          </a:solidFill>
                          <a:effectLst/>
                          <a:latin typeface="Calibri" panose="020F0502020204030204" pitchFamily="34" charset="0"/>
                        </a:rPr>
                        <a:t> </a:t>
                      </a:r>
                    </a:p>
                  </a:txBody>
                  <a:tcPr marL="4554" marR="4554" marT="4554" marB="0" anchor="b">
                    <a:lnL w="6350" cap="flat" cmpd="sng" algn="ctr">
                      <a:solidFill>
                        <a:srgbClr val="4472C4"/>
                      </a:solidFill>
                      <a:prstDash val="dot"/>
                      <a:round/>
                      <a:headEnd type="none" w="med" len="med"/>
                      <a:tailEnd type="none" w="med" len="med"/>
                    </a:lnL>
                    <a:lnR w="6350" cap="flat" cmpd="sng" algn="ctr">
                      <a:solidFill>
                        <a:srgbClr val="4472C4"/>
                      </a:solidFill>
                      <a:prstDash val="dot"/>
                      <a:round/>
                      <a:headEnd type="none" w="med" len="med"/>
                      <a:tailEnd type="none" w="med" len="med"/>
                    </a:lnR>
                    <a:lnT w="6350" cap="flat" cmpd="sng" algn="ctr">
                      <a:solidFill>
                        <a:srgbClr val="4472C4"/>
                      </a:solidFill>
                      <a:prstDash val="solid"/>
                      <a:round/>
                      <a:headEnd type="none" w="med" len="med"/>
                      <a:tailEnd type="none" w="med" len="med"/>
                    </a:lnT>
                    <a:lnB w="25400" cap="flat" cmpd="dbl" algn="ctr">
                      <a:solidFill>
                        <a:srgbClr val="4472C4"/>
                      </a:solidFill>
                      <a:prstDash val="solid"/>
                      <a:round/>
                      <a:headEnd type="none" w="med" len="med"/>
                      <a:tailEnd type="none" w="med" len="med"/>
                    </a:lnB>
                    <a:solidFill>
                      <a:srgbClr val="B4C6E7"/>
                    </a:solidFill>
                  </a:tcPr>
                </a:tc>
                <a:tc>
                  <a:txBody>
                    <a:bodyPr/>
                    <a:lstStyle/>
                    <a:p>
                      <a:pPr algn="ctr" fontAlgn="b"/>
                      <a:r>
                        <a:rPr lang="en-GB" sz="1200" b="0" i="0" u="none" strike="noStrike" dirty="0">
                          <a:solidFill>
                            <a:srgbClr val="000000"/>
                          </a:solidFill>
                          <a:effectLst/>
                          <a:latin typeface="Calibri" panose="020F0502020204030204" pitchFamily="34" charset="0"/>
                        </a:rPr>
                        <a:t> </a:t>
                      </a:r>
                    </a:p>
                  </a:txBody>
                  <a:tcPr marL="4554" marR="4554" marT="4554" marB="0" anchor="b">
                    <a:lnL w="6350" cap="flat" cmpd="sng" algn="ctr">
                      <a:solidFill>
                        <a:srgbClr val="4472C4"/>
                      </a:solidFill>
                      <a:prstDash val="dot"/>
                      <a:round/>
                      <a:headEnd type="none" w="med" len="med"/>
                      <a:tailEnd type="none" w="med" len="med"/>
                    </a:lnL>
                    <a:lnR w="12700" cap="flat" cmpd="sng" algn="ctr">
                      <a:solidFill>
                        <a:srgbClr val="000000"/>
                      </a:solidFill>
                      <a:prstDash val="dash"/>
                      <a:round/>
                      <a:headEnd type="none" w="med" len="med"/>
                      <a:tailEnd type="none" w="med" len="med"/>
                    </a:lnR>
                    <a:lnT w="6350" cap="flat" cmpd="sng" algn="ctr">
                      <a:solidFill>
                        <a:srgbClr val="4472C4"/>
                      </a:solidFill>
                      <a:prstDash val="solid"/>
                      <a:round/>
                      <a:headEnd type="none" w="med" len="med"/>
                      <a:tailEnd type="none" w="med" len="med"/>
                    </a:lnT>
                    <a:lnB w="25400" cap="flat" cmpd="dbl" algn="ctr">
                      <a:solidFill>
                        <a:srgbClr val="4472C4"/>
                      </a:solidFill>
                      <a:prstDash val="solid"/>
                      <a:round/>
                      <a:headEnd type="none" w="med" len="med"/>
                      <a:tailEnd type="none" w="med" len="med"/>
                    </a:lnB>
                    <a:solidFill>
                      <a:srgbClr val="B4C6E7"/>
                    </a:solidFill>
                  </a:tcPr>
                </a:tc>
                <a:extLst>
                  <a:ext uri="{0D108BD9-81ED-4DB2-BD59-A6C34878D82A}">
                    <a16:rowId xmlns:a16="http://schemas.microsoft.com/office/drawing/2014/main" val="4042221680"/>
                  </a:ext>
                </a:extLst>
              </a:tr>
            </a:tbl>
          </a:graphicData>
        </a:graphic>
      </p:graphicFrame>
    </p:spTree>
    <p:extLst>
      <p:ext uri="{BB962C8B-B14F-4D97-AF65-F5344CB8AC3E}">
        <p14:creationId xmlns:p14="http://schemas.microsoft.com/office/powerpoint/2010/main" val="46707174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a:extLst>
              <a:ext uri="{FF2B5EF4-FFF2-40B4-BE49-F238E27FC236}">
                <a16:creationId xmlns:a16="http://schemas.microsoft.com/office/drawing/2014/main" id="{7FBF4444-305B-4A6C-9384-0AD97EAE9436}"/>
              </a:ext>
            </a:extLst>
          </p:cNvPr>
          <p:cNvCxnSpPr>
            <a:cxnSpLocks/>
          </p:cNvCxnSpPr>
          <p:nvPr/>
        </p:nvCxnSpPr>
        <p:spPr>
          <a:xfrm>
            <a:off x="-8389" y="1091220"/>
            <a:ext cx="9152390" cy="0"/>
          </a:xfrm>
          <a:prstGeom prst="line">
            <a:avLst/>
          </a:prstGeom>
          <a:ln w="57150">
            <a:solidFill>
              <a:srgbClr val="005EB8"/>
            </a:solidFill>
          </a:ln>
        </p:spPr>
        <p:style>
          <a:lnRef idx="1">
            <a:schemeClr val="accent1"/>
          </a:lnRef>
          <a:fillRef idx="0">
            <a:schemeClr val="accent1"/>
          </a:fillRef>
          <a:effectRef idx="0">
            <a:schemeClr val="accent1"/>
          </a:effectRef>
          <a:fontRef idx="minor">
            <a:schemeClr val="tx1"/>
          </a:fontRef>
        </p:style>
      </p:cxnSp>
      <p:cxnSp>
        <p:nvCxnSpPr>
          <p:cNvPr id="6" name="Straight Connector 5">
            <a:extLst>
              <a:ext uri="{FF2B5EF4-FFF2-40B4-BE49-F238E27FC236}">
                <a16:creationId xmlns:a16="http://schemas.microsoft.com/office/drawing/2014/main" id="{454AEE02-22E3-4047-BAEB-B2B2F4D80589}"/>
              </a:ext>
            </a:extLst>
          </p:cNvPr>
          <p:cNvCxnSpPr>
            <a:cxnSpLocks/>
          </p:cNvCxnSpPr>
          <p:nvPr/>
        </p:nvCxnSpPr>
        <p:spPr>
          <a:xfrm>
            <a:off x="-6990" y="1193286"/>
            <a:ext cx="9150991" cy="0"/>
          </a:xfrm>
          <a:prstGeom prst="line">
            <a:avLst/>
          </a:prstGeom>
          <a:ln w="57150">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7" name="Title 2">
            <a:extLst>
              <a:ext uri="{FF2B5EF4-FFF2-40B4-BE49-F238E27FC236}">
                <a16:creationId xmlns:a16="http://schemas.microsoft.com/office/drawing/2014/main" id="{9D2E6A4A-FD6A-45D3-A430-C025026953CC}"/>
              </a:ext>
            </a:extLst>
          </p:cNvPr>
          <p:cNvSpPr>
            <a:spLocks noGrp="1"/>
          </p:cNvSpPr>
          <p:nvPr>
            <p:ph type="title"/>
          </p:nvPr>
        </p:nvSpPr>
        <p:spPr>
          <a:xfrm>
            <a:off x="239087" y="242815"/>
            <a:ext cx="7445229" cy="738697"/>
          </a:xfrm>
        </p:spPr>
        <p:txBody>
          <a:bodyPr/>
          <a:lstStyle/>
          <a:p>
            <a:r>
              <a:rPr lang="en-GB" sz="2000" dirty="0">
                <a:solidFill>
                  <a:schemeClr val="tx1"/>
                </a:solidFill>
                <a:latin typeface="Segoe UI" panose="020B0502040204020203" pitchFamily="34" charset="0"/>
                <a:cs typeface="Segoe UI" panose="020B0502040204020203" pitchFamily="34" charset="0"/>
              </a:rPr>
              <a:t>NORTH WEST Bring Back Staff:</a:t>
            </a:r>
            <a:br>
              <a:rPr lang="en-GB" sz="2000" dirty="0">
                <a:solidFill>
                  <a:schemeClr val="tx1"/>
                </a:solidFill>
                <a:latin typeface="Segoe UI" panose="020B0502040204020203" pitchFamily="34" charset="0"/>
                <a:cs typeface="Segoe UI" panose="020B0502040204020203" pitchFamily="34" charset="0"/>
              </a:rPr>
            </a:br>
            <a:r>
              <a:rPr lang="en-GB" sz="2000" b="1" dirty="0">
                <a:solidFill>
                  <a:schemeClr val="tx1"/>
                </a:solidFill>
                <a:latin typeface="Segoe UI" panose="020B0502040204020203" pitchFamily="34" charset="0"/>
                <a:cs typeface="Segoe UI" panose="020B0502040204020203" pitchFamily="34" charset="0"/>
              </a:rPr>
              <a:t>NW BBS Request Process</a:t>
            </a:r>
            <a:br>
              <a:rPr lang="en-GB" sz="2000" dirty="0">
                <a:solidFill>
                  <a:schemeClr val="tx1"/>
                </a:solidFill>
                <a:latin typeface="Segoe UI" panose="020B0502040204020203" pitchFamily="34" charset="0"/>
                <a:cs typeface="Segoe UI" panose="020B0502040204020203" pitchFamily="34" charset="0"/>
              </a:rPr>
            </a:br>
            <a:br>
              <a:rPr lang="en-GB" sz="2000" dirty="0">
                <a:solidFill>
                  <a:schemeClr val="tx1"/>
                </a:solidFill>
                <a:latin typeface="Segoe UI" panose="020B0502040204020203" pitchFamily="34" charset="0"/>
                <a:cs typeface="Segoe UI" panose="020B0502040204020203" pitchFamily="34" charset="0"/>
              </a:rPr>
            </a:br>
            <a:endParaRPr lang="en-GB" sz="2000" dirty="0">
              <a:solidFill>
                <a:schemeClr val="tx1"/>
              </a:solidFill>
              <a:latin typeface="Segoe UI" panose="020B0502040204020203" pitchFamily="34" charset="0"/>
              <a:cs typeface="Segoe UI" panose="020B0502040204020203" pitchFamily="34" charset="0"/>
            </a:endParaRPr>
          </a:p>
        </p:txBody>
      </p:sp>
      <p:sp>
        <p:nvSpPr>
          <p:cNvPr id="2" name="TextBox 1">
            <a:extLst>
              <a:ext uri="{FF2B5EF4-FFF2-40B4-BE49-F238E27FC236}">
                <a16:creationId xmlns:a16="http://schemas.microsoft.com/office/drawing/2014/main" id="{89B7A2DB-67EF-4A57-AB1E-9FBC618BE216}"/>
              </a:ext>
            </a:extLst>
          </p:cNvPr>
          <p:cNvSpPr txBox="1"/>
          <p:nvPr/>
        </p:nvSpPr>
        <p:spPr>
          <a:xfrm>
            <a:off x="289004" y="1335559"/>
            <a:ext cx="8724367" cy="292388"/>
          </a:xfrm>
          <a:prstGeom prst="rect">
            <a:avLst/>
          </a:prstGeom>
          <a:noFill/>
        </p:spPr>
        <p:txBody>
          <a:bodyPr wrap="square" rtlCol="0">
            <a:spAutoFit/>
          </a:bodyPr>
          <a:lstStyle/>
          <a:p>
            <a:endParaRPr lang="en-GB" sz="1300" dirty="0"/>
          </a:p>
        </p:txBody>
      </p:sp>
      <p:sp>
        <p:nvSpPr>
          <p:cNvPr id="3" name="Rectangle 2">
            <a:extLst>
              <a:ext uri="{FF2B5EF4-FFF2-40B4-BE49-F238E27FC236}">
                <a16:creationId xmlns:a16="http://schemas.microsoft.com/office/drawing/2014/main" id="{34BFB515-203C-470D-8CB8-E051C6413D2C}"/>
              </a:ext>
            </a:extLst>
          </p:cNvPr>
          <p:cNvSpPr/>
          <p:nvPr/>
        </p:nvSpPr>
        <p:spPr>
          <a:xfrm>
            <a:off x="289004" y="1585553"/>
            <a:ext cx="8320740" cy="3293209"/>
          </a:xfrm>
          <a:prstGeom prst="rect">
            <a:avLst/>
          </a:prstGeom>
        </p:spPr>
        <p:txBody>
          <a:bodyPr wrap="square">
            <a:spAutoFit/>
          </a:bodyPr>
          <a:lstStyle/>
          <a:p>
            <a:pPr marL="285750" indent="-285750">
              <a:buFont typeface="Arial" panose="020B0604020202020204" pitchFamily="34" charset="0"/>
              <a:buChar char="•"/>
            </a:pPr>
            <a:r>
              <a:rPr lang="en-GB" sz="1600" dirty="0"/>
              <a:t>Email request from provider organisations to </a:t>
            </a:r>
            <a:r>
              <a:rPr lang="en-GB" sz="1600" dirty="0">
                <a:hlinkClick r:id="rId3"/>
              </a:rPr>
              <a:t>COVID-19.nwdeployment@NHS.Net</a:t>
            </a:r>
            <a:endParaRPr lang="en-GB" sz="1600" dirty="0"/>
          </a:p>
          <a:p>
            <a:pPr marL="285750" indent="-285750">
              <a:buFont typeface="Arial" panose="020B0604020202020204" pitchFamily="34" charset="0"/>
              <a:buChar char="•"/>
            </a:pPr>
            <a:r>
              <a:rPr lang="en-GB" sz="1600" dirty="0"/>
              <a:t>The NW BBS Team process the request and identify the request with a </a:t>
            </a:r>
            <a:r>
              <a:rPr lang="en-GB" sz="1600" b="1" dirty="0"/>
              <a:t>P</a:t>
            </a:r>
            <a:r>
              <a:rPr lang="en-GB" sz="1600" dirty="0"/>
              <a:t>rovider</a:t>
            </a:r>
            <a:r>
              <a:rPr lang="en-GB" sz="1600" b="1" dirty="0"/>
              <a:t> R</a:t>
            </a:r>
            <a:r>
              <a:rPr lang="en-GB" sz="1600" dirty="0"/>
              <a:t>esponse</a:t>
            </a:r>
            <a:r>
              <a:rPr lang="en-GB" sz="1600" b="1" dirty="0"/>
              <a:t> F</a:t>
            </a:r>
            <a:r>
              <a:rPr lang="en-GB" sz="1600" dirty="0"/>
              <a:t>orm number.</a:t>
            </a:r>
          </a:p>
          <a:p>
            <a:pPr marL="285750" indent="-285750">
              <a:buFont typeface="Arial" panose="020B0604020202020204" pitchFamily="34" charset="0"/>
              <a:buChar char="•"/>
            </a:pPr>
            <a:r>
              <a:rPr lang="en-GB" sz="1600" dirty="0"/>
              <a:t>Candidates are identified from the NW BBS Register as potentials and communicated with the opportunity: </a:t>
            </a:r>
            <a:r>
              <a:rPr lang="en-GB" sz="1600" b="1" dirty="0"/>
              <a:t>‘Ready to deploy’</a:t>
            </a:r>
            <a:endParaRPr lang="en-GB" sz="1600" dirty="0"/>
          </a:p>
          <a:p>
            <a:pPr marL="285750" indent="-285750">
              <a:buFont typeface="Arial" panose="020B0604020202020204" pitchFamily="34" charset="0"/>
              <a:buChar char="•"/>
            </a:pPr>
            <a:r>
              <a:rPr lang="en-GB" sz="1600" dirty="0"/>
              <a:t>Candidates on the Register are contacted to determine their interest.</a:t>
            </a:r>
          </a:p>
          <a:p>
            <a:pPr marL="285750" indent="-285750">
              <a:buFont typeface="Arial" panose="020B0604020202020204" pitchFamily="34" charset="0"/>
              <a:buChar char="•"/>
            </a:pPr>
            <a:r>
              <a:rPr lang="en-GB" sz="1600" dirty="0"/>
              <a:t>Candidates express their interest in the identified opportunities</a:t>
            </a:r>
          </a:p>
          <a:p>
            <a:pPr marL="285750" indent="-285750">
              <a:buFont typeface="Arial" panose="020B0604020202020204" pitchFamily="34" charset="0"/>
              <a:buChar char="•"/>
            </a:pPr>
            <a:r>
              <a:rPr lang="en-GB" sz="1600" dirty="0"/>
              <a:t>A 1:1 with the requesting provider is set up with the NW BBS team to discuss potential candidates and next steps: </a:t>
            </a:r>
            <a:r>
              <a:rPr lang="en-GB" sz="1600" b="1" dirty="0"/>
              <a:t>‘Deployed’</a:t>
            </a:r>
          </a:p>
          <a:p>
            <a:pPr marL="285750" indent="-285750">
              <a:buFont typeface="Arial" panose="020B0604020202020204" pitchFamily="34" charset="0"/>
              <a:buChar char="•"/>
            </a:pPr>
            <a:r>
              <a:rPr lang="en-GB" sz="1600" dirty="0"/>
              <a:t>A meeting is set up between the organisation and the candidate to explore the opportunities.</a:t>
            </a:r>
          </a:p>
          <a:p>
            <a:pPr marL="285750" indent="-285750">
              <a:buFont typeface="Arial" panose="020B0604020202020204" pitchFamily="34" charset="0"/>
              <a:buChar char="•"/>
            </a:pPr>
            <a:r>
              <a:rPr lang="en-GB" sz="1600" dirty="0"/>
              <a:t>the organisation will take responsibility for liaising with the: </a:t>
            </a:r>
            <a:r>
              <a:rPr lang="en-GB" sz="1600" b="1" dirty="0"/>
              <a:t>‘Employed’</a:t>
            </a:r>
          </a:p>
          <a:p>
            <a:pPr marL="285750" indent="-285750">
              <a:buFont typeface="Arial" panose="020B0604020202020204" pitchFamily="34" charset="0"/>
              <a:buChar char="•"/>
            </a:pPr>
            <a:r>
              <a:rPr lang="en-GB" sz="1600" dirty="0"/>
              <a:t>Those not selected for employment return to the NW BBS register and are </a:t>
            </a:r>
            <a:r>
              <a:rPr lang="en-GB" sz="1600" b="1" dirty="0"/>
              <a:t>‘Ready to deploy’ </a:t>
            </a:r>
            <a:r>
              <a:rPr lang="en-GB" sz="1600" dirty="0"/>
              <a:t>for the next NW opportunity.</a:t>
            </a:r>
          </a:p>
        </p:txBody>
      </p:sp>
    </p:spTree>
    <p:extLst>
      <p:ext uri="{BB962C8B-B14F-4D97-AF65-F5344CB8AC3E}">
        <p14:creationId xmlns:p14="http://schemas.microsoft.com/office/powerpoint/2010/main" val="219919060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F04EC063-63F4-4B86-8EB1-0B65CE70B422}"/>
              </a:ext>
            </a:extLst>
          </p:cNvPr>
          <p:cNvSpPr>
            <a:spLocks noGrp="1"/>
          </p:cNvSpPr>
          <p:nvPr>
            <p:ph type="title"/>
          </p:nvPr>
        </p:nvSpPr>
        <p:spPr>
          <a:xfrm>
            <a:off x="1622171" y="3309990"/>
            <a:ext cx="6567055" cy="611649"/>
          </a:xfrm>
        </p:spPr>
        <p:txBody>
          <a:bodyPr/>
          <a:lstStyle/>
          <a:p>
            <a:r>
              <a:rPr lang="en-GB" dirty="0"/>
              <a:t>Thank you &amp; Questions</a:t>
            </a:r>
          </a:p>
        </p:txBody>
      </p:sp>
      <p:sp>
        <p:nvSpPr>
          <p:cNvPr id="4" name="Footer Placeholder 3">
            <a:extLst>
              <a:ext uri="{FF2B5EF4-FFF2-40B4-BE49-F238E27FC236}">
                <a16:creationId xmlns:a16="http://schemas.microsoft.com/office/drawing/2014/main" id="{38D60611-7389-4F60-827B-627230D7F6D5}"/>
              </a:ext>
            </a:extLst>
          </p:cNvPr>
          <p:cNvSpPr>
            <a:spLocks noGrp="1"/>
          </p:cNvSpPr>
          <p:nvPr>
            <p:ph type="ftr" sz="quarter" idx="3"/>
          </p:nvPr>
        </p:nvSpPr>
        <p:spPr/>
        <p:txBody>
          <a:bodyPr/>
          <a:lstStyle/>
          <a:p>
            <a:r>
              <a:rPr lang="en-US"/>
              <a:t>Presentation title</a:t>
            </a:r>
            <a:endParaRPr lang="en-US" dirty="0"/>
          </a:p>
        </p:txBody>
      </p:sp>
    </p:spTree>
    <p:extLst>
      <p:ext uri="{BB962C8B-B14F-4D97-AF65-F5344CB8AC3E}">
        <p14:creationId xmlns:p14="http://schemas.microsoft.com/office/powerpoint/2010/main" val="12449132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a:extLst>
              <a:ext uri="{FF2B5EF4-FFF2-40B4-BE49-F238E27FC236}">
                <a16:creationId xmlns:a16="http://schemas.microsoft.com/office/drawing/2014/main" id="{7FBF4444-305B-4A6C-9384-0AD97EAE9436}"/>
              </a:ext>
            </a:extLst>
          </p:cNvPr>
          <p:cNvCxnSpPr>
            <a:cxnSpLocks/>
          </p:cNvCxnSpPr>
          <p:nvPr/>
        </p:nvCxnSpPr>
        <p:spPr>
          <a:xfrm>
            <a:off x="-8389" y="1091220"/>
            <a:ext cx="9152390" cy="0"/>
          </a:xfrm>
          <a:prstGeom prst="line">
            <a:avLst/>
          </a:prstGeom>
          <a:ln w="57150">
            <a:solidFill>
              <a:srgbClr val="005EB8"/>
            </a:solidFill>
          </a:ln>
        </p:spPr>
        <p:style>
          <a:lnRef idx="1">
            <a:schemeClr val="accent1"/>
          </a:lnRef>
          <a:fillRef idx="0">
            <a:schemeClr val="accent1"/>
          </a:fillRef>
          <a:effectRef idx="0">
            <a:schemeClr val="accent1"/>
          </a:effectRef>
          <a:fontRef idx="minor">
            <a:schemeClr val="tx1"/>
          </a:fontRef>
        </p:style>
      </p:cxnSp>
      <p:cxnSp>
        <p:nvCxnSpPr>
          <p:cNvPr id="6" name="Straight Connector 5">
            <a:extLst>
              <a:ext uri="{FF2B5EF4-FFF2-40B4-BE49-F238E27FC236}">
                <a16:creationId xmlns:a16="http://schemas.microsoft.com/office/drawing/2014/main" id="{454AEE02-22E3-4047-BAEB-B2B2F4D80589}"/>
              </a:ext>
            </a:extLst>
          </p:cNvPr>
          <p:cNvCxnSpPr>
            <a:cxnSpLocks/>
          </p:cNvCxnSpPr>
          <p:nvPr/>
        </p:nvCxnSpPr>
        <p:spPr>
          <a:xfrm>
            <a:off x="-6990" y="1193286"/>
            <a:ext cx="9150991" cy="0"/>
          </a:xfrm>
          <a:prstGeom prst="line">
            <a:avLst/>
          </a:prstGeom>
          <a:ln w="57150">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7" name="Title 2">
            <a:extLst>
              <a:ext uri="{FF2B5EF4-FFF2-40B4-BE49-F238E27FC236}">
                <a16:creationId xmlns:a16="http://schemas.microsoft.com/office/drawing/2014/main" id="{9D2E6A4A-FD6A-45D3-A430-C025026953CC}"/>
              </a:ext>
            </a:extLst>
          </p:cNvPr>
          <p:cNvSpPr>
            <a:spLocks noGrp="1"/>
          </p:cNvSpPr>
          <p:nvPr>
            <p:ph type="title"/>
          </p:nvPr>
        </p:nvSpPr>
        <p:spPr>
          <a:xfrm>
            <a:off x="239087" y="242815"/>
            <a:ext cx="7445229" cy="738697"/>
          </a:xfrm>
        </p:spPr>
        <p:txBody>
          <a:bodyPr/>
          <a:lstStyle/>
          <a:p>
            <a:r>
              <a:rPr lang="en-GB" sz="2000" dirty="0">
                <a:solidFill>
                  <a:schemeClr val="tx1"/>
                </a:solidFill>
                <a:latin typeface="Segoe UI" panose="020B0502040204020203" pitchFamily="34" charset="0"/>
                <a:cs typeface="Segoe UI" panose="020B0502040204020203" pitchFamily="34" charset="0"/>
              </a:rPr>
              <a:t>NORTH WEST Bring Back Staff:</a:t>
            </a:r>
            <a:br>
              <a:rPr lang="en-GB" sz="2000" dirty="0">
                <a:solidFill>
                  <a:schemeClr val="tx1"/>
                </a:solidFill>
                <a:latin typeface="Segoe UI" panose="020B0502040204020203" pitchFamily="34" charset="0"/>
                <a:cs typeface="Segoe UI" panose="020B0502040204020203" pitchFamily="34" charset="0"/>
              </a:rPr>
            </a:br>
            <a:r>
              <a:rPr lang="en-GB" sz="2000" b="1" dirty="0">
                <a:solidFill>
                  <a:schemeClr val="tx1"/>
                </a:solidFill>
                <a:latin typeface="Segoe UI" panose="020B0502040204020203" pitchFamily="34" charset="0"/>
                <a:cs typeface="Segoe UI" panose="020B0502040204020203" pitchFamily="34" charset="0"/>
              </a:rPr>
              <a:t>Background</a:t>
            </a:r>
            <a:r>
              <a:rPr lang="en-GB" sz="2000" dirty="0">
                <a:solidFill>
                  <a:schemeClr val="tx1"/>
                </a:solidFill>
                <a:latin typeface="Segoe UI" panose="020B0502040204020203" pitchFamily="34" charset="0"/>
                <a:cs typeface="Segoe UI" panose="020B0502040204020203" pitchFamily="34" charset="0"/>
              </a:rPr>
              <a:t> </a:t>
            </a:r>
            <a:br>
              <a:rPr lang="en-GB" sz="2000" dirty="0">
                <a:solidFill>
                  <a:schemeClr val="tx1"/>
                </a:solidFill>
                <a:latin typeface="Segoe UI" panose="020B0502040204020203" pitchFamily="34" charset="0"/>
                <a:cs typeface="Segoe UI" panose="020B0502040204020203" pitchFamily="34" charset="0"/>
              </a:rPr>
            </a:br>
            <a:br>
              <a:rPr lang="en-GB" sz="2000" dirty="0">
                <a:solidFill>
                  <a:schemeClr val="tx1"/>
                </a:solidFill>
                <a:latin typeface="Segoe UI" panose="020B0502040204020203" pitchFamily="34" charset="0"/>
                <a:cs typeface="Segoe UI" panose="020B0502040204020203" pitchFamily="34" charset="0"/>
              </a:rPr>
            </a:br>
            <a:endParaRPr lang="en-GB" sz="2000" dirty="0">
              <a:solidFill>
                <a:schemeClr val="tx1"/>
              </a:solidFill>
              <a:latin typeface="Segoe UI" panose="020B0502040204020203" pitchFamily="34" charset="0"/>
              <a:cs typeface="Segoe UI" panose="020B0502040204020203" pitchFamily="34" charset="0"/>
            </a:endParaRPr>
          </a:p>
        </p:txBody>
      </p:sp>
      <p:sp>
        <p:nvSpPr>
          <p:cNvPr id="2" name="TextBox 1">
            <a:extLst>
              <a:ext uri="{FF2B5EF4-FFF2-40B4-BE49-F238E27FC236}">
                <a16:creationId xmlns:a16="http://schemas.microsoft.com/office/drawing/2014/main" id="{89B7A2DB-67EF-4A57-AB1E-9FBC618BE216}"/>
              </a:ext>
            </a:extLst>
          </p:cNvPr>
          <p:cNvSpPr txBox="1"/>
          <p:nvPr/>
        </p:nvSpPr>
        <p:spPr>
          <a:xfrm>
            <a:off x="289004" y="1335559"/>
            <a:ext cx="8724367" cy="4601260"/>
          </a:xfrm>
          <a:prstGeom prst="rect">
            <a:avLst/>
          </a:prstGeom>
          <a:noFill/>
        </p:spPr>
        <p:txBody>
          <a:bodyPr wrap="square" rtlCol="0">
            <a:spAutoFit/>
          </a:bodyPr>
          <a:lstStyle/>
          <a:p>
            <a:r>
              <a:rPr lang="en-GB" sz="1400" b="1" dirty="0"/>
              <a:t>Phase 1 </a:t>
            </a:r>
          </a:p>
          <a:p>
            <a:pPr marL="285750" indent="-285750">
              <a:buFont typeface="Arial" panose="020B0604020202020204" pitchFamily="34" charset="0"/>
              <a:buChar char="•"/>
            </a:pPr>
            <a:r>
              <a:rPr lang="en-GB" sz="1400" dirty="0"/>
              <a:t>In response to the </a:t>
            </a:r>
            <a:r>
              <a:rPr lang="en-GB" sz="1400" dirty="0" err="1"/>
              <a:t>Covid</a:t>
            </a:r>
            <a:r>
              <a:rPr lang="en-GB" sz="1400" dirty="0"/>
              <a:t> pandemic the Bringing Back Staff campaign was launched nationally in mid-March 2020 to invite those who have been out of practice within the last 3 years (WAVE 1) and later to those within the last 5 years (WAVE 2) to potentially return to some form of work spanning the following professional groups: </a:t>
            </a:r>
          </a:p>
          <a:p>
            <a:pPr marL="1200150" lvl="2" indent="-285750">
              <a:buFont typeface="Arial" panose="020B0604020202020204" pitchFamily="34" charset="0"/>
              <a:buChar char="•"/>
            </a:pPr>
            <a:r>
              <a:rPr lang="en-GB" sz="1400" dirty="0"/>
              <a:t>Nurse</a:t>
            </a:r>
          </a:p>
          <a:p>
            <a:pPr marL="1200150" lvl="2" indent="-285750">
              <a:buFont typeface="Arial" panose="020B0604020202020204" pitchFamily="34" charset="0"/>
              <a:buChar char="•"/>
            </a:pPr>
            <a:r>
              <a:rPr lang="en-GB" sz="1400" dirty="0"/>
              <a:t>Medics, </a:t>
            </a:r>
          </a:p>
          <a:p>
            <a:pPr marL="1200150" lvl="2" indent="-285750">
              <a:buFont typeface="Arial" panose="020B0604020202020204" pitchFamily="34" charset="0"/>
              <a:buChar char="•"/>
            </a:pPr>
            <a:r>
              <a:rPr lang="en-GB" sz="1400" dirty="0"/>
              <a:t>Healthcare Scientists (HCS); </a:t>
            </a:r>
          </a:p>
          <a:p>
            <a:pPr marL="1200150" lvl="2" indent="-285750">
              <a:buFont typeface="Arial" panose="020B0604020202020204" pitchFamily="34" charset="0"/>
              <a:buChar char="•"/>
            </a:pPr>
            <a:r>
              <a:rPr lang="en-GB" sz="1400" dirty="0"/>
              <a:t>Pharmacists – </a:t>
            </a:r>
          </a:p>
          <a:p>
            <a:pPr marL="1200150" lvl="2" indent="-285750">
              <a:buFont typeface="Arial" panose="020B0604020202020204" pitchFamily="34" charset="0"/>
              <a:buChar char="•"/>
            </a:pPr>
            <a:r>
              <a:rPr lang="en-GB" sz="1400" dirty="0"/>
              <a:t>Department for Work and Pensions (DWP)</a:t>
            </a:r>
          </a:p>
          <a:p>
            <a:pPr marL="1200150" lvl="2" indent="-285750">
              <a:buFont typeface="Arial" panose="020B0604020202020204" pitchFamily="34" charset="0"/>
              <a:buChar char="•"/>
            </a:pPr>
            <a:r>
              <a:rPr lang="en-GB" sz="1400" dirty="0"/>
              <a:t>Healthcare Support Workers (HCSW). </a:t>
            </a:r>
          </a:p>
          <a:p>
            <a:pPr marL="285750" indent="-285750">
              <a:buFont typeface="Arial" panose="020B0604020202020204" pitchFamily="34" charset="0"/>
              <a:buChar char="•"/>
            </a:pPr>
            <a:endParaRPr lang="en-GB" sz="1400" dirty="0"/>
          </a:p>
          <a:p>
            <a:pPr marL="285750" indent="-285750">
              <a:buFont typeface="Arial" panose="020B0604020202020204" pitchFamily="34" charset="0"/>
              <a:buChar char="•"/>
            </a:pPr>
            <a:r>
              <a:rPr lang="en-GB" sz="1400" dirty="0"/>
              <a:t>Nationally, over 47,000 retired clinical staff offered to return to work. </a:t>
            </a:r>
          </a:p>
          <a:p>
            <a:pPr marL="285750" indent="-285750">
              <a:buFont typeface="Arial" panose="020B0604020202020204" pitchFamily="34" charset="0"/>
              <a:buChar char="•"/>
            </a:pPr>
            <a:endParaRPr lang="en-GB" sz="1400" dirty="0"/>
          </a:p>
          <a:p>
            <a:pPr marL="285750" indent="-285750">
              <a:buFont typeface="Arial" panose="020B0604020202020204" pitchFamily="34" charset="0"/>
              <a:buChar char="•"/>
            </a:pPr>
            <a:r>
              <a:rPr lang="en-GB" sz="1400" dirty="0"/>
              <a:t>11,500 to non face-to-face services and of these we already have 1,600 on the NHS 111 service.</a:t>
            </a:r>
            <a:r>
              <a:rPr lang="en-GB" sz="1400" b="1" dirty="0"/>
              <a:t> </a:t>
            </a:r>
          </a:p>
          <a:p>
            <a:endParaRPr lang="en-GB" sz="1400" dirty="0"/>
          </a:p>
          <a:p>
            <a:pPr marL="285750" indent="-285750">
              <a:buFont typeface="Arial" panose="020B0604020202020204" pitchFamily="34" charset="0"/>
              <a:buChar char="•"/>
            </a:pPr>
            <a:r>
              <a:rPr lang="en-GB" sz="1400" dirty="0"/>
              <a:t>During this early phase regional BBS hubs were established to support completion of employment screening process to assist NHS organisations to mitigate potential workforce pressures and gaps.</a:t>
            </a:r>
          </a:p>
          <a:p>
            <a:pPr marL="285750" indent="-285750">
              <a:buFont typeface="Arial" panose="020B0604020202020204" pitchFamily="34" charset="0"/>
              <a:buChar char="•"/>
            </a:pPr>
            <a:endParaRPr lang="en-GB" sz="1400" dirty="0"/>
          </a:p>
          <a:p>
            <a:pPr marL="285750" indent="-285750">
              <a:buFont typeface="Arial" panose="020B0604020202020204" pitchFamily="34" charset="0"/>
              <a:buChar char="•"/>
            </a:pPr>
            <a:r>
              <a:rPr lang="en-GB" sz="1400" dirty="0"/>
              <a:t>Approximately 4,000 returners within the North west, have been processed with almost 1,500 being deployed across Medics, Nursing, Allied Health Professionals, Pharmacy and Health Care Science. </a:t>
            </a:r>
          </a:p>
          <a:p>
            <a:endParaRPr lang="en-GB" sz="1300" dirty="0"/>
          </a:p>
        </p:txBody>
      </p:sp>
    </p:spTree>
    <p:extLst>
      <p:ext uri="{BB962C8B-B14F-4D97-AF65-F5344CB8AC3E}">
        <p14:creationId xmlns:p14="http://schemas.microsoft.com/office/powerpoint/2010/main" val="17378014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a:extLst>
              <a:ext uri="{FF2B5EF4-FFF2-40B4-BE49-F238E27FC236}">
                <a16:creationId xmlns:a16="http://schemas.microsoft.com/office/drawing/2014/main" id="{7FBF4444-305B-4A6C-9384-0AD97EAE9436}"/>
              </a:ext>
            </a:extLst>
          </p:cNvPr>
          <p:cNvCxnSpPr>
            <a:cxnSpLocks/>
          </p:cNvCxnSpPr>
          <p:nvPr/>
        </p:nvCxnSpPr>
        <p:spPr>
          <a:xfrm>
            <a:off x="-8389" y="1091220"/>
            <a:ext cx="9152390" cy="0"/>
          </a:xfrm>
          <a:prstGeom prst="line">
            <a:avLst/>
          </a:prstGeom>
          <a:ln w="57150">
            <a:solidFill>
              <a:srgbClr val="005EB8"/>
            </a:solidFill>
          </a:ln>
        </p:spPr>
        <p:style>
          <a:lnRef idx="1">
            <a:schemeClr val="accent1"/>
          </a:lnRef>
          <a:fillRef idx="0">
            <a:schemeClr val="accent1"/>
          </a:fillRef>
          <a:effectRef idx="0">
            <a:schemeClr val="accent1"/>
          </a:effectRef>
          <a:fontRef idx="minor">
            <a:schemeClr val="tx1"/>
          </a:fontRef>
        </p:style>
      </p:cxnSp>
      <p:cxnSp>
        <p:nvCxnSpPr>
          <p:cNvPr id="6" name="Straight Connector 5">
            <a:extLst>
              <a:ext uri="{FF2B5EF4-FFF2-40B4-BE49-F238E27FC236}">
                <a16:creationId xmlns:a16="http://schemas.microsoft.com/office/drawing/2014/main" id="{454AEE02-22E3-4047-BAEB-B2B2F4D80589}"/>
              </a:ext>
            </a:extLst>
          </p:cNvPr>
          <p:cNvCxnSpPr>
            <a:cxnSpLocks/>
          </p:cNvCxnSpPr>
          <p:nvPr/>
        </p:nvCxnSpPr>
        <p:spPr>
          <a:xfrm>
            <a:off x="-6990" y="1193286"/>
            <a:ext cx="9150991" cy="0"/>
          </a:xfrm>
          <a:prstGeom prst="line">
            <a:avLst/>
          </a:prstGeom>
          <a:ln w="57150">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7" name="Title 2">
            <a:extLst>
              <a:ext uri="{FF2B5EF4-FFF2-40B4-BE49-F238E27FC236}">
                <a16:creationId xmlns:a16="http://schemas.microsoft.com/office/drawing/2014/main" id="{9D2E6A4A-FD6A-45D3-A430-C025026953CC}"/>
              </a:ext>
            </a:extLst>
          </p:cNvPr>
          <p:cNvSpPr>
            <a:spLocks noGrp="1"/>
          </p:cNvSpPr>
          <p:nvPr>
            <p:ph type="title"/>
          </p:nvPr>
        </p:nvSpPr>
        <p:spPr>
          <a:xfrm>
            <a:off x="239087" y="242815"/>
            <a:ext cx="7445229" cy="738697"/>
          </a:xfrm>
        </p:spPr>
        <p:txBody>
          <a:bodyPr/>
          <a:lstStyle/>
          <a:p>
            <a:r>
              <a:rPr lang="en-GB" sz="2000" dirty="0">
                <a:solidFill>
                  <a:schemeClr val="tx1"/>
                </a:solidFill>
                <a:latin typeface="Segoe UI" panose="020B0502040204020203" pitchFamily="34" charset="0"/>
                <a:cs typeface="Segoe UI" panose="020B0502040204020203" pitchFamily="34" charset="0"/>
              </a:rPr>
              <a:t>NORTH WEST Bring Back Staff:</a:t>
            </a:r>
            <a:br>
              <a:rPr lang="en-GB" sz="2000" dirty="0">
                <a:solidFill>
                  <a:schemeClr val="tx1"/>
                </a:solidFill>
                <a:latin typeface="Segoe UI" panose="020B0502040204020203" pitchFamily="34" charset="0"/>
                <a:cs typeface="Segoe UI" panose="020B0502040204020203" pitchFamily="34" charset="0"/>
              </a:rPr>
            </a:br>
            <a:r>
              <a:rPr lang="en-GB" sz="2000" b="1" dirty="0">
                <a:solidFill>
                  <a:schemeClr val="tx1"/>
                </a:solidFill>
                <a:latin typeface="Segoe UI" panose="020B0502040204020203" pitchFamily="34" charset="0"/>
                <a:cs typeface="Segoe UI" panose="020B0502040204020203" pitchFamily="34" charset="0"/>
              </a:rPr>
              <a:t>NW BBS Transition to Phase 2</a:t>
            </a:r>
            <a:br>
              <a:rPr lang="en-GB" sz="2000" dirty="0">
                <a:solidFill>
                  <a:schemeClr val="tx1"/>
                </a:solidFill>
                <a:latin typeface="Segoe UI" panose="020B0502040204020203" pitchFamily="34" charset="0"/>
                <a:cs typeface="Segoe UI" panose="020B0502040204020203" pitchFamily="34" charset="0"/>
              </a:rPr>
            </a:br>
            <a:br>
              <a:rPr lang="en-GB" sz="2000" dirty="0">
                <a:solidFill>
                  <a:schemeClr val="tx1"/>
                </a:solidFill>
                <a:latin typeface="Segoe UI" panose="020B0502040204020203" pitchFamily="34" charset="0"/>
                <a:cs typeface="Segoe UI" panose="020B0502040204020203" pitchFamily="34" charset="0"/>
              </a:rPr>
            </a:br>
            <a:endParaRPr lang="en-GB" sz="2000" dirty="0">
              <a:solidFill>
                <a:schemeClr val="tx1"/>
              </a:solidFill>
              <a:latin typeface="Segoe UI" panose="020B0502040204020203" pitchFamily="34" charset="0"/>
              <a:cs typeface="Segoe UI" panose="020B0502040204020203" pitchFamily="34" charset="0"/>
            </a:endParaRPr>
          </a:p>
        </p:txBody>
      </p:sp>
      <p:sp>
        <p:nvSpPr>
          <p:cNvPr id="2" name="TextBox 1">
            <a:extLst>
              <a:ext uri="{FF2B5EF4-FFF2-40B4-BE49-F238E27FC236}">
                <a16:creationId xmlns:a16="http://schemas.microsoft.com/office/drawing/2014/main" id="{89B7A2DB-67EF-4A57-AB1E-9FBC618BE216}"/>
              </a:ext>
            </a:extLst>
          </p:cNvPr>
          <p:cNvSpPr txBox="1"/>
          <p:nvPr/>
        </p:nvSpPr>
        <p:spPr>
          <a:xfrm>
            <a:off x="289004" y="1541042"/>
            <a:ext cx="8724367" cy="3785652"/>
          </a:xfrm>
          <a:prstGeom prst="rect">
            <a:avLst/>
          </a:prstGeom>
          <a:noFill/>
        </p:spPr>
        <p:txBody>
          <a:bodyPr wrap="square" rtlCol="0">
            <a:spAutoFit/>
          </a:bodyPr>
          <a:lstStyle/>
          <a:p>
            <a:pPr marL="285750" indent="-285750">
              <a:buFont typeface="Arial" panose="020B0604020202020204" pitchFamily="34" charset="0"/>
              <a:buChar char="•"/>
            </a:pPr>
            <a:r>
              <a:rPr lang="en-GB" sz="1600" dirty="0"/>
              <a:t>The region’s (summer) support team for Bringing Back Staff to the North West closed  31st August 2020 and prompted the start of Phase 2. </a:t>
            </a:r>
          </a:p>
          <a:p>
            <a:endParaRPr lang="en-GB" sz="1600" dirty="0"/>
          </a:p>
          <a:p>
            <a:pPr marL="285750" indent="-285750">
              <a:buFont typeface="Arial" panose="020B0604020202020204" pitchFamily="34" charset="0"/>
              <a:buChar char="•"/>
            </a:pPr>
            <a:r>
              <a:rPr lang="en-GB" sz="1600" dirty="0"/>
              <a:t>The NW People Cell proposed a number of options to take the work programme forward.  It was agreed through this process that the Greater Manchester Health and Social Care Partnership workforce team would take the work forward on behalf of the NW regional system.</a:t>
            </a:r>
          </a:p>
          <a:p>
            <a:endParaRPr lang="en-GB" sz="1600" dirty="0"/>
          </a:p>
          <a:p>
            <a:pPr marL="285750" indent="-285750">
              <a:buFont typeface="Arial" panose="020B0604020202020204" pitchFamily="34" charset="0"/>
              <a:buChar char="•"/>
            </a:pPr>
            <a:r>
              <a:rPr lang="en-GB" sz="1600" dirty="0"/>
              <a:t>The option for a </a:t>
            </a:r>
            <a:r>
              <a:rPr lang="en-GB" sz="1600" i="1" dirty="0"/>
              <a:t>‘system led regional approach’</a:t>
            </a:r>
            <a:r>
              <a:rPr lang="en-GB" sz="1600" dirty="0"/>
              <a:t> was accepted as the appropriate model for the North West to implement a more sustainable platform in support of the region’s workforce requirements moving forwards in advance of a potential second peak and in addition to forth coming winter pressures, flu outbreak and as part of the COVID-19 recovery process across the North West.</a:t>
            </a:r>
          </a:p>
          <a:p>
            <a:endParaRPr lang="en-GB" sz="1600" dirty="0"/>
          </a:p>
          <a:p>
            <a:pPr marL="285750" indent="-285750">
              <a:buFont typeface="Arial" panose="020B0604020202020204" pitchFamily="34" charset="0"/>
              <a:buChar char="•"/>
            </a:pPr>
            <a:endParaRPr lang="en-GB" sz="1600" dirty="0"/>
          </a:p>
          <a:p>
            <a:endParaRPr lang="en-GB" sz="1600" dirty="0"/>
          </a:p>
        </p:txBody>
      </p:sp>
    </p:spTree>
    <p:extLst>
      <p:ext uri="{BB962C8B-B14F-4D97-AF65-F5344CB8AC3E}">
        <p14:creationId xmlns:p14="http://schemas.microsoft.com/office/powerpoint/2010/main" val="13218834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a:extLst>
              <a:ext uri="{FF2B5EF4-FFF2-40B4-BE49-F238E27FC236}">
                <a16:creationId xmlns:a16="http://schemas.microsoft.com/office/drawing/2014/main" id="{7FBF4444-305B-4A6C-9384-0AD97EAE9436}"/>
              </a:ext>
            </a:extLst>
          </p:cNvPr>
          <p:cNvCxnSpPr>
            <a:cxnSpLocks/>
          </p:cNvCxnSpPr>
          <p:nvPr/>
        </p:nvCxnSpPr>
        <p:spPr>
          <a:xfrm>
            <a:off x="-8389" y="1091220"/>
            <a:ext cx="9152390" cy="0"/>
          </a:xfrm>
          <a:prstGeom prst="line">
            <a:avLst/>
          </a:prstGeom>
          <a:ln w="57150">
            <a:solidFill>
              <a:srgbClr val="005EB8"/>
            </a:solidFill>
          </a:ln>
        </p:spPr>
        <p:style>
          <a:lnRef idx="1">
            <a:schemeClr val="accent1"/>
          </a:lnRef>
          <a:fillRef idx="0">
            <a:schemeClr val="accent1"/>
          </a:fillRef>
          <a:effectRef idx="0">
            <a:schemeClr val="accent1"/>
          </a:effectRef>
          <a:fontRef idx="minor">
            <a:schemeClr val="tx1"/>
          </a:fontRef>
        </p:style>
      </p:cxnSp>
      <p:cxnSp>
        <p:nvCxnSpPr>
          <p:cNvPr id="6" name="Straight Connector 5">
            <a:extLst>
              <a:ext uri="{FF2B5EF4-FFF2-40B4-BE49-F238E27FC236}">
                <a16:creationId xmlns:a16="http://schemas.microsoft.com/office/drawing/2014/main" id="{454AEE02-22E3-4047-BAEB-B2B2F4D80589}"/>
              </a:ext>
            </a:extLst>
          </p:cNvPr>
          <p:cNvCxnSpPr>
            <a:cxnSpLocks/>
          </p:cNvCxnSpPr>
          <p:nvPr/>
        </p:nvCxnSpPr>
        <p:spPr>
          <a:xfrm>
            <a:off x="-6990" y="1193286"/>
            <a:ext cx="9150991" cy="0"/>
          </a:xfrm>
          <a:prstGeom prst="line">
            <a:avLst/>
          </a:prstGeom>
          <a:ln w="57150">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7" name="Title 2">
            <a:extLst>
              <a:ext uri="{FF2B5EF4-FFF2-40B4-BE49-F238E27FC236}">
                <a16:creationId xmlns:a16="http://schemas.microsoft.com/office/drawing/2014/main" id="{9D2E6A4A-FD6A-45D3-A430-C025026953CC}"/>
              </a:ext>
            </a:extLst>
          </p:cNvPr>
          <p:cNvSpPr>
            <a:spLocks noGrp="1"/>
          </p:cNvSpPr>
          <p:nvPr>
            <p:ph type="title"/>
          </p:nvPr>
        </p:nvSpPr>
        <p:spPr>
          <a:xfrm>
            <a:off x="239087" y="242815"/>
            <a:ext cx="7445229" cy="738697"/>
          </a:xfrm>
        </p:spPr>
        <p:txBody>
          <a:bodyPr/>
          <a:lstStyle/>
          <a:p>
            <a:r>
              <a:rPr lang="en-GB" sz="2000" dirty="0">
                <a:solidFill>
                  <a:schemeClr val="tx1"/>
                </a:solidFill>
                <a:latin typeface="Segoe UI" panose="020B0502040204020203" pitchFamily="34" charset="0"/>
                <a:cs typeface="Segoe UI" panose="020B0502040204020203" pitchFamily="34" charset="0"/>
              </a:rPr>
              <a:t>NORTH WEST Bring Back Staff:</a:t>
            </a:r>
            <a:br>
              <a:rPr lang="en-GB" sz="2000" dirty="0">
                <a:solidFill>
                  <a:schemeClr val="tx1"/>
                </a:solidFill>
                <a:latin typeface="Segoe UI" panose="020B0502040204020203" pitchFamily="34" charset="0"/>
                <a:cs typeface="Segoe UI" panose="020B0502040204020203" pitchFamily="34" charset="0"/>
              </a:rPr>
            </a:br>
            <a:r>
              <a:rPr lang="en-GB" sz="2000" b="1" dirty="0">
                <a:solidFill>
                  <a:schemeClr val="tx1"/>
                </a:solidFill>
                <a:latin typeface="Segoe UI" panose="020B0502040204020203" pitchFamily="34" charset="0"/>
                <a:cs typeface="Segoe UI" panose="020B0502040204020203" pitchFamily="34" charset="0"/>
              </a:rPr>
              <a:t>NW BBS Phase 2 and Phase 3</a:t>
            </a:r>
            <a:br>
              <a:rPr lang="en-GB" sz="2000" dirty="0">
                <a:solidFill>
                  <a:schemeClr val="tx1"/>
                </a:solidFill>
                <a:latin typeface="Segoe UI" panose="020B0502040204020203" pitchFamily="34" charset="0"/>
                <a:cs typeface="Segoe UI" panose="020B0502040204020203" pitchFamily="34" charset="0"/>
              </a:rPr>
            </a:br>
            <a:br>
              <a:rPr lang="en-GB" sz="2000" dirty="0">
                <a:solidFill>
                  <a:schemeClr val="tx1"/>
                </a:solidFill>
                <a:latin typeface="Segoe UI" panose="020B0502040204020203" pitchFamily="34" charset="0"/>
                <a:cs typeface="Segoe UI" panose="020B0502040204020203" pitchFamily="34" charset="0"/>
              </a:rPr>
            </a:br>
            <a:endParaRPr lang="en-GB" sz="2000" dirty="0">
              <a:solidFill>
                <a:schemeClr val="tx1"/>
              </a:solidFill>
              <a:latin typeface="Segoe UI" panose="020B0502040204020203" pitchFamily="34" charset="0"/>
              <a:cs typeface="Segoe UI" panose="020B0502040204020203" pitchFamily="34" charset="0"/>
            </a:endParaRPr>
          </a:p>
        </p:txBody>
      </p:sp>
      <p:sp>
        <p:nvSpPr>
          <p:cNvPr id="2" name="TextBox 1">
            <a:extLst>
              <a:ext uri="{FF2B5EF4-FFF2-40B4-BE49-F238E27FC236}">
                <a16:creationId xmlns:a16="http://schemas.microsoft.com/office/drawing/2014/main" id="{89B7A2DB-67EF-4A57-AB1E-9FBC618BE216}"/>
              </a:ext>
            </a:extLst>
          </p:cNvPr>
          <p:cNvSpPr txBox="1"/>
          <p:nvPr/>
        </p:nvSpPr>
        <p:spPr>
          <a:xfrm>
            <a:off x="289004" y="1541042"/>
            <a:ext cx="8724367" cy="3293209"/>
          </a:xfrm>
          <a:prstGeom prst="rect">
            <a:avLst/>
          </a:prstGeom>
          <a:noFill/>
        </p:spPr>
        <p:txBody>
          <a:bodyPr wrap="square" rtlCol="0">
            <a:spAutoFit/>
          </a:bodyPr>
          <a:lstStyle/>
          <a:p>
            <a:r>
              <a:rPr lang="en-GB" sz="1600" b="1" dirty="0"/>
              <a:t>Phase 2</a:t>
            </a:r>
          </a:p>
          <a:p>
            <a:pPr marL="285750" indent="-285750">
              <a:buFont typeface="Arial" panose="020B0604020202020204" pitchFamily="34" charset="0"/>
              <a:buChar char="•"/>
            </a:pPr>
            <a:r>
              <a:rPr lang="en-GB" sz="1600" dirty="0"/>
              <a:t>During August/September the work transitioned to a new team to represent the NW footprint across the 3 Sustainability and Transformation Partnerships of Greater Manchester, Cheshire and Mersey, Lancashire and South Cumbria.</a:t>
            </a:r>
          </a:p>
          <a:p>
            <a:pPr marL="285750" indent="-285750">
              <a:buFont typeface="Arial" panose="020B0604020202020204" pitchFamily="34" charset="0"/>
              <a:buChar char="•"/>
            </a:pPr>
            <a:endParaRPr lang="en-GB" sz="1600" dirty="0"/>
          </a:p>
          <a:p>
            <a:pPr marL="285750" indent="-285750">
              <a:buFont typeface="Arial" panose="020B0604020202020204" pitchFamily="34" charset="0"/>
              <a:buChar char="•"/>
            </a:pPr>
            <a:r>
              <a:rPr lang="en-GB" sz="1600" dirty="0"/>
              <a:t>Funding for the programme has been allocated through NHSE/I to March 2021 and small team is now being created to manage the work programme.</a:t>
            </a:r>
          </a:p>
          <a:p>
            <a:pPr marL="285750" indent="-285750">
              <a:buFont typeface="Arial" panose="020B0604020202020204" pitchFamily="34" charset="0"/>
              <a:buChar char="•"/>
            </a:pPr>
            <a:endParaRPr lang="en-GB" sz="1600" dirty="0"/>
          </a:p>
          <a:p>
            <a:pPr marL="285750" indent="-285750">
              <a:buFont typeface="Arial" panose="020B0604020202020204" pitchFamily="34" charset="0"/>
              <a:buChar char="•"/>
            </a:pPr>
            <a:r>
              <a:rPr lang="en-GB" sz="1600" dirty="0"/>
              <a:t>Immediate focus has been to cleanse the current workforce data and secondly to understand the NW demand for potential returners to support current and future workforce pressures. </a:t>
            </a:r>
          </a:p>
          <a:p>
            <a:endParaRPr lang="en-GB" sz="1600" b="1" dirty="0"/>
          </a:p>
          <a:p>
            <a:r>
              <a:rPr lang="en-GB" sz="1600" b="1" dirty="0"/>
              <a:t>Phase 3 </a:t>
            </a:r>
          </a:p>
          <a:p>
            <a:pPr marL="285750" indent="-285750">
              <a:buFont typeface="Arial" panose="020B0604020202020204" pitchFamily="34" charset="0"/>
              <a:buChar char="•"/>
            </a:pPr>
            <a:r>
              <a:rPr lang="en-GB" sz="1600" dirty="0"/>
              <a:t>Consideration will then follow for the development of a NW Reservist model yet to be determined</a:t>
            </a:r>
          </a:p>
        </p:txBody>
      </p:sp>
    </p:spTree>
    <p:extLst>
      <p:ext uri="{BB962C8B-B14F-4D97-AF65-F5344CB8AC3E}">
        <p14:creationId xmlns:p14="http://schemas.microsoft.com/office/powerpoint/2010/main" val="42617715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a:extLst>
              <a:ext uri="{FF2B5EF4-FFF2-40B4-BE49-F238E27FC236}">
                <a16:creationId xmlns:a16="http://schemas.microsoft.com/office/drawing/2014/main" id="{7FBF4444-305B-4A6C-9384-0AD97EAE9436}"/>
              </a:ext>
            </a:extLst>
          </p:cNvPr>
          <p:cNvCxnSpPr>
            <a:cxnSpLocks/>
          </p:cNvCxnSpPr>
          <p:nvPr/>
        </p:nvCxnSpPr>
        <p:spPr>
          <a:xfrm>
            <a:off x="-8389" y="1091220"/>
            <a:ext cx="9152390" cy="0"/>
          </a:xfrm>
          <a:prstGeom prst="line">
            <a:avLst/>
          </a:prstGeom>
          <a:ln w="57150">
            <a:solidFill>
              <a:srgbClr val="005EB8"/>
            </a:solidFill>
          </a:ln>
        </p:spPr>
        <p:style>
          <a:lnRef idx="1">
            <a:schemeClr val="accent1"/>
          </a:lnRef>
          <a:fillRef idx="0">
            <a:schemeClr val="accent1"/>
          </a:fillRef>
          <a:effectRef idx="0">
            <a:schemeClr val="accent1"/>
          </a:effectRef>
          <a:fontRef idx="minor">
            <a:schemeClr val="tx1"/>
          </a:fontRef>
        </p:style>
      </p:cxnSp>
      <p:cxnSp>
        <p:nvCxnSpPr>
          <p:cNvPr id="6" name="Straight Connector 5">
            <a:extLst>
              <a:ext uri="{FF2B5EF4-FFF2-40B4-BE49-F238E27FC236}">
                <a16:creationId xmlns:a16="http://schemas.microsoft.com/office/drawing/2014/main" id="{454AEE02-22E3-4047-BAEB-B2B2F4D80589}"/>
              </a:ext>
            </a:extLst>
          </p:cNvPr>
          <p:cNvCxnSpPr>
            <a:cxnSpLocks/>
          </p:cNvCxnSpPr>
          <p:nvPr/>
        </p:nvCxnSpPr>
        <p:spPr>
          <a:xfrm>
            <a:off x="-6990" y="1193286"/>
            <a:ext cx="9150991" cy="0"/>
          </a:xfrm>
          <a:prstGeom prst="line">
            <a:avLst/>
          </a:prstGeom>
          <a:ln w="57150">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7" name="Title 2">
            <a:extLst>
              <a:ext uri="{FF2B5EF4-FFF2-40B4-BE49-F238E27FC236}">
                <a16:creationId xmlns:a16="http://schemas.microsoft.com/office/drawing/2014/main" id="{9D2E6A4A-FD6A-45D3-A430-C025026953CC}"/>
              </a:ext>
            </a:extLst>
          </p:cNvPr>
          <p:cNvSpPr>
            <a:spLocks noGrp="1"/>
          </p:cNvSpPr>
          <p:nvPr>
            <p:ph type="title"/>
          </p:nvPr>
        </p:nvSpPr>
        <p:spPr>
          <a:xfrm>
            <a:off x="239087" y="124027"/>
            <a:ext cx="7445229" cy="738697"/>
          </a:xfrm>
        </p:spPr>
        <p:txBody>
          <a:bodyPr/>
          <a:lstStyle/>
          <a:p>
            <a:r>
              <a:rPr lang="en-GB" sz="2000" dirty="0">
                <a:solidFill>
                  <a:schemeClr val="tx1"/>
                </a:solidFill>
                <a:latin typeface="Segoe UI" panose="020B0502040204020203" pitchFamily="34" charset="0"/>
                <a:cs typeface="Segoe UI" panose="020B0502040204020203" pitchFamily="34" charset="0"/>
              </a:rPr>
              <a:t>NORTH WEST Bring Back Staff: </a:t>
            </a:r>
            <a:br>
              <a:rPr lang="en-GB" sz="2000" dirty="0">
                <a:solidFill>
                  <a:schemeClr val="tx1"/>
                </a:solidFill>
                <a:latin typeface="Segoe UI" panose="020B0502040204020203" pitchFamily="34" charset="0"/>
                <a:cs typeface="Segoe UI" panose="020B0502040204020203" pitchFamily="34" charset="0"/>
              </a:rPr>
            </a:br>
            <a:r>
              <a:rPr lang="en-GB" sz="2000" b="1" dirty="0">
                <a:solidFill>
                  <a:schemeClr val="tx1"/>
                </a:solidFill>
                <a:latin typeface="Segoe UI" panose="020B0502040204020203" pitchFamily="34" charset="0"/>
                <a:cs typeface="Segoe UI" panose="020B0502040204020203" pitchFamily="34" charset="0"/>
              </a:rPr>
              <a:t>Programme Priorities and campaigns</a:t>
            </a:r>
            <a:br>
              <a:rPr lang="en-GB" sz="2000" dirty="0">
                <a:solidFill>
                  <a:schemeClr val="tx1"/>
                </a:solidFill>
                <a:latin typeface="Segoe UI" panose="020B0502040204020203" pitchFamily="34" charset="0"/>
                <a:cs typeface="Segoe UI" panose="020B0502040204020203" pitchFamily="34" charset="0"/>
              </a:rPr>
            </a:br>
            <a:br>
              <a:rPr lang="en-GB" sz="2000" dirty="0">
                <a:solidFill>
                  <a:schemeClr val="tx1"/>
                </a:solidFill>
                <a:latin typeface="Segoe UI" panose="020B0502040204020203" pitchFamily="34" charset="0"/>
                <a:cs typeface="Segoe UI" panose="020B0502040204020203" pitchFamily="34" charset="0"/>
              </a:rPr>
            </a:br>
            <a:br>
              <a:rPr lang="en-GB" sz="2000" dirty="0">
                <a:solidFill>
                  <a:schemeClr val="tx1"/>
                </a:solidFill>
                <a:latin typeface="Segoe UI" panose="020B0502040204020203" pitchFamily="34" charset="0"/>
                <a:cs typeface="Segoe UI" panose="020B0502040204020203" pitchFamily="34" charset="0"/>
              </a:rPr>
            </a:br>
            <a:endParaRPr lang="en-GB" sz="2000" dirty="0">
              <a:solidFill>
                <a:schemeClr val="tx1"/>
              </a:solidFill>
              <a:latin typeface="Segoe UI" panose="020B0502040204020203" pitchFamily="34" charset="0"/>
              <a:cs typeface="Segoe UI" panose="020B0502040204020203" pitchFamily="34" charset="0"/>
            </a:endParaRPr>
          </a:p>
        </p:txBody>
      </p:sp>
      <p:sp>
        <p:nvSpPr>
          <p:cNvPr id="2" name="TextBox 1">
            <a:extLst>
              <a:ext uri="{FF2B5EF4-FFF2-40B4-BE49-F238E27FC236}">
                <a16:creationId xmlns:a16="http://schemas.microsoft.com/office/drawing/2014/main" id="{89B7A2DB-67EF-4A57-AB1E-9FBC618BE216}"/>
              </a:ext>
            </a:extLst>
          </p:cNvPr>
          <p:cNvSpPr txBox="1"/>
          <p:nvPr/>
        </p:nvSpPr>
        <p:spPr>
          <a:xfrm>
            <a:off x="289004" y="1335559"/>
            <a:ext cx="8724367" cy="5232202"/>
          </a:xfrm>
          <a:prstGeom prst="rect">
            <a:avLst/>
          </a:prstGeom>
          <a:noFill/>
        </p:spPr>
        <p:txBody>
          <a:bodyPr wrap="square" rtlCol="0">
            <a:spAutoFit/>
          </a:bodyPr>
          <a:lstStyle/>
          <a:p>
            <a:r>
              <a:rPr lang="en-GB" sz="1400" b="1" dirty="0"/>
              <a:t>Phase 2 priorities</a:t>
            </a:r>
          </a:p>
          <a:p>
            <a:pPr marL="285750" indent="-285750">
              <a:buFont typeface="Arial" panose="020B0604020202020204" pitchFamily="34" charset="0"/>
              <a:buChar char="•"/>
            </a:pPr>
            <a:r>
              <a:rPr lang="en-GB" sz="1400" dirty="0"/>
              <a:t>Immediate focus has been to cleanse the current workforce data and secondly to understand the NW demand for potential returners to support current and future workforce pressures.</a:t>
            </a:r>
          </a:p>
          <a:p>
            <a:pPr marL="285750" indent="-285750">
              <a:buFont typeface="Arial" panose="020B0604020202020204" pitchFamily="34" charset="0"/>
              <a:buChar char="•"/>
            </a:pPr>
            <a:r>
              <a:rPr lang="en-GB" sz="1400" dirty="0"/>
              <a:t>Managing local and national workforce requests.</a:t>
            </a:r>
          </a:p>
          <a:p>
            <a:pPr marL="285750" indent="-285750">
              <a:buFont typeface="Arial" panose="020B0604020202020204" pitchFamily="34" charset="0"/>
              <a:buChar char="•"/>
            </a:pPr>
            <a:r>
              <a:rPr lang="en-GB" sz="1400" dirty="0"/>
              <a:t>Ambition to  capitalise on the interest from BBS returners and deploy as many candidates as possible into permanent ‘employment’. Target figure set to 40% of the total number of NW BBS candidates by March 2021</a:t>
            </a:r>
          </a:p>
          <a:p>
            <a:endParaRPr lang="en-GB" sz="1400" dirty="0"/>
          </a:p>
          <a:p>
            <a:r>
              <a:rPr lang="en-GB" sz="1400" b="1" dirty="0"/>
              <a:t>Phase 3 priorities</a:t>
            </a:r>
          </a:p>
          <a:p>
            <a:pPr marL="285750" indent="-285750">
              <a:buFont typeface="Arial" panose="020B0604020202020204" pitchFamily="34" charset="0"/>
              <a:buChar char="•"/>
            </a:pPr>
            <a:r>
              <a:rPr lang="en-GB" sz="1400" dirty="0"/>
              <a:t>Consideration will then follow for the development of a NW Reservist model yet to be determined</a:t>
            </a:r>
          </a:p>
          <a:p>
            <a:pPr marL="285750" indent="-285750">
              <a:buFont typeface="Arial" panose="020B0604020202020204" pitchFamily="34" charset="0"/>
              <a:buChar char="•"/>
            </a:pPr>
            <a:endParaRPr lang="en-GB" sz="1400" dirty="0"/>
          </a:p>
          <a:p>
            <a:r>
              <a:rPr lang="en-GB" sz="1400" dirty="0"/>
              <a:t>The team have engaged in a number of ‘campaigns’ which will allow the team to validate the current NW ‘BBS stock level’  gaining a clearer picture on BBS candidate’s commitment, skill mix, registration, potential for longer term employment and provide a more informative ‘match making service’ to regional and national requests.</a:t>
            </a:r>
          </a:p>
          <a:p>
            <a:endParaRPr lang="en-GB" sz="1400" b="1" dirty="0"/>
          </a:p>
          <a:p>
            <a:r>
              <a:rPr lang="en-GB" sz="1400" b="1" dirty="0"/>
              <a:t>Current campaigns being undertaken</a:t>
            </a:r>
          </a:p>
          <a:p>
            <a:pPr marL="342900" indent="-342900">
              <a:buFont typeface="+mj-lt"/>
              <a:buAutoNum type="arabicPeriod"/>
            </a:pPr>
            <a:r>
              <a:rPr lang="en-GB" sz="1400" dirty="0"/>
              <a:t>Nurse / Medics ‘Ready to Deploy’ campaign that has allowed the team to validate a current portion of the NW BBS register which has informed local (regional) and national workforce requests.</a:t>
            </a:r>
          </a:p>
          <a:p>
            <a:pPr marL="342900" indent="-342900">
              <a:buFont typeface="+mj-lt"/>
              <a:buAutoNum type="arabicPeriod"/>
            </a:pPr>
            <a:r>
              <a:rPr lang="en-GB" sz="1400" dirty="0"/>
              <a:t>Nurse Returners campaign for those currently categorised as ‘Employed’ on the BBS register  extending to those within the register who are not currently deployed into employment and categorised as ‘Ready to Deploy’.</a:t>
            </a:r>
          </a:p>
          <a:p>
            <a:pPr marL="342900" indent="-342900">
              <a:buFont typeface="+mj-lt"/>
              <a:buAutoNum type="arabicPeriod"/>
            </a:pPr>
            <a:r>
              <a:rPr lang="en-GB" sz="1400" dirty="0"/>
              <a:t>All professions campaign which will identify the capacity within the NW BBS register of those who have not yet been communicated with, </a:t>
            </a:r>
            <a:r>
              <a:rPr lang="en-GB" sz="1400" dirty="0" err="1"/>
              <a:t>i.e</a:t>
            </a:r>
            <a:r>
              <a:rPr lang="en-GB" sz="1400" dirty="0"/>
              <a:t>, Healthcare Scientists; Allied Health Professionals; Pharmacists; </a:t>
            </a:r>
            <a:r>
              <a:rPr lang="en-GB" sz="1400" dirty="0" err="1"/>
              <a:t>Denistry</a:t>
            </a:r>
            <a:r>
              <a:rPr lang="en-GB" sz="1400" dirty="0"/>
              <a:t>.</a:t>
            </a:r>
          </a:p>
          <a:p>
            <a:pPr marL="342900" indent="-342900">
              <a:buFont typeface="+mj-lt"/>
              <a:buAutoNum type="arabicPeriod"/>
            </a:pPr>
            <a:r>
              <a:rPr lang="en-GB" sz="1400" dirty="0"/>
              <a:t>Medics Campaign</a:t>
            </a:r>
          </a:p>
          <a:p>
            <a:endParaRPr lang="en-GB" sz="1300" b="1" dirty="0"/>
          </a:p>
          <a:p>
            <a:endParaRPr lang="en-GB" sz="1300" dirty="0"/>
          </a:p>
        </p:txBody>
      </p:sp>
    </p:spTree>
    <p:extLst>
      <p:ext uri="{BB962C8B-B14F-4D97-AF65-F5344CB8AC3E}">
        <p14:creationId xmlns:p14="http://schemas.microsoft.com/office/powerpoint/2010/main" val="16273084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a:extLst>
              <a:ext uri="{FF2B5EF4-FFF2-40B4-BE49-F238E27FC236}">
                <a16:creationId xmlns:a16="http://schemas.microsoft.com/office/drawing/2014/main" id="{7FBF4444-305B-4A6C-9384-0AD97EAE9436}"/>
              </a:ext>
            </a:extLst>
          </p:cNvPr>
          <p:cNvCxnSpPr>
            <a:cxnSpLocks/>
          </p:cNvCxnSpPr>
          <p:nvPr/>
        </p:nvCxnSpPr>
        <p:spPr>
          <a:xfrm>
            <a:off x="-8389" y="1091220"/>
            <a:ext cx="9152390" cy="0"/>
          </a:xfrm>
          <a:prstGeom prst="line">
            <a:avLst/>
          </a:prstGeom>
          <a:ln w="57150">
            <a:solidFill>
              <a:srgbClr val="005EB8"/>
            </a:solidFill>
          </a:ln>
        </p:spPr>
        <p:style>
          <a:lnRef idx="1">
            <a:schemeClr val="accent1"/>
          </a:lnRef>
          <a:fillRef idx="0">
            <a:schemeClr val="accent1"/>
          </a:fillRef>
          <a:effectRef idx="0">
            <a:schemeClr val="accent1"/>
          </a:effectRef>
          <a:fontRef idx="minor">
            <a:schemeClr val="tx1"/>
          </a:fontRef>
        </p:style>
      </p:cxnSp>
      <p:cxnSp>
        <p:nvCxnSpPr>
          <p:cNvPr id="6" name="Straight Connector 5">
            <a:extLst>
              <a:ext uri="{FF2B5EF4-FFF2-40B4-BE49-F238E27FC236}">
                <a16:creationId xmlns:a16="http://schemas.microsoft.com/office/drawing/2014/main" id="{454AEE02-22E3-4047-BAEB-B2B2F4D80589}"/>
              </a:ext>
            </a:extLst>
          </p:cNvPr>
          <p:cNvCxnSpPr>
            <a:cxnSpLocks/>
          </p:cNvCxnSpPr>
          <p:nvPr/>
        </p:nvCxnSpPr>
        <p:spPr>
          <a:xfrm>
            <a:off x="-6990" y="1193286"/>
            <a:ext cx="9150991" cy="0"/>
          </a:xfrm>
          <a:prstGeom prst="line">
            <a:avLst/>
          </a:prstGeom>
          <a:ln w="57150">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8" name="Title 4">
            <a:extLst>
              <a:ext uri="{FF2B5EF4-FFF2-40B4-BE49-F238E27FC236}">
                <a16:creationId xmlns:a16="http://schemas.microsoft.com/office/drawing/2014/main" id="{3851B763-2778-427E-962C-6097C85898D2}"/>
              </a:ext>
            </a:extLst>
          </p:cNvPr>
          <p:cNvSpPr txBox="1">
            <a:spLocks/>
          </p:cNvSpPr>
          <p:nvPr/>
        </p:nvSpPr>
        <p:spPr bwMode="auto">
          <a:xfrm>
            <a:off x="486189" y="121360"/>
            <a:ext cx="7377385" cy="673613"/>
          </a:xfrm>
          <a:prstGeom prst="rect">
            <a:avLst/>
          </a:prstGeom>
          <a:noFill/>
          <a:ln w="9525" algn="ctr">
            <a:noFill/>
            <a:miter lim="800000"/>
            <a:headEnd/>
            <a:tailEnd/>
          </a:ln>
          <a:effectLst/>
        </p:spPr>
        <p:txBody>
          <a:bodyPr vert="horz" wrap="square" lIns="0" tIns="44439" rIns="0" bIns="44439" numCol="1" anchor="b" anchorCtr="0" compatLnSpc="1">
            <a:prstTxWarp prst="textNoShape">
              <a:avLst/>
            </a:prstTxWarp>
          </a:bodyPr>
          <a:lstStyle>
            <a:defPPr>
              <a:defRPr lang="en-US"/>
            </a:defPPr>
            <a:lvl1pPr lvl="0" defTabSz="820636" fontAlgn="base">
              <a:spcBef>
                <a:spcPct val="0"/>
              </a:spcBef>
              <a:spcAft>
                <a:spcPct val="0"/>
              </a:spcAft>
              <a:defRPr kumimoji="0" b="1" u="none" strike="noStrike" kern="0" cap="none" spc="0" normalizeH="0" baseline="0">
                <a:ln>
                  <a:noFill/>
                </a:ln>
                <a:effectLst/>
                <a:uLnTx/>
                <a:uFillTx/>
                <a:latin typeface="Segoe UI" panose="020B0502040204020203" pitchFamily="34" charset="0"/>
                <a:ea typeface="+mj-ea"/>
                <a:cs typeface="Segoe UI" panose="020B0502040204020203" pitchFamily="34" charset="0"/>
              </a:defRPr>
            </a:lvl1pPr>
            <a:lvl2pPr defTabSz="820636" fontAlgn="base">
              <a:spcBef>
                <a:spcPct val="0"/>
              </a:spcBef>
              <a:spcAft>
                <a:spcPct val="0"/>
              </a:spcAft>
              <a:defRPr sz="2215" b="1">
                <a:solidFill>
                  <a:schemeClr val="tx2"/>
                </a:solidFill>
                <a:latin typeface="Trebuchet MS" pitchFamily="34" charset="0"/>
                <a:cs typeface="Arial" charset="0"/>
              </a:defRPr>
            </a:lvl2pPr>
            <a:lvl3pPr defTabSz="820636" fontAlgn="base">
              <a:spcBef>
                <a:spcPct val="0"/>
              </a:spcBef>
              <a:spcAft>
                <a:spcPct val="0"/>
              </a:spcAft>
              <a:defRPr sz="2215" b="1">
                <a:solidFill>
                  <a:schemeClr val="tx2"/>
                </a:solidFill>
                <a:latin typeface="Trebuchet MS" pitchFamily="34" charset="0"/>
                <a:cs typeface="Arial" charset="0"/>
              </a:defRPr>
            </a:lvl3pPr>
            <a:lvl4pPr defTabSz="820636" fontAlgn="base">
              <a:spcBef>
                <a:spcPct val="0"/>
              </a:spcBef>
              <a:spcAft>
                <a:spcPct val="0"/>
              </a:spcAft>
              <a:defRPr sz="2215" b="1">
                <a:solidFill>
                  <a:schemeClr val="tx2"/>
                </a:solidFill>
                <a:latin typeface="Trebuchet MS" pitchFamily="34" charset="0"/>
                <a:cs typeface="Arial" charset="0"/>
              </a:defRPr>
            </a:lvl4pPr>
            <a:lvl5pPr defTabSz="820636" fontAlgn="base">
              <a:spcBef>
                <a:spcPct val="0"/>
              </a:spcBef>
              <a:spcAft>
                <a:spcPct val="0"/>
              </a:spcAft>
              <a:defRPr sz="2215" b="1">
                <a:solidFill>
                  <a:schemeClr val="tx2"/>
                </a:solidFill>
                <a:latin typeface="Trebuchet MS" pitchFamily="34" charset="0"/>
                <a:cs typeface="Arial" charset="0"/>
              </a:defRPr>
            </a:lvl5pPr>
            <a:lvl6pPr marL="422041" defTabSz="820636" fontAlgn="base">
              <a:spcBef>
                <a:spcPct val="0"/>
              </a:spcBef>
              <a:spcAft>
                <a:spcPct val="0"/>
              </a:spcAft>
              <a:defRPr sz="2215" b="1">
                <a:solidFill>
                  <a:schemeClr val="tx2"/>
                </a:solidFill>
                <a:latin typeface="Trebuchet MS" pitchFamily="34" charset="0"/>
                <a:cs typeface="Arial" charset="0"/>
              </a:defRPr>
            </a:lvl6pPr>
            <a:lvl7pPr marL="844083" defTabSz="820636" fontAlgn="base">
              <a:spcBef>
                <a:spcPct val="0"/>
              </a:spcBef>
              <a:spcAft>
                <a:spcPct val="0"/>
              </a:spcAft>
              <a:defRPr sz="2215" b="1">
                <a:solidFill>
                  <a:schemeClr val="tx2"/>
                </a:solidFill>
                <a:latin typeface="Trebuchet MS" pitchFamily="34" charset="0"/>
                <a:cs typeface="Arial" charset="0"/>
              </a:defRPr>
            </a:lvl7pPr>
            <a:lvl8pPr marL="1266124" defTabSz="820636" fontAlgn="base">
              <a:spcBef>
                <a:spcPct val="0"/>
              </a:spcBef>
              <a:spcAft>
                <a:spcPct val="0"/>
              </a:spcAft>
              <a:defRPr sz="2215" b="1">
                <a:solidFill>
                  <a:schemeClr val="tx2"/>
                </a:solidFill>
                <a:latin typeface="Trebuchet MS" pitchFamily="34" charset="0"/>
                <a:cs typeface="Arial" charset="0"/>
              </a:defRPr>
            </a:lvl8pPr>
            <a:lvl9pPr marL="1688165" defTabSz="820636" fontAlgn="base">
              <a:spcBef>
                <a:spcPct val="0"/>
              </a:spcBef>
              <a:spcAft>
                <a:spcPct val="0"/>
              </a:spcAft>
              <a:defRPr sz="2215" b="1">
                <a:solidFill>
                  <a:schemeClr val="tx2"/>
                </a:solidFill>
                <a:latin typeface="Trebuchet MS" pitchFamily="34" charset="0"/>
                <a:cs typeface="Arial" charset="0"/>
              </a:defRPr>
            </a:lvl9pPr>
          </a:lstStyle>
          <a:p>
            <a:r>
              <a:rPr lang="en-GB" sz="2000" b="0" dirty="0"/>
              <a:t>Bringing Back Staff:  </a:t>
            </a:r>
          </a:p>
          <a:p>
            <a:r>
              <a:rPr lang="en-GB" sz="2000" dirty="0"/>
              <a:t>NW BBS Plan – Outline summary</a:t>
            </a:r>
          </a:p>
        </p:txBody>
      </p:sp>
      <p:sp>
        <p:nvSpPr>
          <p:cNvPr id="2" name="Rectangle 1">
            <a:extLst>
              <a:ext uri="{FF2B5EF4-FFF2-40B4-BE49-F238E27FC236}">
                <a16:creationId xmlns:a16="http://schemas.microsoft.com/office/drawing/2014/main" id="{59869252-29B7-40D2-983E-2DE526A8B1A4}"/>
              </a:ext>
            </a:extLst>
          </p:cNvPr>
          <p:cNvSpPr/>
          <p:nvPr/>
        </p:nvSpPr>
        <p:spPr>
          <a:xfrm>
            <a:off x="2159083" y="1091220"/>
            <a:ext cx="6977867" cy="5293757"/>
          </a:xfrm>
          <a:prstGeom prst="rect">
            <a:avLst/>
          </a:prstGeom>
        </p:spPr>
        <p:txBody>
          <a:bodyPr wrap="square">
            <a:spAutoFit/>
          </a:bodyPr>
          <a:lstStyle/>
          <a:p>
            <a:endParaRPr lang="en-GB" sz="1500" dirty="0"/>
          </a:p>
          <a:p>
            <a:endParaRPr lang="en-GB" sz="1400" dirty="0"/>
          </a:p>
          <a:p>
            <a:endParaRPr lang="en-GB" sz="1400" dirty="0"/>
          </a:p>
          <a:p>
            <a:r>
              <a:rPr lang="en-GB" sz="1400" b="1" dirty="0"/>
              <a:t>Purpose</a:t>
            </a:r>
          </a:p>
          <a:p>
            <a:pPr marL="742950" lvl="1" indent="-285750">
              <a:buFont typeface="Wingdings" panose="05000000000000000000" pitchFamily="2" charset="2"/>
              <a:buChar char="Ø"/>
            </a:pPr>
            <a:r>
              <a:rPr lang="en-GB" sz="1400" dirty="0"/>
              <a:t>To support demand in the system against those on the BBS register </a:t>
            </a:r>
          </a:p>
          <a:p>
            <a:pPr marL="742950" lvl="1" indent="-285750">
              <a:buFont typeface="Wingdings" panose="05000000000000000000" pitchFamily="2" charset="2"/>
              <a:buChar char="Ø"/>
            </a:pPr>
            <a:r>
              <a:rPr lang="en-GB" sz="1400" dirty="0"/>
              <a:t>To understand current demand in the system which will include; existing clinical vacancy levels; covering gaps created by sickness/ absences; workforce pressure in response to Phase 3 capacity and demand  planning; supporting Mass Vaccination programmes (specifically </a:t>
            </a:r>
            <a:r>
              <a:rPr lang="en-GB" sz="1400" dirty="0" err="1"/>
              <a:t>Covid</a:t>
            </a:r>
            <a:r>
              <a:rPr lang="en-GB" sz="1400" dirty="0"/>
              <a:t> and Flu).</a:t>
            </a:r>
          </a:p>
          <a:p>
            <a:pPr lvl="1"/>
            <a:endParaRPr lang="en-GB" sz="1400" dirty="0"/>
          </a:p>
          <a:p>
            <a:r>
              <a:rPr lang="en-GB" sz="1400" b="1" dirty="0"/>
              <a:t>Ambition</a:t>
            </a:r>
          </a:p>
          <a:p>
            <a:pPr marL="742950" lvl="1" indent="-285750">
              <a:buFont typeface="Wingdings" panose="05000000000000000000" pitchFamily="2" charset="2"/>
              <a:buChar char="Ø"/>
            </a:pPr>
            <a:r>
              <a:rPr lang="en-GB" sz="1400" dirty="0"/>
              <a:t>Aspiration (TBC) to have 40% of returners employed within the system by March 2021</a:t>
            </a:r>
          </a:p>
          <a:p>
            <a:pPr marL="742950" lvl="1" indent="-285750">
              <a:buFont typeface="Wingdings" panose="05000000000000000000" pitchFamily="2" charset="2"/>
              <a:buChar char="Ø"/>
            </a:pPr>
            <a:r>
              <a:rPr lang="en-GB" sz="1400" dirty="0"/>
              <a:t>Remaining 60% (TBC) flexible to respond to surge capacity requirements</a:t>
            </a:r>
          </a:p>
          <a:p>
            <a:pPr marL="742950" lvl="1" indent="-285750">
              <a:buFont typeface="Wingdings" panose="05000000000000000000" pitchFamily="2" charset="2"/>
              <a:buChar char="Ø"/>
            </a:pPr>
            <a:r>
              <a:rPr lang="en-GB" sz="1400" dirty="0"/>
              <a:t>Consider the viability of a Reservist model to support developing workforce requirements for the future</a:t>
            </a:r>
          </a:p>
          <a:p>
            <a:endParaRPr lang="en-GB" sz="1400" b="1" dirty="0"/>
          </a:p>
          <a:p>
            <a:r>
              <a:rPr lang="en-GB" sz="1400" b="1" dirty="0"/>
              <a:t>Plan</a:t>
            </a:r>
          </a:p>
          <a:p>
            <a:pPr marL="742950" lvl="1" indent="-285750">
              <a:buFont typeface="Wingdings" panose="05000000000000000000" pitchFamily="2" charset="2"/>
              <a:buChar char="Ø"/>
            </a:pPr>
            <a:r>
              <a:rPr lang="en-GB" sz="1400" dirty="0"/>
              <a:t>Stable database: Cleanse and Validated</a:t>
            </a:r>
          </a:p>
          <a:p>
            <a:pPr marL="742950" lvl="1" indent="-285750">
              <a:buFont typeface="Wingdings" panose="05000000000000000000" pitchFamily="2" charset="2"/>
              <a:buChar char="Ø"/>
            </a:pPr>
            <a:r>
              <a:rPr lang="en-GB" sz="1400" dirty="0"/>
              <a:t>Communication to Systems; NW BBS pool; Potential Future candidates</a:t>
            </a:r>
          </a:p>
          <a:p>
            <a:pPr marL="742950" lvl="1" indent="-285750">
              <a:buFont typeface="Wingdings" panose="05000000000000000000" pitchFamily="2" charset="2"/>
              <a:buChar char="Ø"/>
            </a:pPr>
            <a:r>
              <a:rPr lang="en-GB" sz="1400" dirty="0"/>
              <a:t>NW Demand and Capacity review</a:t>
            </a:r>
          </a:p>
          <a:p>
            <a:pPr marL="742950" lvl="1" indent="-285750">
              <a:buFont typeface="Wingdings" panose="05000000000000000000" pitchFamily="2" charset="2"/>
              <a:buChar char="Ø"/>
            </a:pPr>
            <a:r>
              <a:rPr lang="en-GB" sz="1400" dirty="0"/>
              <a:t>Recruitment to BBS team and to BBS candidates pool</a:t>
            </a:r>
          </a:p>
          <a:p>
            <a:pPr marL="742950" lvl="1" indent="-285750">
              <a:buFont typeface="Wingdings" panose="05000000000000000000" pitchFamily="2" charset="2"/>
              <a:buChar char="Ø"/>
            </a:pPr>
            <a:r>
              <a:rPr lang="en-GB" sz="1400" dirty="0"/>
              <a:t>Build a sustainable model for the North West </a:t>
            </a:r>
          </a:p>
          <a:p>
            <a:endParaRPr lang="en-GB" sz="1500" dirty="0"/>
          </a:p>
        </p:txBody>
      </p:sp>
      <p:sp>
        <p:nvSpPr>
          <p:cNvPr id="7" name="TextBox 6">
            <a:extLst>
              <a:ext uri="{FF2B5EF4-FFF2-40B4-BE49-F238E27FC236}">
                <a16:creationId xmlns:a16="http://schemas.microsoft.com/office/drawing/2014/main" id="{36A6909F-98E0-4114-83B6-3DF34603F697}"/>
              </a:ext>
            </a:extLst>
          </p:cNvPr>
          <p:cNvSpPr txBox="1"/>
          <p:nvPr/>
        </p:nvSpPr>
        <p:spPr>
          <a:xfrm>
            <a:off x="5116530" y="7746715"/>
            <a:ext cx="184731" cy="369332"/>
          </a:xfrm>
          <a:prstGeom prst="rect">
            <a:avLst/>
          </a:prstGeom>
          <a:noFill/>
        </p:spPr>
        <p:txBody>
          <a:bodyPr wrap="none" rtlCol="0">
            <a:spAutoFit/>
          </a:bodyPr>
          <a:lstStyle/>
          <a:p>
            <a:endParaRPr lang="en-GB" dirty="0"/>
          </a:p>
        </p:txBody>
      </p:sp>
      <p:graphicFrame>
        <p:nvGraphicFramePr>
          <p:cNvPr id="9" name="Diagram 8">
            <a:extLst>
              <a:ext uri="{FF2B5EF4-FFF2-40B4-BE49-F238E27FC236}">
                <a16:creationId xmlns:a16="http://schemas.microsoft.com/office/drawing/2014/main" id="{A01A8EBA-AA5F-4B9A-987D-8EB79533D20C}"/>
              </a:ext>
            </a:extLst>
          </p:cNvPr>
          <p:cNvGraphicFramePr/>
          <p:nvPr>
            <p:extLst>
              <p:ext uri="{D42A27DB-BD31-4B8C-83A1-F6EECF244321}">
                <p14:modId xmlns:p14="http://schemas.microsoft.com/office/powerpoint/2010/main" val="2178224108"/>
              </p:ext>
            </p:extLst>
          </p:nvPr>
        </p:nvGraphicFramePr>
        <p:xfrm>
          <a:off x="340242" y="2018806"/>
          <a:ext cx="1617608" cy="385034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1588012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a:extLst>
              <a:ext uri="{FF2B5EF4-FFF2-40B4-BE49-F238E27FC236}">
                <a16:creationId xmlns:a16="http://schemas.microsoft.com/office/drawing/2014/main" id="{7FBF4444-305B-4A6C-9384-0AD97EAE9436}"/>
              </a:ext>
            </a:extLst>
          </p:cNvPr>
          <p:cNvCxnSpPr>
            <a:cxnSpLocks/>
          </p:cNvCxnSpPr>
          <p:nvPr/>
        </p:nvCxnSpPr>
        <p:spPr>
          <a:xfrm>
            <a:off x="-8389" y="1091220"/>
            <a:ext cx="9152390" cy="0"/>
          </a:xfrm>
          <a:prstGeom prst="line">
            <a:avLst/>
          </a:prstGeom>
          <a:ln w="57150">
            <a:solidFill>
              <a:srgbClr val="005EB8"/>
            </a:solidFill>
          </a:ln>
        </p:spPr>
        <p:style>
          <a:lnRef idx="1">
            <a:schemeClr val="accent1"/>
          </a:lnRef>
          <a:fillRef idx="0">
            <a:schemeClr val="accent1"/>
          </a:fillRef>
          <a:effectRef idx="0">
            <a:schemeClr val="accent1"/>
          </a:effectRef>
          <a:fontRef idx="minor">
            <a:schemeClr val="tx1"/>
          </a:fontRef>
        </p:style>
      </p:cxnSp>
      <p:cxnSp>
        <p:nvCxnSpPr>
          <p:cNvPr id="6" name="Straight Connector 5">
            <a:extLst>
              <a:ext uri="{FF2B5EF4-FFF2-40B4-BE49-F238E27FC236}">
                <a16:creationId xmlns:a16="http://schemas.microsoft.com/office/drawing/2014/main" id="{454AEE02-22E3-4047-BAEB-B2B2F4D80589}"/>
              </a:ext>
            </a:extLst>
          </p:cNvPr>
          <p:cNvCxnSpPr>
            <a:cxnSpLocks/>
          </p:cNvCxnSpPr>
          <p:nvPr/>
        </p:nvCxnSpPr>
        <p:spPr>
          <a:xfrm>
            <a:off x="-6990" y="1193286"/>
            <a:ext cx="9150991" cy="0"/>
          </a:xfrm>
          <a:prstGeom prst="line">
            <a:avLst/>
          </a:prstGeom>
          <a:ln w="57150">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7" name="Title 2">
            <a:extLst>
              <a:ext uri="{FF2B5EF4-FFF2-40B4-BE49-F238E27FC236}">
                <a16:creationId xmlns:a16="http://schemas.microsoft.com/office/drawing/2014/main" id="{9D2E6A4A-FD6A-45D3-A430-C025026953CC}"/>
              </a:ext>
            </a:extLst>
          </p:cNvPr>
          <p:cNvSpPr>
            <a:spLocks noGrp="1"/>
          </p:cNvSpPr>
          <p:nvPr>
            <p:ph type="title"/>
          </p:nvPr>
        </p:nvSpPr>
        <p:spPr>
          <a:xfrm>
            <a:off x="239087" y="124027"/>
            <a:ext cx="7445229" cy="738697"/>
          </a:xfrm>
        </p:spPr>
        <p:txBody>
          <a:bodyPr/>
          <a:lstStyle/>
          <a:p>
            <a:r>
              <a:rPr lang="en-GB" sz="2000" dirty="0">
                <a:solidFill>
                  <a:schemeClr val="tx1"/>
                </a:solidFill>
                <a:latin typeface="Segoe UI" panose="020B0502040204020203" pitchFamily="34" charset="0"/>
                <a:cs typeface="Segoe UI" panose="020B0502040204020203" pitchFamily="34" charset="0"/>
              </a:rPr>
              <a:t>NORTH WEST Bring Back Staff: </a:t>
            </a:r>
            <a:br>
              <a:rPr lang="en-GB" sz="2000" dirty="0">
                <a:solidFill>
                  <a:schemeClr val="tx1"/>
                </a:solidFill>
                <a:latin typeface="Segoe UI" panose="020B0502040204020203" pitchFamily="34" charset="0"/>
                <a:cs typeface="Segoe UI" panose="020B0502040204020203" pitchFamily="34" charset="0"/>
              </a:rPr>
            </a:br>
            <a:r>
              <a:rPr lang="en-GB" sz="2000" b="1" dirty="0">
                <a:solidFill>
                  <a:schemeClr val="tx1"/>
                </a:solidFill>
                <a:latin typeface="Segoe UI" panose="020B0502040204020203" pitchFamily="34" charset="0"/>
                <a:cs typeface="Segoe UI" panose="020B0502040204020203" pitchFamily="34" charset="0"/>
              </a:rPr>
              <a:t>National &amp; Local priorities</a:t>
            </a:r>
            <a:br>
              <a:rPr lang="en-GB" sz="2000" dirty="0">
                <a:solidFill>
                  <a:schemeClr val="tx1"/>
                </a:solidFill>
                <a:latin typeface="Segoe UI" panose="020B0502040204020203" pitchFamily="34" charset="0"/>
                <a:cs typeface="Segoe UI" panose="020B0502040204020203" pitchFamily="34" charset="0"/>
              </a:rPr>
            </a:br>
            <a:br>
              <a:rPr lang="en-GB" sz="2000" dirty="0">
                <a:solidFill>
                  <a:schemeClr val="tx1"/>
                </a:solidFill>
                <a:latin typeface="Segoe UI" panose="020B0502040204020203" pitchFamily="34" charset="0"/>
                <a:cs typeface="Segoe UI" panose="020B0502040204020203" pitchFamily="34" charset="0"/>
              </a:rPr>
            </a:br>
            <a:br>
              <a:rPr lang="en-GB" sz="2000" dirty="0">
                <a:solidFill>
                  <a:schemeClr val="tx1"/>
                </a:solidFill>
                <a:latin typeface="Segoe UI" panose="020B0502040204020203" pitchFamily="34" charset="0"/>
                <a:cs typeface="Segoe UI" panose="020B0502040204020203" pitchFamily="34" charset="0"/>
              </a:rPr>
            </a:br>
            <a:br>
              <a:rPr lang="en-GB" sz="2000" dirty="0">
                <a:solidFill>
                  <a:schemeClr val="tx1"/>
                </a:solidFill>
                <a:latin typeface="Segoe UI" panose="020B0502040204020203" pitchFamily="34" charset="0"/>
                <a:cs typeface="Segoe UI" panose="020B0502040204020203" pitchFamily="34" charset="0"/>
              </a:rPr>
            </a:br>
            <a:endParaRPr lang="en-GB" sz="2000" dirty="0">
              <a:solidFill>
                <a:schemeClr val="tx1"/>
              </a:solidFill>
              <a:latin typeface="Segoe UI" panose="020B0502040204020203" pitchFamily="34" charset="0"/>
              <a:cs typeface="Segoe UI" panose="020B0502040204020203" pitchFamily="34" charset="0"/>
            </a:endParaRPr>
          </a:p>
        </p:txBody>
      </p:sp>
      <p:sp>
        <p:nvSpPr>
          <p:cNvPr id="2" name="TextBox 1">
            <a:extLst>
              <a:ext uri="{FF2B5EF4-FFF2-40B4-BE49-F238E27FC236}">
                <a16:creationId xmlns:a16="http://schemas.microsoft.com/office/drawing/2014/main" id="{89B7A2DB-67EF-4A57-AB1E-9FBC618BE216}"/>
              </a:ext>
            </a:extLst>
          </p:cNvPr>
          <p:cNvSpPr txBox="1"/>
          <p:nvPr/>
        </p:nvSpPr>
        <p:spPr>
          <a:xfrm>
            <a:off x="419634" y="1193286"/>
            <a:ext cx="8724367" cy="5324535"/>
          </a:xfrm>
          <a:prstGeom prst="rect">
            <a:avLst/>
          </a:prstGeom>
          <a:noFill/>
        </p:spPr>
        <p:txBody>
          <a:bodyPr wrap="square" rtlCol="0">
            <a:spAutoFit/>
          </a:bodyPr>
          <a:lstStyle/>
          <a:p>
            <a:r>
              <a:rPr lang="en-GB" b="1" dirty="0"/>
              <a:t> </a:t>
            </a:r>
            <a:endParaRPr lang="en-GB" sz="1600" dirty="0"/>
          </a:p>
          <a:p>
            <a:r>
              <a:rPr lang="en-GB" sz="1600" dirty="0"/>
              <a:t>Notwithstanding emerging NW priorities, the NW BBS team are also being asked to align the work programme with national initiatives and to encourage those on the Register to work in these nationally agreed areas:  </a:t>
            </a:r>
          </a:p>
          <a:p>
            <a:pPr marL="742950" lvl="1" indent="-285750">
              <a:buFont typeface="Arial" panose="020B0604020202020204" pitchFamily="34" charset="0"/>
              <a:buChar char="•"/>
            </a:pPr>
            <a:r>
              <a:rPr lang="en-GB" sz="1600" dirty="0"/>
              <a:t>Mass vaccination programmes for </a:t>
            </a:r>
            <a:r>
              <a:rPr lang="en-GB" sz="1600" dirty="0" err="1"/>
              <a:t>Covid</a:t>
            </a:r>
            <a:r>
              <a:rPr lang="en-GB" sz="1600" dirty="0"/>
              <a:t> and flu</a:t>
            </a:r>
          </a:p>
          <a:p>
            <a:pPr marL="742950" lvl="1" indent="-285750">
              <a:buFont typeface="Arial" panose="020B0604020202020204" pitchFamily="34" charset="0"/>
              <a:buChar char="•"/>
            </a:pPr>
            <a:r>
              <a:rPr lang="en-GB" sz="1600" dirty="0"/>
              <a:t>Continuing healthcare – to support deferred assessments</a:t>
            </a:r>
          </a:p>
          <a:p>
            <a:pPr marL="742950" lvl="1" indent="-285750">
              <a:buFont typeface="Arial" panose="020B0604020202020204" pitchFamily="34" charset="0"/>
              <a:buChar char="•"/>
            </a:pPr>
            <a:r>
              <a:rPr lang="en-GB" sz="1600" dirty="0"/>
              <a:t>Blood and plasma harvesting</a:t>
            </a:r>
          </a:p>
          <a:p>
            <a:pPr marL="742950" lvl="1" indent="-285750">
              <a:buFont typeface="Arial" panose="020B0604020202020204" pitchFamily="34" charset="0"/>
              <a:buChar char="•"/>
            </a:pPr>
            <a:r>
              <a:rPr lang="en-GB" sz="1600" dirty="0"/>
              <a:t>Nursing recruitment</a:t>
            </a:r>
          </a:p>
          <a:p>
            <a:pPr marL="742950" lvl="1" indent="-285750">
              <a:buFont typeface="Arial" panose="020B0604020202020204" pitchFamily="34" charset="0"/>
              <a:buChar char="•"/>
            </a:pPr>
            <a:r>
              <a:rPr lang="en-GB" sz="1600" dirty="0"/>
              <a:t>Social Care</a:t>
            </a:r>
          </a:p>
          <a:p>
            <a:r>
              <a:rPr lang="en-GB" sz="1600" dirty="0"/>
              <a:t> </a:t>
            </a:r>
          </a:p>
          <a:p>
            <a:r>
              <a:rPr lang="en-GB" sz="1600" dirty="0"/>
              <a:t>The team and steering group recognise the pressures in delivering this alongside local requirements particularly as there may be need for the current workforce to be deployed into some of these areas given the size and scale of these national priorities. </a:t>
            </a:r>
          </a:p>
          <a:p>
            <a:endParaRPr lang="en-GB" sz="1600" dirty="0"/>
          </a:p>
          <a:p>
            <a:r>
              <a:rPr lang="en-GB" sz="1600" dirty="0"/>
              <a:t>The Steering group will help focus and support the NW strategy to best accommodate local and national priorities. It is suggested that the initial focus should be on supporting the Mass Vaccination programme and appropriate local requests.  </a:t>
            </a:r>
          </a:p>
          <a:p>
            <a:endParaRPr lang="en-GB" sz="1600" dirty="0"/>
          </a:p>
          <a:p>
            <a:r>
              <a:rPr lang="en-GB" sz="1600" dirty="0"/>
              <a:t>It will be important to assess requirements versus the need to deliver acute care particularly if there is a view that existing staff will be needed to deliver the vaccination programmes at local level.  </a:t>
            </a:r>
          </a:p>
          <a:p>
            <a:r>
              <a:rPr lang="en-GB" dirty="0"/>
              <a:t> </a:t>
            </a:r>
          </a:p>
        </p:txBody>
      </p:sp>
    </p:spTree>
    <p:extLst>
      <p:ext uri="{BB962C8B-B14F-4D97-AF65-F5344CB8AC3E}">
        <p14:creationId xmlns:p14="http://schemas.microsoft.com/office/powerpoint/2010/main" val="37610925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 name="Rectangle: Rounded Corners 65">
            <a:extLst>
              <a:ext uri="{FF2B5EF4-FFF2-40B4-BE49-F238E27FC236}">
                <a16:creationId xmlns:a16="http://schemas.microsoft.com/office/drawing/2014/main" id="{D8D0D28D-D00B-4718-9775-33867F2192D4}"/>
              </a:ext>
            </a:extLst>
          </p:cNvPr>
          <p:cNvSpPr/>
          <p:nvPr/>
        </p:nvSpPr>
        <p:spPr>
          <a:xfrm>
            <a:off x="413055" y="4706252"/>
            <a:ext cx="6832590" cy="532033"/>
          </a:xfrm>
          <a:prstGeom prst="roundRect">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400" b="0" i="0" u="none" strike="noStrike" kern="1200" cap="none" spc="0" normalizeH="0" baseline="0" noProof="0" dirty="0">
              <a:ln>
                <a:noFill/>
              </a:ln>
              <a:solidFill>
                <a:srgbClr val="003087"/>
              </a:solidFill>
              <a:effectLst/>
              <a:uLnTx/>
              <a:uFillTx/>
              <a:latin typeface="Calibri" panose="020F0502020204030204"/>
              <a:ea typeface="+mn-ea"/>
              <a:cs typeface="+mn-cs"/>
            </a:endParaRPr>
          </a:p>
        </p:txBody>
      </p:sp>
      <p:sp>
        <p:nvSpPr>
          <p:cNvPr id="24" name="Rectangle: Rounded Corners 23">
            <a:extLst>
              <a:ext uri="{FF2B5EF4-FFF2-40B4-BE49-F238E27FC236}">
                <a16:creationId xmlns:a16="http://schemas.microsoft.com/office/drawing/2014/main" id="{34E07C3B-3D36-4054-B69F-1959F2655C24}"/>
              </a:ext>
            </a:extLst>
          </p:cNvPr>
          <p:cNvSpPr/>
          <p:nvPr/>
        </p:nvSpPr>
        <p:spPr>
          <a:xfrm>
            <a:off x="413054" y="3952915"/>
            <a:ext cx="6832592" cy="691506"/>
          </a:xfrm>
          <a:prstGeom prst="roundRect">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400" b="0" i="0" u="none" strike="noStrike" kern="1200" cap="none" spc="0" normalizeH="0" baseline="0" noProof="0" dirty="0">
              <a:ln>
                <a:noFill/>
              </a:ln>
              <a:solidFill>
                <a:srgbClr val="003087"/>
              </a:solidFill>
              <a:effectLst/>
              <a:uLnTx/>
              <a:uFillTx/>
              <a:latin typeface="Calibri" panose="020F0502020204030204"/>
              <a:ea typeface="+mn-ea"/>
              <a:cs typeface="+mn-cs"/>
            </a:endParaRPr>
          </a:p>
        </p:txBody>
      </p:sp>
      <p:sp>
        <p:nvSpPr>
          <p:cNvPr id="30" name="Rectangle: Rounded Corners 29">
            <a:extLst>
              <a:ext uri="{FF2B5EF4-FFF2-40B4-BE49-F238E27FC236}">
                <a16:creationId xmlns:a16="http://schemas.microsoft.com/office/drawing/2014/main" id="{4C21243B-AB37-4412-B94F-916E16F35819}"/>
              </a:ext>
            </a:extLst>
          </p:cNvPr>
          <p:cNvSpPr/>
          <p:nvPr/>
        </p:nvSpPr>
        <p:spPr>
          <a:xfrm>
            <a:off x="413055" y="5295435"/>
            <a:ext cx="6832592" cy="603567"/>
          </a:xfrm>
          <a:prstGeom prst="roundRect">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400" b="0" i="0" u="none" strike="noStrike" kern="1200" cap="none" spc="0" normalizeH="0" baseline="0" noProof="0" dirty="0">
              <a:ln>
                <a:noFill/>
              </a:ln>
              <a:solidFill>
                <a:srgbClr val="003087"/>
              </a:solidFill>
              <a:effectLst/>
              <a:uLnTx/>
              <a:uFillTx/>
              <a:latin typeface="Calibri" panose="020F0502020204030204"/>
              <a:ea typeface="+mn-ea"/>
              <a:cs typeface="+mn-cs"/>
            </a:endParaRPr>
          </a:p>
        </p:txBody>
      </p:sp>
      <p:sp>
        <p:nvSpPr>
          <p:cNvPr id="28" name="Rectangle: Rounded Corners 27">
            <a:extLst>
              <a:ext uri="{FF2B5EF4-FFF2-40B4-BE49-F238E27FC236}">
                <a16:creationId xmlns:a16="http://schemas.microsoft.com/office/drawing/2014/main" id="{B20A6C60-501D-4F60-8F59-A866C1E61A1C}"/>
              </a:ext>
            </a:extLst>
          </p:cNvPr>
          <p:cNvSpPr/>
          <p:nvPr/>
        </p:nvSpPr>
        <p:spPr>
          <a:xfrm>
            <a:off x="413054" y="3190066"/>
            <a:ext cx="6832591" cy="696886"/>
          </a:xfrm>
          <a:prstGeom prst="roundRect">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400" b="0" i="0" u="none" strike="noStrike" kern="1200" cap="none" spc="0" normalizeH="0" baseline="0" noProof="0" dirty="0">
              <a:ln>
                <a:noFill/>
              </a:ln>
              <a:solidFill>
                <a:srgbClr val="003087"/>
              </a:solidFill>
              <a:effectLst/>
              <a:uLnTx/>
              <a:uFillTx/>
              <a:latin typeface="Calibri" panose="020F0502020204030204"/>
              <a:ea typeface="+mn-ea"/>
              <a:cs typeface="+mn-cs"/>
            </a:endParaRPr>
          </a:p>
        </p:txBody>
      </p:sp>
      <p:sp>
        <p:nvSpPr>
          <p:cNvPr id="29" name="TextBox 28">
            <a:extLst>
              <a:ext uri="{FF2B5EF4-FFF2-40B4-BE49-F238E27FC236}">
                <a16:creationId xmlns:a16="http://schemas.microsoft.com/office/drawing/2014/main" id="{C1C3D1F4-218A-48E5-8BC3-DB6DDD60C858}"/>
              </a:ext>
            </a:extLst>
          </p:cNvPr>
          <p:cNvSpPr txBox="1"/>
          <p:nvPr/>
        </p:nvSpPr>
        <p:spPr>
          <a:xfrm>
            <a:off x="568066" y="4014588"/>
            <a:ext cx="3490936"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srgbClr val="003087"/>
                </a:solidFill>
                <a:effectLst/>
                <a:uLnTx/>
                <a:uFillTx/>
                <a:latin typeface="Calibri" panose="020F0502020204030204"/>
                <a:ea typeface="+mn-ea"/>
                <a:cs typeface="+mn-cs"/>
              </a:rPr>
              <a:t>Oversight and lead the future design of a regional STP led programme for BBS / Reservist model</a:t>
            </a:r>
          </a:p>
        </p:txBody>
      </p:sp>
      <p:sp>
        <p:nvSpPr>
          <p:cNvPr id="25" name="TextBox 24">
            <a:extLst>
              <a:ext uri="{FF2B5EF4-FFF2-40B4-BE49-F238E27FC236}">
                <a16:creationId xmlns:a16="http://schemas.microsoft.com/office/drawing/2014/main" id="{BE7642BE-0AC7-4AD1-B3B4-40E8EFBC9DCA}"/>
              </a:ext>
            </a:extLst>
          </p:cNvPr>
          <p:cNvSpPr txBox="1"/>
          <p:nvPr/>
        </p:nvSpPr>
        <p:spPr>
          <a:xfrm>
            <a:off x="549988" y="3237943"/>
            <a:ext cx="3595373" cy="64633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srgbClr val="003087"/>
                </a:solidFill>
                <a:effectLst/>
                <a:uLnTx/>
                <a:uFillTx/>
                <a:latin typeface="Calibri" panose="020F0502020204030204"/>
                <a:ea typeface="+mn-ea"/>
                <a:cs typeface="+mn-cs"/>
              </a:rPr>
              <a:t>Oversight of Regional workforce and risks including BBS and Reservist programme.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srgbClr val="003087"/>
                </a:solidFill>
                <a:effectLst/>
                <a:uLnTx/>
                <a:uFillTx/>
                <a:latin typeface="Calibri" panose="020F0502020204030204"/>
                <a:ea typeface="+mn-ea"/>
                <a:cs typeface="+mn-cs"/>
              </a:rPr>
              <a:t>Decision making group with delegated authority</a:t>
            </a:r>
          </a:p>
        </p:txBody>
      </p:sp>
      <p:sp>
        <p:nvSpPr>
          <p:cNvPr id="3" name="Rectangle: Rounded Corners 2">
            <a:extLst>
              <a:ext uri="{FF2B5EF4-FFF2-40B4-BE49-F238E27FC236}">
                <a16:creationId xmlns:a16="http://schemas.microsoft.com/office/drawing/2014/main" id="{BD4C2DF3-4469-4F4C-95DF-53A8194578CE}"/>
              </a:ext>
            </a:extLst>
          </p:cNvPr>
          <p:cNvSpPr/>
          <p:nvPr/>
        </p:nvSpPr>
        <p:spPr>
          <a:xfrm>
            <a:off x="413053" y="2466494"/>
            <a:ext cx="6832591" cy="642592"/>
          </a:xfrm>
          <a:prstGeom prst="roundRect">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400" b="0" i="0" u="none" strike="noStrike" kern="1200" cap="none" spc="0" normalizeH="0" baseline="0" noProof="0" dirty="0">
              <a:ln>
                <a:noFill/>
              </a:ln>
              <a:solidFill>
                <a:srgbClr val="003087"/>
              </a:solidFill>
              <a:effectLst/>
              <a:uLnTx/>
              <a:uFillTx/>
              <a:latin typeface="Calibri" panose="020F0502020204030204"/>
              <a:ea typeface="+mn-ea"/>
              <a:cs typeface="+mn-cs"/>
            </a:endParaRPr>
          </a:p>
        </p:txBody>
      </p:sp>
      <p:cxnSp>
        <p:nvCxnSpPr>
          <p:cNvPr id="5" name="Straight Connector 4">
            <a:extLst>
              <a:ext uri="{FF2B5EF4-FFF2-40B4-BE49-F238E27FC236}">
                <a16:creationId xmlns:a16="http://schemas.microsoft.com/office/drawing/2014/main" id="{7FBF4444-305B-4A6C-9384-0AD97EAE9436}"/>
              </a:ext>
            </a:extLst>
          </p:cNvPr>
          <p:cNvCxnSpPr>
            <a:cxnSpLocks/>
          </p:cNvCxnSpPr>
          <p:nvPr/>
        </p:nvCxnSpPr>
        <p:spPr>
          <a:xfrm>
            <a:off x="-8389" y="1091220"/>
            <a:ext cx="9152390" cy="0"/>
          </a:xfrm>
          <a:prstGeom prst="line">
            <a:avLst/>
          </a:prstGeom>
          <a:ln w="57150">
            <a:solidFill>
              <a:srgbClr val="005EB8"/>
            </a:solidFill>
          </a:ln>
        </p:spPr>
        <p:style>
          <a:lnRef idx="1">
            <a:schemeClr val="accent1"/>
          </a:lnRef>
          <a:fillRef idx="0">
            <a:schemeClr val="accent1"/>
          </a:fillRef>
          <a:effectRef idx="0">
            <a:schemeClr val="accent1"/>
          </a:effectRef>
          <a:fontRef idx="minor">
            <a:schemeClr val="tx1"/>
          </a:fontRef>
        </p:style>
      </p:cxnSp>
      <p:cxnSp>
        <p:nvCxnSpPr>
          <p:cNvPr id="6" name="Straight Connector 5">
            <a:extLst>
              <a:ext uri="{FF2B5EF4-FFF2-40B4-BE49-F238E27FC236}">
                <a16:creationId xmlns:a16="http://schemas.microsoft.com/office/drawing/2014/main" id="{454AEE02-22E3-4047-BAEB-B2B2F4D80589}"/>
              </a:ext>
            </a:extLst>
          </p:cNvPr>
          <p:cNvCxnSpPr>
            <a:cxnSpLocks/>
          </p:cNvCxnSpPr>
          <p:nvPr/>
        </p:nvCxnSpPr>
        <p:spPr>
          <a:xfrm>
            <a:off x="-6990" y="1193286"/>
            <a:ext cx="9150991" cy="0"/>
          </a:xfrm>
          <a:prstGeom prst="line">
            <a:avLst/>
          </a:prstGeom>
          <a:ln w="57150">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8" name="Title 4">
            <a:extLst>
              <a:ext uri="{FF2B5EF4-FFF2-40B4-BE49-F238E27FC236}">
                <a16:creationId xmlns:a16="http://schemas.microsoft.com/office/drawing/2014/main" id="{3851B763-2778-427E-962C-6097C85898D2}"/>
              </a:ext>
            </a:extLst>
          </p:cNvPr>
          <p:cNvSpPr txBox="1">
            <a:spLocks/>
          </p:cNvSpPr>
          <p:nvPr/>
        </p:nvSpPr>
        <p:spPr bwMode="auto">
          <a:xfrm>
            <a:off x="486189" y="121360"/>
            <a:ext cx="7377385" cy="673613"/>
          </a:xfrm>
          <a:prstGeom prst="rect">
            <a:avLst/>
          </a:prstGeom>
          <a:noFill/>
          <a:ln w="9525" algn="ctr">
            <a:noFill/>
            <a:miter lim="800000"/>
            <a:headEnd/>
            <a:tailEnd/>
          </a:ln>
          <a:effectLst/>
        </p:spPr>
        <p:txBody>
          <a:bodyPr vert="horz" wrap="square" lIns="0" tIns="44439" rIns="0" bIns="44439" numCol="1" anchor="b" anchorCtr="0" compatLnSpc="1">
            <a:prstTxWarp prst="textNoShape">
              <a:avLst/>
            </a:prstTxWarp>
          </a:bodyPr>
          <a:lstStyle>
            <a:lvl1pPr algn="l" defTabSz="820636" rtl="0" eaLnBrk="1" fontAlgn="base" hangingPunct="1">
              <a:spcBef>
                <a:spcPct val="0"/>
              </a:spcBef>
              <a:spcAft>
                <a:spcPct val="0"/>
              </a:spcAft>
              <a:defRPr sz="3323" b="1">
                <a:solidFill>
                  <a:schemeClr val="tx2"/>
                </a:solidFill>
                <a:latin typeface="+mj-lt"/>
                <a:ea typeface="+mj-ea"/>
                <a:cs typeface="+mj-cs"/>
              </a:defRPr>
            </a:lvl1pPr>
            <a:lvl2pPr algn="l" defTabSz="820636" rtl="0" eaLnBrk="1" fontAlgn="base" hangingPunct="1">
              <a:spcBef>
                <a:spcPct val="0"/>
              </a:spcBef>
              <a:spcAft>
                <a:spcPct val="0"/>
              </a:spcAft>
              <a:defRPr sz="2215" b="1">
                <a:solidFill>
                  <a:schemeClr val="tx2"/>
                </a:solidFill>
                <a:latin typeface="Trebuchet MS" pitchFamily="34" charset="0"/>
                <a:cs typeface="Arial" charset="0"/>
              </a:defRPr>
            </a:lvl2pPr>
            <a:lvl3pPr algn="l" defTabSz="820636" rtl="0" eaLnBrk="1" fontAlgn="base" hangingPunct="1">
              <a:spcBef>
                <a:spcPct val="0"/>
              </a:spcBef>
              <a:spcAft>
                <a:spcPct val="0"/>
              </a:spcAft>
              <a:defRPr sz="2215" b="1">
                <a:solidFill>
                  <a:schemeClr val="tx2"/>
                </a:solidFill>
                <a:latin typeface="Trebuchet MS" pitchFamily="34" charset="0"/>
                <a:cs typeface="Arial" charset="0"/>
              </a:defRPr>
            </a:lvl3pPr>
            <a:lvl4pPr algn="l" defTabSz="820636" rtl="0" eaLnBrk="1" fontAlgn="base" hangingPunct="1">
              <a:spcBef>
                <a:spcPct val="0"/>
              </a:spcBef>
              <a:spcAft>
                <a:spcPct val="0"/>
              </a:spcAft>
              <a:defRPr sz="2215" b="1">
                <a:solidFill>
                  <a:schemeClr val="tx2"/>
                </a:solidFill>
                <a:latin typeface="Trebuchet MS" pitchFamily="34" charset="0"/>
                <a:cs typeface="Arial" charset="0"/>
              </a:defRPr>
            </a:lvl4pPr>
            <a:lvl5pPr algn="l" defTabSz="820636" rtl="0" eaLnBrk="1" fontAlgn="base" hangingPunct="1">
              <a:spcBef>
                <a:spcPct val="0"/>
              </a:spcBef>
              <a:spcAft>
                <a:spcPct val="0"/>
              </a:spcAft>
              <a:defRPr sz="2215" b="1">
                <a:solidFill>
                  <a:schemeClr val="tx2"/>
                </a:solidFill>
                <a:latin typeface="Trebuchet MS" pitchFamily="34" charset="0"/>
                <a:cs typeface="Arial" charset="0"/>
              </a:defRPr>
            </a:lvl5pPr>
            <a:lvl6pPr marL="422041" algn="l" defTabSz="820636" rtl="0" eaLnBrk="1" fontAlgn="base" hangingPunct="1">
              <a:spcBef>
                <a:spcPct val="0"/>
              </a:spcBef>
              <a:spcAft>
                <a:spcPct val="0"/>
              </a:spcAft>
              <a:defRPr sz="2215" b="1">
                <a:solidFill>
                  <a:schemeClr val="tx2"/>
                </a:solidFill>
                <a:latin typeface="Trebuchet MS" pitchFamily="34" charset="0"/>
                <a:cs typeface="Arial" charset="0"/>
              </a:defRPr>
            </a:lvl6pPr>
            <a:lvl7pPr marL="844083" algn="l" defTabSz="820636" rtl="0" eaLnBrk="1" fontAlgn="base" hangingPunct="1">
              <a:spcBef>
                <a:spcPct val="0"/>
              </a:spcBef>
              <a:spcAft>
                <a:spcPct val="0"/>
              </a:spcAft>
              <a:defRPr sz="2215" b="1">
                <a:solidFill>
                  <a:schemeClr val="tx2"/>
                </a:solidFill>
                <a:latin typeface="Trebuchet MS" pitchFamily="34" charset="0"/>
                <a:cs typeface="Arial" charset="0"/>
              </a:defRPr>
            </a:lvl7pPr>
            <a:lvl8pPr marL="1266124" algn="l" defTabSz="820636" rtl="0" eaLnBrk="1" fontAlgn="base" hangingPunct="1">
              <a:spcBef>
                <a:spcPct val="0"/>
              </a:spcBef>
              <a:spcAft>
                <a:spcPct val="0"/>
              </a:spcAft>
              <a:defRPr sz="2215" b="1">
                <a:solidFill>
                  <a:schemeClr val="tx2"/>
                </a:solidFill>
                <a:latin typeface="Trebuchet MS" pitchFamily="34" charset="0"/>
                <a:cs typeface="Arial" charset="0"/>
              </a:defRPr>
            </a:lvl8pPr>
            <a:lvl9pPr marL="1688165" algn="l" defTabSz="820636" rtl="0" eaLnBrk="1" fontAlgn="base" hangingPunct="1">
              <a:spcBef>
                <a:spcPct val="0"/>
              </a:spcBef>
              <a:spcAft>
                <a:spcPct val="0"/>
              </a:spcAft>
              <a:defRPr sz="2215" b="1">
                <a:solidFill>
                  <a:schemeClr val="tx2"/>
                </a:solidFill>
                <a:latin typeface="Trebuchet MS" pitchFamily="34" charset="0"/>
                <a:cs typeface="Arial" charset="0"/>
              </a:defRPr>
            </a:lvl9pPr>
          </a:lstStyle>
          <a:p>
            <a:pPr lvl="0">
              <a:defRPr/>
            </a:pPr>
            <a:r>
              <a:rPr lang="en-GB" sz="2000" b="0" dirty="0">
                <a:solidFill>
                  <a:schemeClr val="tx1"/>
                </a:solidFill>
                <a:latin typeface="Segoe UI" panose="020B0502040204020203" pitchFamily="34" charset="0"/>
                <a:cs typeface="Segoe UI" panose="020B0502040204020203" pitchFamily="34" charset="0"/>
              </a:rPr>
              <a:t>NORTH WEST Bring Back Staff: </a:t>
            </a:r>
          </a:p>
          <a:p>
            <a:pPr lvl="0">
              <a:defRPr/>
            </a:pPr>
            <a:r>
              <a:rPr kumimoji="0" lang="en-GB" sz="2000" i="0" u="none" strike="noStrike" kern="1200" cap="none" spc="0" normalizeH="0" baseline="0" noProof="0" dirty="0">
                <a:ln>
                  <a:noFill/>
                </a:ln>
                <a:solidFill>
                  <a:srgbClr val="000000"/>
                </a:solidFill>
                <a:effectLst/>
                <a:uLnTx/>
                <a:uFillTx/>
                <a:latin typeface="Segoe UI" panose="020B0502040204020203" pitchFamily="34" charset="0"/>
                <a:ea typeface="+mj-ea"/>
                <a:cs typeface="Segoe UI" panose="020B0502040204020203" pitchFamily="34" charset="0"/>
              </a:rPr>
              <a:t>Governance Arrangements</a:t>
            </a:r>
            <a:endParaRPr kumimoji="0" lang="en-GB" sz="1800" i="1" u="none" strike="noStrike" kern="0" cap="none" spc="0" normalizeH="0" baseline="0" noProof="0" dirty="0">
              <a:ln>
                <a:noFill/>
              </a:ln>
              <a:solidFill>
                <a:srgbClr val="000000"/>
              </a:solidFill>
              <a:effectLst/>
              <a:uLnTx/>
              <a:uFillTx/>
              <a:latin typeface="Segoe UI" panose="020B0502040204020203" pitchFamily="34" charset="0"/>
              <a:ea typeface="+mj-ea"/>
              <a:cs typeface="Segoe UI" panose="020B0502040204020203" pitchFamily="34" charset="0"/>
            </a:endParaRPr>
          </a:p>
        </p:txBody>
      </p:sp>
      <p:sp>
        <p:nvSpPr>
          <p:cNvPr id="4" name="Rectangle: Rounded Corners 3">
            <a:extLst>
              <a:ext uri="{FF2B5EF4-FFF2-40B4-BE49-F238E27FC236}">
                <a16:creationId xmlns:a16="http://schemas.microsoft.com/office/drawing/2014/main" id="{C597F40D-7CEA-4550-AE22-5BA75E18C16C}"/>
              </a:ext>
            </a:extLst>
          </p:cNvPr>
          <p:cNvSpPr/>
          <p:nvPr/>
        </p:nvSpPr>
        <p:spPr>
          <a:xfrm>
            <a:off x="7454376" y="3425998"/>
            <a:ext cx="1504073" cy="199467"/>
          </a:xfrm>
          <a:prstGeom prst="roundRect">
            <a:avLst/>
          </a:prstGeom>
          <a:ln w="28575">
            <a:solidFill>
              <a:schemeClr val="bg2"/>
            </a:solidFill>
          </a:ln>
        </p:spPr>
        <p:style>
          <a:lnRef idx="2">
            <a:schemeClr val="accent1"/>
          </a:lnRef>
          <a:fillRef idx="1">
            <a:schemeClr val="lt1"/>
          </a:fillRef>
          <a:effectRef idx="0">
            <a:schemeClr val="accent1"/>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srgbClr val="003087"/>
                </a:solidFill>
                <a:effectLst/>
                <a:uLnTx/>
                <a:uFillTx/>
                <a:latin typeface="Calibri" panose="020F0502020204030204"/>
                <a:ea typeface="+mn-ea"/>
                <a:cs typeface="+mn-cs"/>
              </a:rPr>
              <a:t>GM Peoples Board</a:t>
            </a:r>
          </a:p>
        </p:txBody>
      </p:sp>
      <p:sp>
        <p:nvSpPr>
          <p:cNvPr id="26" name="Rectangle: Rounded Corners 25">
            <a:extLst>
              <a:ext uri="{FF2B5EF4-FFF2-40B4-BE49-F238E27FC236}">
                <a16:creationId xmlns:a16="http://schemas.microsoft.com/office/drawing/2014/main" id="{FD475CEB-C2E7-433E-8E48-43FCC2B2EA30}"/>
              </a:ext>
            </a:extLst>
          </p:cNvPr>
          <p:cNvSpPr/>
          <p:nvPr/>
        </p:nvSpPr>
        <p:spPr>
          <a:xfrm>
            <a:off x="4836682" y="3310216"/>
            <a:ext cx="1265779" cy="389645"/>
          </a:xfrm>
          <a:prstGeom prst="roundRect">
            <a:avLst/>
          </a:prstGeom>
          <a:ln w="28575">
            <a:solidFill>
              <a:schemeClr val="bg2"/>
            </a:solidFill>
          </a:ln>
        </p:spPr>
        <p:style>
          <a:lnRef idx="2">
            <a:schemeClr val="accent2"/>
          </a:lnRef>
          <a:fillRef idx="1">
            <a:schemeClr val="lt1"/>
          </a:fillRef>
          <a:effectRef idx="0">
            <a:schemeClr val="accent2"/>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srgbClr val="003087"/>
                </a:solidFill>
                <a:effectLst/>
                <a:uLnTx/>
                <a:uFillTx/>
                <a:latin typeface="Calibri" panose="020F0502020204030204"/>
                <a:ea typeface="+mn-ea"/>
                <a:cs typeface="+mn-cs"/>
              </a:rPr>
              <a:t>North West People Team</a:t>
            </a:r>
          </a:p>
        </p:txBody>
      </p:sp>
      <p:sp>
        <p:nvSpPr>
          <p:cNvPr id="16" name="Rectangle: Rounded Corners 15">
            <a:extLst>
              <a:ext uri="{FF2B5EF4-FFF2-40B4-BE49-F238E27FC236}">
                <a16:creationId xmlns:a16="http://schemas.microsoft.com/office/drawing/2014/main" id="{BA3A4636-8F62-4B4B-BBE6-8DA95759F1D5}"/>
              </a:ext>
            </a:extLst>
          </p:cNvPr>
          <p:cNvSpPr/>
          <p:nvPr/>
        </p:nvSpPr>
        <p:spPr>
          <a:xfrm>
            <a:off x="4838590" y="2599895"/>
            <a:ext cx="1263871" cy="403906"/>
          </a:xfrm>
          <a:prstGeom prst="roundRect">
            <a:avLst/>
          </a:prstGeom>
          <a:ln w="28575">
            <a:solidFill>
              <a:schemeClr val="bg2">
                <a:lumMod val="60000"/>
                <a:lumOff val="40000"/>
              </a:schemeClr>
            </a:solidFill>
          </a:ln>
        </p:spPr>
        <p:style>
          <a:lnRef idx="2">
            <a:schemeClr val="accent6"/>
          </a:lnRef>
          <a:fillRef idx="1">
            <a:schemeClr val="lt1"/>
          </a:fillRef>
          <a:effectRef idx="0">
            <a:schemeClr val="accent6"/>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srgbClr val="003087"/>
                </a:solidFill>
                <a:effectLst/>
                <a:uLnTx/>
                <a:uFillTx/>
                <a:latin typeface="Calibri" panose="020F0502020204030204"/>
                <a:ea typeface="+mn-ea"/>
                <a:cs typeface="+mn-cs"/>
              </a:rPr>
              <a:t>NHSE/I National Team</a:t>
            </a:r>
          </a:p>
        </p:txBody>
      </p:sp>
      <p:sp>
        <p:nvSpPr>
          <p:cNvPr id="15" name="Rectangle: Rounded Corners 14">
            <a:extLst>
              <a:ext uri="{FF2B5EF4-FFF2-40B4-BE49-F238E27FC236}">
                <a16:creationId xmlns:a16="http://schemas.microsoft.com/office/drawing/2014/main" id="{2C2016CC-E4E5-4814-9BDB-11B1A18CA312}"/>
              </a:ext>
            </a:extLst>
          </p:cNvPr>
          <p:cNvSpPr/>
          <p:nvPr/>
        </p:nvSpPr>
        <p:spPr>
          <a:xfrm>
            <a:off x="7447205" y="3677235"/>
            <a:ext cx="1504073" cy="199467"/>
          </a:xfrm>
          <a:prstGeom prst="roundRect">
            <a:avLst/>
          </a:prstGeom>
          <a:ln w="28575">
            <a:solidFill>
              <a:schemeClr val="bg2"/>
            </a:solidFill>
          </a:ln>
        </p:spPr>
        <p:style>
          <a:lnRef idx="2">
            <a:schemeClr val="accent1"/>
          </a:lnRef>
          <a:fillRef idx="1">
            <a:schemeClr val="lt1"/>
          </a:fillRef>
          <a:effectRef idx="0">
            <a:schemeClr val="accent1"/>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srgbClr val="003087"/>
                </a:solidFill>
                <a:effectLst/>
                <a:uLnTx/>
                <a:uFillTx/>
                <a:latin typeface="Calibri" panose="020F0502020204030204"/>
                <a:ea typeface="+mn-ea"/>
                <a:cs typeface="+mn-cs"/>
              </a:rPr>
              <a:t>LSC Peoples Board</a:t>
            </a:r>
          </a:p>
        </p:txBody>
      </p:sp>
      <p:sp>
        <p:nvSpPr>
          <p:cNvPr id="17" name="Rectangle: Rounded Corners 16">
            <a:extLst>
              <a:ext uri="{FF2B5EF4-FFF2-40B4-BE49-F238E27FC236}">
                <a16:creationId xmlns:a16="http://schemas.microsoft.com/office/drawing/2014/main" id="{AFBD9B31-C47B-4AFD-8433-E91F2B3597B0}"/>
              </a:ext>
            </a:extLst>
          </p:cNvPr>
          <p:cNvSpPr/>
          <p:nvPr/>
        </p:nvSpPr>
        <p:spPr>
          <a:xfrm>
            <a:off x="7454376" y="3174762"/>
            <a:ext cx="1504073" cy="199467"/>
          </a:xfrm>
          <a:prstGeom prst="roundRect">
            <a:avLst/>
          </a:prstGeom>
          <a:ln w="28575">
            <a:solidFill>
              <a:schemeClr val="bg2"/>
            </a:solidFill>
          </a:ln>
        </p:spPr>
        <p:style>
          <a:lnRef idx="2">
            <a:schemeClr val="accent1"/>
          </a:lnRef>
          <a:fillRef idx="1">
            <a:schemeClr val="lt1"/>
          </a:fillRef>
          <a:effectRef idx="0">
            <a:schemeClr val="accent1"/>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srgbClr val="003087"/>
                </a:solidFill>
                <a:effectLst/>
                <a:uLnTx/>
                <a:uFillTx/>
                <a:latin typeface="Calibri" panose="020F0502020204030204"/>
                <a:ea typeface="+mn-ea"/>
                <a:cs typeface="+mn-cs"/>
              </a:rPr>
              <a:t>C&amp;M Peoples Board</a:t>
            </a:r>
          </a:p>
        </p:txBody>
      </p:sp>
      <p:cxnSp>
        <p:nvCxnSpPr>
          <p:cNvPr id="22" name="Straight Arrow Connector 21">
            <a:extLst>
              <a:ext uri="{FF2B5EF4-FFF2-40B4-BE49-F238E27FC236}">
                <a16:creationId xmlns:a16="http://schemas.microsoft.com/office/drawing/2014/main" id="{8BA174AC-78E4-423D-B3C7-F340504221D1}"/>
              </a:ext>
            </a:extLst>
          </p:cNvPr>
          <p:cNvCxnSpPr>
            <a:cxnSpLocks/>
          </p:cNvCxnSpPr>
          <p:nvPr/>
        </p:nvCxnSpPr>
        <p:spPr>
          <a:xfrm flipV="1">
            <a:off x="5440701" y="4543481"/>
            <a:ext cx="1" cy="877020"/>
          </a:xfrm>
          <a:prstGeom prst="straightConnector1">
            <a:avLst/>
          </a:prstGeom>
          <a:ln w="41275">
            <a:tailEnd type="triangle"/>
          </a:ln>
        </p:spPr>
        <p:style>
          <a:lnRef idx="3">
            <a:schemeClr val="accent1"/>
          </a:lnRef>
          <a:fillRef idx="0">
            <a:schemeClr val="accent1"/>
          </a:fillRef>
          <a:effectRef idx="2">
            <a:schemeClr val="accent1"/>
          </a:effectRef>
          <a:fontRef idx="minor">
            <a:schemeClr val="tx1"/>
          </a:fontRef>
        </p:style>
      </p:cxnSp>
      <p:sp>
        <p:nvSpPr>
          <p:cNvPr id="10" name="TextBox 9">
            <a:extLst>
              <a:ext uri="{FF2B5EF4-FFF2-40B4-BE49-F238E27FC236}">
                <a16:creationId xmlns:a16="http://schemas.microsoft.com/office/drawing/2014/main" id="{48927F04-B6AD-4387-9C77-5FB80C4D93C7}"/>
              </a:ext>
            </a:extLst>
          </p:cNvPr>
          <p:cNvSpPr txBox="1"/>
          <p:nvPr/>
        </p:nvSpPr>
        <p:spPr>
          <a:xfrm>
            <a:off x="549988" y="2596532"/>
            <a:ext cx="3856873" cy="27699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srgbClr val="003087"/>
                </a:solidFill>
                <a:effectLst/>
                <a:uLnTx/>
                <a:uFillTx/>
                <a:latin typeface="Calibri" panose="020F0502020204030204"/>
                <a:ea typeface="+mn-ea"/>
                <a:cs typeface="+mn-cs"/>
              </a:rPr>
              <a:t>Sets National requirements and processes</a:t>
            </a:r>
          </a:p>
        </p:txBody>
      </p:sp>
      <p:sp>
        <p:nvSpPr>
          <p:cNvPr id="31" name="TextBox 30">
            <a:extLst>
              <a:ext uri="{FF2B5EF4-FFF2-40B4-BE49-F238E27FC236}">
                <a16:creationId xmlns:a16="http://schemas.microsoft.com/office/drawing/2014/main" id="{BF353AA4-B8C8-4F71-A2E5-16CF62DF8920}"/>
              </a:ext>
            </a:extLst>
          </p:cNvPr>
          <p:cNvSpPr txBox="1"/>
          <p:nvPr/>
        </p:nvSpPr>
        <p:spPr>
          <a:xfrm>
            <a:off x="568064" y="5312898"/>
            <a:ext cx="3519081"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srgbClr val="003087"/>
                </a:solidFill>
                <a:effectLst/>
                <a:uLnTx/>
                <a:uFillTx/>
                <a:latin typeface="Calibri" panose="020F0502020204030204"/>
                <a:ea typeface="+mn-ea"/>
                <a:cs typeface="+mn-cs"/>
              </a:rPr>
              <a:t>Strategic and Operational delivery of the BBS programme </a:t>
            </a:r>
          </a:p>
        </p:txBody>
      </p:sp>
      <p:sp>
        <p:nvSpPr>
          <p:cNvPr id="37" name="Rectangle: Rounded Corners 36">
            <a:extLst>
              <a:ext uri="{FF2B5EF4-FFF2-40B4-BE49-F238E27FC236}">
                <a16:creationId xmlns:a16="http://schemas.microsoft.com/office/drawing/2014/main" id="{CB363DC1-1E6D-4CCF-AAB6-5044EA778FA7}"/>
              </a:ext>
            </a:extLst>
          </p:cNvPr>
          <p:cNvSpPr/>
          <p:nvPr/>
        </p:nvSpPr>
        <p:spPr>
          <a:xfrm>
            <a:off x="4479657" y="5397899"/>
            <a:ext cx="2015483" cy="39863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srgbClr val="FFFFFF"/>
                </a:solidFill>
                <a:effectLst/>
                <a:uLnTx/>
                <a:uFillTx/>
                <a:latin typeface="Calibri" panose="020F0502020204030204"/>
                <a:ea typeface="+mn-ea"/>
                <a:cs typeface="+mn-cs"/>
              </a:rPr>
              <a:t>NW Regional BBS/Reservist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srgbClr val="FFFFFF"/>
                </a:solidFill>
                <a:effectLst/>
                <a:uLnTx/>
                <a:uFillTx/>
                <a:latin typeface="Calibri" panose="020F0502020204030204"/>
                <a:ea typeface="+mn-ea"/>
                <a:cs typeface="+mn-cs"/>
              </a:rPr>
              <a:t>Programme Team</a:t>
            </a:r>
          </a:p>
        </p:txBody>
      </p:sp>
      <p:sp>
        <p:nvSpPr>
          <p:cNvPr id="40" name="Rectangle: Rounded Corners 39">
            <a:extLst>
              <a:ext uri="{FF2B5EF4-FFF2-40B4-BE49-F238E27FC236}">
                <a16:creationId xmlns:a16="http://schemas.microsoft.com/office/drawing/2014/main" id="{BC181A47-E984-4246-8069-223C782BDA06}"/>
              </a:ext>
            </a:extLst>
          </p:cNvPr>
          <p:cNvSpPr/>
          <p:nvPr/>
        </p:nvSpPr>
        <p:spPr>
          <a:xfrm>
            <a:off x="4479657" y="4064726"/>
            <a:ext cx="2015483" cy="428617"/>
          </a:xfrm>
          <a:prstGeom prst="roundRect">
            <a:avLst/>
          </a:prstGeom>
          <a:ln w="28575"/>
        </p:spPr>
        <p:style>
          <a:lnRef idx="2">
            <a:schemeClr val="accent1"/>
          </a:lnRef>
          <a:fillRef idx="1">
            <a:schemeClr val="lt1"/>
          </a:fillRef>
          <a:effectRef idx="0">
            <a:schemeClr val="accent1"/>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srgbClr val="003087"/>
                </a:solidFill>
                <a:effectLst/>
                <a:uLnTx/>
                <a:uFillTx/>
                <a:latin typeface="Calibri" panose="020F0502020204030204"/>
                <a:ea typeface="+mn-ea"/>
                <a:cs typeface="+mn-cs"/>
              </a:rPr>
              <a:t>NW Regional Steering Group</a:t>
            </a:r>
          </a:p>
        </p:txBody>
      </p:sp>
      <p:sp>
        <p:nvSpPr>
          <p:cNvPr id="41" name="Rectangle: Rounded Corners 40">
            <a:extLst>
              <a:ext uri="{FF2B5EF4-FFF2-40B4-BE49-F238E27FC236}">
                <a16:creationId xmlns:a16="http://schemas.microsoft.com/office/drawing/2014/main" id="{74DAE9F7-DEBC-4B1E-BFC2-81A8FE1ACF4D}"/>
              </a:ext>
            </a:extLst>
          </p:cNvPr>
          <p:cNvSpPr/>
          <p:nvPr/>
        </p:nvSpPr>
        <p:spPr>
          <a:xfrm>
            <a:off x="5833211" y="4775906"/>
            <a:ext cx="1317188" cy="396386"/>
          </a:xfrm>
          <a:prstGeom prst="roundRect">
            <a:avLst/>
          </a:prstGeom>
          <a:ln w="28575"/>
        </p:spPr>
        <p:style>
          <a:lnRef idx="2">
            <a:schemeClr val="accent1"/>
          </a:lnRef>
          <a:fillRef idx="1">
            <a:schemeClr val="lt1"/>
          </a:fillRef>
          <a:effectRef idx="0">
            <a:schemeClr val="accent1"/>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srgbClr val="003087"/>
                </a:solidFill>
                <a:effectLst/>
                <a:uLnTx/>
                <a:uFillTx/>
                <a:latin typeface="Calibri" panose="020F0502020204030204"/>
                <a:ea typeface="+mn-ea"/>
                <a:cs typeface="+mn-cs"/>
              </a:rPr>
              <a:t>NW Professional Advisory Group</a:t>
            </a:r>
          </a:p>
        </p:txBody>
      </p:sp>
      <p:cxnSp>
        <p:nvCxnSpPr>
          <p:cNvPr id="47" name="Straight Arrow Connector 46">
            <a:extLst>
              <a:ext uri="{FF2B5EF4-FFF2-40B4-BE49-F238E27FC236}">
                <a16:creationId xmlns:a16="http://schemas.microsoft.com/office/drawing/2014/main" id="{5E038CE9-6A03-4F7D-9569-576E5D471FC2}"/>
              </a:ext>
            </a:extLst>
          </p:cNvPr>
          <p:cNvCxnSpPr>
            <a:cxnSpLocks/>
          </p:cNvCxnSpPr>
          <p:nvPr/>
        </p:nvCxnSpPr>
        <p:spPr>
          <a:xfrm flipH="1" flipV="1">
            <a:off x="5411140" y="3699861"/>
            <a:ext cx="3519" cy="314727"/>
          </a:xfrm>
          <a:prstGeom prst="straightConnector1">
            <a:avLst/>
          </a:prstGeom>
          <a:ln w="41275">
            <a:tailEnd type="triangle"/>
          </a:ln>
        </p:spPr>
        <p:style>
          <a:lnRef idx="3">
            <a:schemeClr val="accent1"/>
          </a:lnRef>
          <a:fillRef idx="0">
            <a:schemeClr val="accent1"/>
          </a:fillRef>
          <a:effectRef idx="2">
            <a:schemeClr val="accent1"/>
          </a:effectRef>
          <a:fontRef idx="minor">
            <a:schemeClr val="tx1"/>
          </a:fontRef>
        </p:style>
      </p:cxnSp>
      <p:cxnSp>
        <p:nvCxnSpPr>
          <p:cNvPr id="49" name="Straight Arrow Connector 48">
            <a:extLst>
              <a:ext uri="{FF2B5EF4-FFF2-40B4-BE49-F238E27FC236}">
                <a16:creationId xmlns:a16="http://schemas.microsoft.com/office/drawing/2014/main" id="{3683DBBF-EB4B-4DBE-88A4-7FA9FF1DEC83}"/>
              </a:ext>
            </a:extLst>
          </p:cNvPr>
          <p:cNvCxnSpPr>
            <a:cxnSpLocks/>
          </p:cNvCxnSpPr>
          <p:nvPr/>
        </p:nvCxnSpPr>
        <p:spPr>
          <a:xfrm flipV="1">
            <a:off x="5411140" y="3003801"/>
            <a:ext cx="0" cy="288330"/>
          </a:xfrm>
          <a:prstGeom prst="straightConnector1">
            <a:avLst/>
          </a:prstGeom>
          <a:ln w="41275">
            <a:tailEnd type="triangle"/>
          </a:ln>
        </p:spPr>
        <p:style>
          <a:lnRef idx="3">
            <a:schemeClr val="accent1"/>
          </a:lnRef>
          <a:fillRef idx="0">
            <a:schemeClr val="accent1"/>
          </a:fillRef>
          <a:effectRef idx="2">
            <a:schemeClr val="accent1"/>
          </a:effectRef>
          <a:fontRef idx="minor">
            <a:schemeClr val="tx1"/>
          </a:fontRef>
        </p:style>
      </p:cxnSp>
      <p:sp>
        <p:nvSpPr>
          <p:cNvPr id="54" name="Left Bracket 53">
            <a:extLst>
              <a:ext uri="{FF2B5EF4-FFF2-40B4-BE49-F238E27FC236}">
                <a16:creationId xmlns:a16="http://schemas.microsoft.com/office/drawing/2014/main" id="{0A56A95B-2EDC-4E2C-B522-56655A2F10D6}"/>
              </a:ext>
            </a:extLst>
          </p:cNvPr>
          <p:cNvSpPr/>
          <p:nvPr/>
        </p:nvSpPr>
        <p:spPr>
          <a:xfrm>
            <a:off x="7364106" y="3067739"/>
            <a:ext cx="75872" cy="900000"/>
          </a:xfrm>
          <a:prstGeom prst="leftBracket">
            <a:avLst/>
          </a:prstGeom>
          <a:ln w="25400" cmpd="sng"/>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000000"/>
              </a:solidFill>
              <a:effectLst/>
              <a:uLnTx/>
              <a:uFillTx/>
              <a:latin typeface="Calibri" panose="020F0502020204030204"/>
              <a:ea typeface="+mn-ea"/>
              <a:cs typeface="+mn-cs"/>
            </a:endParaRPr>
          </a:p>
        </p:txBody>
      </p:sp>
      <p:cxnSp>
        <p:nvCxnSpPr>
          <p:cNvPr id="56" name="Straight Connector 55">
            <a:extLst>
              <a:ext uri="{FF2B5EF4-FFF2-40B4-BE49-F238E27FC236}">
                <a16:creationId xmlns:a16="http://schemas.microsoft.com/office/drawing/2014/main" id="{467E4CE4-AB1F-4BBD-865B-B66BCB83D2F4}"/>
              </a:ext>
            </a:extLst>
          </p:cNvPr>
          <p:cNvCxnSpPr>
            <a:cxnSpLocks/>
            <a:stCxn id="26" idx="3"/>
            <a:endCxn id="54" idx="1"/>
          </p:cNvCxnSpPr>
          <p:nvPr/>
        </p:nvCxnSpPr>
        <p:spPr>
          <a:xfrm>
            <a:off x="6102461" y="3505039"/>
            <a:ext cx="1261645" cy="12700"/>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68" name="TextBox 67">
            <a:extLst>
              <a:ext uri="{FF2B5EF4-FFF2-40B4-BE49-F238E27FC236}">
                <a16:creationId xmlns:a16="http://schemas.microsoft.com/office/drawing/2014/main" id="{61DB30CB-87F7-4279-8FCD-77ED116777A3}"/>
              </a:ext>
            </a:extLst>
          </p:cNvPr>
          <p:cNvSpPr txBox="1"/>
          <p:nvPr/>
        </p:nvSpPr>
        <p:spPr>
          <a:xfrm>
            <a:off x="599809" y="4779294"/>
            <a:ext cx="2298606" cy="27699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srgbClr val="003087"/>
                </a:solidFill>
                <a:effectLst/>
                <a:uLnTx/>
                <a:uFillTx/>
                <a:latin typeface="Calibri" panose="020F0502020204030204"/>
                <a:ea typeface="+mn-ea"/>
                <a:cs typeface="+mn-cs"/>
              </a:rPr>
              <a:t>Professional Advice forum</a:t>
            </a:r>
          </a:p>
        </p:txBody>
      </p:sp>
      <p:sp>
        <p:nvSpPr>
          <p:cNvPr id="73" name="Left Bracket 72">
            <a:extLst>
              <a:ext uri="{FF2B5EF4-FFF2-40B4-BE49-F238E27FC236}">
                <a16:creationId xmlns:a16="http://schemas.microsoft.com/office/drawing/2014/main" id="{6758DFCF-1D03-4780-8F95-28EF7B8F1FDA}"/>
              </a:ext>
            </a:extLst>
          </p:cNvPr>
          <p:cNvSpPr/>
          <p:nvPr/>
        </p:nvSpPr>
        <p:spPr>
          <a:xfrm rot="10800000">
            <a:off x="8998239" y="3071389"/>
            <a:ext cx="75872" cy="900000"/>
          </a:xfrm>
          <a:prstGeom prst="leftBracket">
            <a:avLst/>
          </a:prstGeom>
          <a:ln w="25400" cmpd="sng"/>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000000"/>
              </a:solidFill>
              <a:effectLst/>
              <a:uLnTx/>
              <a:uFillTx/>
              <a:latin typeface="Calibri" panose="020F0502020204030204"/>
              <a:ea typeface="+mn-ea"/>
              <a:cs typeface="+mn-cs"/>
            </a:endParaRPr>
          </a:p>
        </p:txBody>
      </p:sp>
      <p:cxnSp>
        <p:nvCxnSpPr>
          <p:cNvPr id="74" name="Straight Arrow Connector 73">
            <a:extLst>
              <a:ext uri="{FF2B5EF4-FFF2-40B4-BE49-F238E27FC236}">
                <a16:creationId xmlns:a16="http://schemas.microsoft.com/office/drawing/2014/main" id="{158AFB29-4F81-4E09-A4D0-0ED136686D2D}"/>
              </a:ext>
            </a:extLst>
          </p:cNvPr>
          <p:cNvCxnSpPr>
            <a:cxnSpLocks/>
          </p:cNvCxnSpPr>
          <p:nvPr/>
        </p:nvCxnSpPr>
        <p:spPr>
          <a:xfrm>
            <a:off x="5433020" y="4956280"/>
            <a:ext cx="400191" cy="0"/>
          </a:xfrm>
          <a:prstGeom prst="straightConnector1">
            <a:avLst/>
          </a:prstGeom>
          <a:ln w="41275">
            <a:tailEnd type="triangle"/>
          </a:ln>
        </p:spPr>
        <p:style>
          <a:lnRef idx="3">
            <a:schemeClr val="accent1"/>
          </a:lnRef>
          <a:fillRef idx="0">
            <a:schemeClr val="accent1"/>
          </a:fillRef>
          <a:effectRef idx="2">
            <a:schemeClr val="accent1"/>
          </a:effectRef>
          <a:fontRef idx="minor">
            <a:schemeClr val="tx1"/>
          </a:fontRef>
        </p:style>
      </p:cxnSp>
      <p:sp>
        <p:nvSpPr>
          <p:cNvPr id="86" name="Rectangle 85">
            <a:extLst>
              <a:ext uri="{FF2B5EF4-FFF2-40B4-BE49-F238E27FC236}">
                <a16:creationId xmlns:a16="http://schemas.microsoft.com/office/drawing/2014/main" id="{26033A43-83C1-4E87-A494-C5C7A382F808}"/>
              </a:ext>
            </a:extLst>
          </p:cNvPr>
          <p:cNvSpPr/>
          <p:nvPr/>
        </p:nvSpPr>
        <p:spPr>
          <a:xfrm>
            <a:off x="376399" y="1398349"/>
            <a:ext cx="7811747" cy="738664"/>
          </a:xfrm>
          <a:prstGeom prst="rect">
            <a:avLst/>
          </a:prstGeom>
        </p:spPr>
        <p:txBody>
          <a:bodyPr wrap="square">
            <a:spAutoFit/>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000000"/>
                </a:solidFill>
                <a:effectLst/>
                <a:uLnTx/>
                <a:uFillTx/>
                <a:latin typeface="Calibri" panose="020F0502020204030204"/>
                <a:ea typeface="+mn-ea"/>
                <a:cs typeface="+mn-cs"/>
              </a:rPr>
              <a:t>A proposed governance to support the transition from Phase 2 to the new Phase 3 programme and ‘post BBS strategy’ would include the following structures: </a:t>
            </a:r>
          </a:p>
          <a:p>
            <a:pPr marL="0" marR="0" lvl="0" indent="0" algn="just" defTabSz="914400" rtl="0" eaLnBrk="1" fontAlgn="ctr" latinLnBrk="0" hangingPunct="1">
              <a:lnSpc>
                <a:spcPct val="100000"/>
              </a:lnSpc>
              <a:spcBef>
                <a:spcPts val="0"/>
              </a:spcBef>
              <a:spcAft>
                <a:spcPts val="0"/>
              </a:spcAft>
              <a:buClrTx/>
              <a:buSzTx/>
              <a:buFontTx/>
              <a:buNone/>
              <a:tabLst/>
              <a:defRPr/>
            </a:pPr>
            <a:endParaRPr kumimoji="0" lang="en-GB" sz="1400" b="0" i="0" u="none" strike="noStrike" kern="1200" cap="none" spc="0" normalizeH="0" baseline="0" noProof="0" dirty="0">
              <a:ln>
                <a:noFill/>
              </a:ln>
              <a:solidFill>
                <a:srgbClr val="000000"/>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6498765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a:extLst>
              <a:ext uri="{FF2B5EF4-FFF2-40B4-BE49-F238E27FC236}">
                <a16:creationId xmlns:a16="http://schemas.microsoft.com/office/drawing/2014/main" id="{7FBF4444-305B-4A6C-9384-0AD97EAE9436}"/>
              </a:ext>
            </a:extLst>
          </p:cNvPr>
          <p:cNvCxnSpPr>
            <a:cxnSpLocks/>
          </p:cNvCxnSpPr>
          <p:nvPr/>
        </p:nvCxnSpPr>
        <p:spPr>
          <a:xfrm>
            <a:off x="-8389" y="1091220"/>
            <a:ext cx="9152390" cy="0"/>
          </a:xfrm>
          <a:prstGeom prst="line">
            <a:avLst/>
          </a:prstGeom>
          <a:ln w="57150">
            <a:solidFill>
              <a:srgbClr val="005EB8"/>
            </a:solidFill>
          </a:ln>
        </p:spPr>
        <p:style>
          <a:lnRef idx="1">
            <a:schemeClr val="accent1"/>
          </a:lnRef>
          <a:fillRef idx="0">
            <a:schemeClr val="accent1"/>
          </a:fillRef>
          <a:effectRef idx="0">
            <a:schemeClr val="accent1"/>
          </a:effectRef>
          <a:fontRef idx="minor">
            <a:schemeClr val="tx1"/>
          </a:fontRef>
        </p:style>
      </p:cxnSp>
      <p:cxnSp>
        <p:nvCxnSpPr>
          <p:cNvPr id="6" name="Straight Connector 5">
            <a:extLst>
              <a:ext uri="{FF2B5EF4-FFF2-40B4-BE49-F238E27FC236}">
                <a16:creationId xmlns:a16="http://schemas.microsoft.com/office/drawing/2014/main" id="{454AEE02-22E3-4047-BAEB-B2B2F4D80589}"/>
              </a:ext>
            </a:extLst>
          </p:cNvPr>
          <p:cNvCxnSpPr>
            <a:cxnSpLocks/>
          </p:cNvCxnSpPr>
          <p:nvPr/>
        </p:nvCxnSpPr>
        <p:spPr>
          <a:xfrm>
            <a:off x="-6990" y="1193286"/>
            <a:ext cx="9150991" cy="0"/>
          </a:xfrm>
          <a:prstGeom prst="line">
            <a:avLst/>
          </a:prstGeom>
          <a:ln w="57150">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7" name="Title 2">
            <a:extLst>
              <a:ext uri="{FF2B5EF4-FFF2-40B4-BE49-F238E27FC236}">
                <a16:creationId xmlns:a16="http://schemas.microsoft.com/office/drawing/2014/main" id="{9D2E6A4A-FD6A-45D3-A430-C025026953CC}"/>
              </a:ext>
            </a:extLst>
          </p:cNvPr>
          <p:cNvSpPr>
            <a:spLocks noGrp="1"/>
          </p:cNvSpPr>
          <p:nvPr>
            <p:ph type="title"/>
          </p:nvPr>
        </p:nvSpPr>
        <p:spPr>
          <a:xfrm>
            <a:off x="239087" y="124027"/>
            <a:ext cx="7445229" cy="738697"/>
          </a:xfrm>
        </p:spPr>
        <p:txBody>
          <a:bodyPr/>
          <a:lstStyle/>
          <a:p>
            <a:r>
              <a:rPr lang="en-GB" sz="2000" dirty="0">
                <a:solidFill>
                  <a:schemeClr val="tx1"/>
                </a:solidFill>
                <a:latin typeface="Segoe UI" panose="020B0502040204020203" pitchFamily="34" charset="0"/>
                <a:cs typeface="Segoe UI" panose="020B0502040204020203" pitchFamily="34" charset="0"/>
              </a:rPr>
              <a:t>NORTH WEST Bring Back Staff:</a:t>
            </a:r>
            <a:r>
              <a:rPr lang="en-GB" sz="2000" dirty="0">
                <a:solidFill>
                  <a:schemeClr val="tx1"/>
                </a:solidFill>
                <a:latin typeface="Segoe"/>
                <a:cs typeface="Segoe UI" panose="020B0502040204020203" pitchFamily="34" charset="0"/>
              </a:rPr>
              <a:t> </a:t>
            </a:r>
            <a:br>
              <a:rPr lang="en-GB" sz="2000" dirty="0">
                <a:solidFill>
                  <a:schemeClr val="tx1"/>
                </a:solidFill>
                <a:latin typeface="Segoe"/>
                <a:cs typeface="Segoe UI" panose="020B0502040204020203" pitchFamily="34" charset="0"/>
              </a:rPr>
            </a:br>
            <a:r>
              <a:rPr lang="en-GB" sz="2000" b="1" dirty="0">
                <a:solidFill>
                  <a:schemeClr val="tx1"/>
                </a:solidFill>
                <a:latin typeface="Segoe UI" panose="020B0502040204020203" pitchFamily="34" charset="0"/>
                <a:cs typeface="Segoe UI" panose="020B0502040204020203" pitchFamily="34" charset="0"/>
              </a:rPr>
              <a:t>BBS candidates and principles</a:t>
            </a:r>
            <a:br>
              <a:rPr lang="en-GB" sz="2000" dirty="0">
                <a:solidFill>
                  <a:schemeClr val="tx1"/>
                </a:solidFill>
              </a:rPr>
            </a:br>
            <a:br>
              <a:rPr lang="en-GB" sz="2000" dirty="0">
                <a:solidFill>
                  <a:schemeClr val="tx1"/>
                </a:solidFill>
                <a:latin typeface="Segoe UI" panose="020B0502040204020203" pitchFamily="34" charset="0"/>
                <a:cs typeface="Segoe UI" panose="020B0502040204020203" pitchFamily="34" charset="0"/>
              </a:rPr>
            </a:br>
            <a:br>
              <a:rPr lang="en-GB" sz="2000" dirty="0">
                <a:solidFill>
                  <a:schemeClr val="tx1"/>
                </a:solidFill>
                <a:latin typeface="Segoe UI" panose="020B0502040204020203" pitchFamily="34" charset="0"/>
                <a:cs typeface="Segoe UI" panose="020B0502040204020203" pitchFamily="34" charset="0"/>
              </a:rPr>
            </a:br>
            <a:br>
              <a:rPr lang="en-GB" sz="2000" dirty="0">
                <a:solidFill>
                  <a:schemeClr val="tx1"/>
                </a:solidFill>
                <a:latin typeface="Segoe UI" panose="020B0502040204020203" pitchFamily="34" charset="0"/>
                <a:cs typeface="Segoe UI" panose="020B0502040204020203" pitchFamily="34" charset="0"/>
              </a:rPr>
            </a:br>
            <a:endParaRPr lang="en-GB" sz="2000" dirty="0">
              <a:solidFill>
                <a:schemeClr val="tx1"/>
              </a:solidFill>
              <a:latin typeface="Segoe UI" panose="020B0502040204020203" pitchFamily="34" charset="0"/>
              <a:cs typeface="Segoe UI" panose="020B0502040204020203" pitchFamily="34" charset="0"/>
            </a:endParaRPr>
          </a:p>
        </p:txBody>
      </p:sp>
      <p:sp>
        <p:nvSpPr>
          <p:cNvPr id="2" name="TextBox 1">
            <a:extLst>
              <a:ext uri="{FF2B5EF4-FFF2-40B4-BE49-F238E27FC236}">
                <a16:creationId xmlns:a16="http://schemas.microsoft.com/office/drawing/2014/main" id="{89B7A2DB-67EF-4A57-AB1E-9FBC618BE216}"/>
              </a:ext>
            </a:extLst>
          </p:cNvPr>
          <p:cNvSpPr txBox="1"/>
          <p:nvPr/>
        </p:nvSpPr>
        <p:spPr>
          <a:xfrm>
            <a:off x="205622" y="1091220"/>
            <a:ext cx="8724367" cy="4985980"/>
          </a:xfrm>
          <a:prstGeom prst="rect">
            <a:avLst/>
          </a:prstGeom>
          <a:noFill/>
        </p:spPr>
        <p:txBody>
          <a:bodyPr wrap="square" rtlCol="0">
            <a:spAutoFit/>
          </a:bodyPr>
          <a:lstStyle/>
          <a:p>
            <a:r>
              <a:rPr lang="en-GB" sz="1400" b="1" dirty="0"/>
              <a:t> </a:t>
            </a:r>
            <a:endParaRPr lang="en-GB" sz="1600" dirty="0"/>
          </a:p>
          <a:p>
            <a:r>
              <a:rPr lang="en-GB" sz="1600" dirty="0"/>
              <a:t>Initially the NW BBS register identified approximately 1823 potential candidates to support NW services which is now more closer to 1700, following withdrawals either because an individual has gained employment or is no longer able to support the response.  </a:t>
            </a:r>
          </a:p>
          <a:p>
            <a:endParaRPr lang="en-GB" sz="1600" dirty="0"/>
          </a:p>
          <a:p>
            <a:r>
              <a:rPr lang="en-GB" sz="1600" dirty="0"/>
              <a:t>It should be noted that the majority of people have expressed an interest in providing support during the pandemic not necessarily working fulltime at the ‘coal face’.</a:t>
            </a:r>
          </a:p>
          <a:p>
            <a:endParaRPr lang="en-GB" sz="1600" dirty="0"/>
          </a:p>
          <a:p>
            <a:r>
              <a:rPr lang="en-GB" sz="1600" dirty="0"/>
              <a:t>Feedback from some candidates has been that they need more focussed support whilst undertaking duties – some have withdrawn because they have not had the level of support they needed especially as they have been away from the service for a while.</a:t>
            </a:r>
          </a:p>
          <a:p>
            <a:endParaRPr lang="en-GB" sz="1600" dirty="0"/>
          </a:p>
          <a:p>
            <a:r>
              <a:rPr lang="en-GB" sz="1600" dirty="0"/>
              <a:t>We are reviewing the information to help us better match the individuals skills and competencies with the opportunities within organisations.</a:t>
            </a:r>
          </a:p>
          <a:p>
            <a:endParaRPr lang="en-GB" sz="1600" dirty="0"/>
          </a:p>
          <a:p>
            <a:r>
              <a:rPr lang="en-GB" sz="1600" dirty="0"/>
              <a:t>It is important to manage expectations of both employers and those on the Register. </a:t>
            </a:r>
          </a:p>
          <a:p>
            <a:endParaRPr lang="en-GB" sz="1600" dirty="0"/>
          </a:p>
          <a:p>
            <a:r>
              <a:rPr lang="en-GB" sz="1600" dirty="0"/>
              <a:t>Nationally there is a ‘push’ to transition the majority of those on the Register into permanent employment but anecdotally we are aware that many would prefer a more flexibly working arrangement which lends itself to the future Reservist programme.   </a:t>
            </a:r>
          </a:p>
        </p:txBody>
      </p:sp>
    </p:spTree>
    <p:extLst>
      <p:ext uri="{BB962C8B-B14F-4D97-AF65-F5344CB8AC3E}">
        <p14:creationId xmlns:p14="http://schemas.microsoft.com/office/powerpoint/2010/main" val="317916372"/>
      </p:ext>
    </p:extLst>
  </p:cSld>
  <p:clrMapOvr>
    <a:masterClrMapping/>
  </p:clrMapOvr>
</p:sld>
</file>

<file path=ppt/theme/theme1.xml><?xml version="1.0" encoding="utf-8"?>
<a:theme xmlns:a="http://schemas.openxmlformats.org/drawingml/2006/main" name="Office Theme">
  <a:themeElements>
    <a:clrScheme name="NHS Improvement">
      <a:dk1>
        <a:srgbClr val="000000"/>
      </a:dk1>
      <a:lt1>
        <a:srgbClr val="FFFFFF"/>
      </a:lt1>
      <a:dk2>
        <a:srgbClr val="003087"/>
      </a:dk2>
      <a:lt2>
        <a:srgbClr val="005EB8"/>
      </a:lt2>
      <a:accent1>
        <a:srgbClr val="005EB8"/>
      </a:accent1>
      <a:accent2>
        <a:srgbClr val="41B6E6"/>
      </a:accent2>
      <a:accent3>
        <a:srgbClr val="768692"/>
      </a:accent3>
      <a:accent4>
        <a:srgbClr val="00A499"/>
      </a:accent4>
      <a:accent5>
        <a:srgbClr val="006747"/>
      </a:accent5>
      <a:accent6>
        <a:srgbClr val="00A9CE"/>
      </a:accent6>
      <a:hlink>
        <a:srgbClr val="0072CE"/>
      </a:hlink>
      <a:folHlink>
        <a:srgbClr val="41B6E6"/>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NHS Improvement">
      <a:dk1>
        <a:srgbClr val="000000"/>
      </a:dk1>
      <a:lt1>
        <a:srgbClr val="FFFFFF"/>
      </a:lt1>
      <a:dk2>
        <a:srgbClr val="003087"/>
      </a:dk2>
      <a:lt2>
        <a:srgbClr val="005EB8"/>
      </a:lt2>
      <a:accent1>
        <a:srgbClr val="005EB8"/>
      </a:accent1>
      <a:accent2>
        <a:srgbClr val="41B6E6"/>
      </a:accent2>
      <a:accent3>
        <a:srgbClr val="768692"/>
      </a:accent3>
      <a:accent4>
        <a:srgbClr val="00A499"/>
      </a:accent4>
      <a:accent5>
        <a:srgbClr val="006747"/>
      </a:accent5>
      <a:accent6>
        <a:srgbClr val="00A9CE"/>
      </a:accent6>
      <a:hlink>
        <a:srgbClr val="0072CE"/>
      </a:hlink>
      <a:folHlink>
        <a:srgbClr val="41B6E6"/>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PT 4.3 plain template.pptx" id="{2F2F0580-1474-4B7A-A11B-8505B61FADB3}" vid="{956D579C-3B86-4FDD-8A79-810CF4E92482}"/>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0</TotalTime>
  <Words>2385</Words>
  <Application>Microsoft Office PowerPoint</Application>
  <PresentationFormat>On-screen Show (4:3)</PresentationFormat>
  <Paragraphs>408</Paragraphs>
  <Slides>17</Slides>
  <Notes>15</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17</vt:i4>
      </vt:variant>
    </vt:vector>
  </HeadingPairs>
  <TitlesOfParts>
    <vt:vector size="24" baseType="lpstr">
      <vt:lpstr>Arial</vt:lpstr>
      <vt:lpstr>Calibri</vt:lpstr>
      <vt:lpstr>Segoe</vt:lpstr>
      <vt:lpstr>Segoe UI</vt:lpstr>
      <vt:lpstr>Wingdings</vt:lpstr>
      <vt:lpstr>Office Theme</vt:lpstr>
      <vt:lpstr>1_Office Theme</vt:lpstr>
      <vt:lpstr>PowerPoint Presentation</vt:lpstr>
      <vt:lpstr>NORTH WEST Bring Back Staff: Background   </vt:lpstr>
      <vt:lpstr>NORTH WEST Bring Back Staff: NW BBS Transition to Phase 2  </vt:lpstr>
      <vt:lpstr>NORTH WEST Bring Back Staff: NW BBS Phase 2 and Phase 3  </vt:lpstr>
      <vt:lpstr>NORTH WEST Bring Back Staff:  Programme Priorities and campaigns   </vt:lpstr>
      <vt:lpstr>PowerPoint Presentation</vt:lpstr>
      <vt:lpstr>NORTH WEST Bring Back Staff:  National &amp; Local priorities    </vt:lpstr>
      <vt:lpstr>PowerPoint Presentation</vt:lpstr>
      <vt:lpstr>NORTH WEST Bring Back Staff:  BBS candidates and principles    </vt:lpstr>
      <vt:lpstr>NORTH WEST Bring Back Staff:  BBS Definitions   </vt:lpstr>
      <vt:lpstr>NORTH WEST Bring Back Staff:  NW BBS Candidate Age profiles   </vt:lpstr>
      <vt:lpstr>NORTH WEST Bring Back Staff:  NW BBS Professions   </vt:lpstr>
      <vt:lpstr>NORTH WEST Bring Back Staff:  NW BBS Role profiles   </vt:lpstr>
      <vt:lpstr>NORTH WEST Bring Back Staff: Nurse/ Medics Campaign example  </vt:lpstr>
      <vt:lpstr>NORTH WEST Bring Back Staff: Nurse Returners Campaigns  </vt:lpstr>
      <vt:lpstr>NORTH WEST Bring Back Staff: NW BBS Request Process  </vt:lpstr>
      <vt:lpstr>Thank you &amp; 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2020-11-10T15:00:09Z</dcterms:created>
  <dcterms:modified xsi:type="dcterms:W3CDTF">2020-11-10T15:00:18Z</dcterms:modified>
</cp:coreProperties>
</file>