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0" r:id="rId3"/>
    <p:sldId id="272" r:id="rId4"/>
    <p:sldId id="273" r:id="rId5"/>
    <p:sldId id="258" r:id="rId6"/>
    <p:sldId id="276" r:id="rId7"/>
    <p:sldId id="265" r:id="rId8"/>
    <p:sldId id="277" r:id="rId9"/>
    <p:sldId id="279" r:id="rId10"/>
    <p:sldId id="280" r:id="rId11"/>
    <p:sldId id="267" r:id="rId12"/>
    <p:sldId id="278" r:id="rId13"/>
    <p:sldId id="268" r:id="rId14"/>
    <p:sldId id="281" r:id="rId15"/>
    <p:sldId id="285" r:id="rId16"/>
    <p:sldId id="284" r:id="rId17"/>
    <p:sldId id="283" r:id="rId18"/>
    <p:sldId id="270" r:id="rId19"/>
    <p:sldId id="282" r:id="rId20"/>
    <p:sldId id="262" r:id="rId21"/>
    <p:sldId id="26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4">
          <p15:clr>
            <a:srgbClr val="A4A3A4"/>
          </p15:clr>
        </p15:guide>
        <p15:guide id="2" orient="horz" pos="1293">
          <p15:clr>
            <a:srgbClr val="A4A3A4"/>
          </p15:clr>
        </p15:guide>
        <p15:guide id="3" orient="horz" pos="263">
          <p15:clr>
            <a:srgbClr val="A4A3A4"/>
          </p15:clr>
        </p15:guide>
        <p15:guide id="4" orient="horz" pos="1074">
          <p15:clr>
            <a:srgbClr val="A4A3A4"/>
          </p15:clr>
        </p15:guide>
        <p15:guide id="5" pos="955">
          <p15:clr>
            <a:srgbClr val="A4A3A4"/>
          </p15:clr>
        </p15:guide>
        <p15:guide id="6" pos="5474">
          <p15:clr>
            <a:srgbClr val="A4A3A4"/>
          </p15:clr>
        </p15:guide>
        <p15:guide id="7" pos="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880"/>
    <a:srgbClr val="9FCDD5"/>
    <a:srgbClr val="99FF99"/>
    <a:srgbClr val="99FFCC"/>
    <a:srgbClr val="CCFF99"/>
    <a:srgbClr val="3F5664"/>
    <a:srgbClr val="5A5A64"/>
    <a:srgbClr val="CED647"/>
    <a:srgbClr val="262626"/>
    <a:srgbClr val="C7E1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snapToObjects="1">
      <p:cViewPr varScale="1">
        <p:scale>
          <a:sx n="67" d="100"/>
          <a:sy n="67" d="100"/>
        </p:scale>
        <p:origin x="1168" y="44"/>
      </p:cViewPr>
      <p:guideLst>
        <p:guide orient="horz" pos="4034"/>
        <p:guide orient="horz" pos="1293"/>
        <p:guide orient="horz" pos="263"/>
        <p:guide orient="horz" pos="1074"/>
        <p:guide pos="955"/>
        <p:guide pos="5474"/>
        <p:guide pos="2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DF087-E593-4BEF-BF29-F3EC7FA967E3}" type="doc">
      <dgm:prSet loTypeId="urn:microsoft.com/office/officeart/2005/8/layout/funnel1" loCatId="process" qsTypeId="urn:microsoft.com/office/officeart/2005/8/quickstyle/simple1" qsCatId="simple" csTypeId="urn:microsoft.com/office/officeart/2005/8/colors/accent2_2" csCatId="accent2" phldr="1"/>
      <dgm:spPr/>
      <dgm:t>
        <a:bodyPr/>
        <a:lstStyle/>
        <a:p>
          <a:endParaRPr lang="en-GB"/>
        </a:p>
      </dgm:t>
    </dgm:pt>
    <dgm:pt modelId="{555F1C72-8F66-44D1-90DE-54CBE93FA971}">
      <dgm:prSet phldrT="[Text]"/>
      <dgm:spPr/>
      <dgm:t>
        <a:bodyPr/>
        <a:lstStyle/>
        <a:p>
          <a:r>
            <a:rPr lang="en-GB" dirty="0"/>
            <a:t>NHS Trusts</a:t>
          </a:r>
        </a:p>
      </dgm:t>
    </dgm:pt>
    <dgm:pt modelId="{1AC21617-86D1-4479-9EAF-F401D78EDB89}" type="parTrans" cxnId="{B1D2D278-A56E-4FA3-BB32-30B8D1F7CE1C}">
      <dgm:prSet/>
      <dgm:spPr/>
      <dgm:t>
        <a:bodyPr/>
        <a:lstStyle/>
        <a:p>
          <a:endParaRPr lang="en-GB"/>
        </a:p>
      </dgm:t>
    </dgm:pt>
    <dgm:pt modelId="{7DD7E000-0B55-4F69-B00B-24CA61B5A3DC}" type="sibTrans" cxnId="{B1D2D278-A56E-4FA3-BB32-30B8D1F7CE1C}">
      <dgm:prSet/>
      <dgm:spPr/>
      <dgm:t>
        <a:bodyPr/>
        <a:lstStyle/>
        <a:p>
          <a:endParaRPr lang="en-GB"/>
        </a:p>
      </dgm:t>
    </dgm:pt>
    <dgm:pt modelId="{0EDC07AE-D8CC-49E6-A06B-C10A027FAD89}">
      <dgm:prSet phldrT="[Text]"/>
      <dgm:spPr/>
      <dgm:t>
        <a:bodyPr/>
        <a:lstStyle/>
        <a:p>
          <a:r>
            <a:rPr lang="en-GB" dirty="0"/>
            <a:t>Primary Care</a:t>
          </a:r>
        </a:p>
      </dgm:t>
    </dgm:pt>
    <dgm:pt modelId="{BAA8EC9D-C843-4588-97B1-7780E0448FEE}" type="parTrans" cxnId="{94C86C14-7B12-486B-A002-09182300A4BE}">
      <dgm:prSet/>
      <dgm:spPr/>
      <dgm:t>
        <a:bodyPr/>
        <a:lstStyle/>
        <a:p>
          <a:endParaRPr lang="en-GB"/>
        </a:p>
      </dgm:t>
    </dgm:pt>
    <dgm:pt modelId="{B8E5C579-8632-4EAC-92B3-67A4B97815FC}" type="sibTrans" cxnId="{94C86C14-7B12-486B-A002-09182300A4BE}">
      <dgm:prSet/>
      <dgm:spPr/>
      <dgm:t>
        <a:bodyPr/>
        <a:lstStyle/>
        <a:p>
          <a:endParaRPr lang="en-GB"/>
        </a:p>
      </dgm:t>
    </dgm:pt>
    <dgm:pt modelId="{9BA19385-4E0A-41E2-B188-BE7074A0E865}">
      <dgm:prSet phldrT="[Text]"/>
      <dgm:spPr/>
      <dgm:t>
        <a:bodyPr/>
        <a:lstStyle/>
        <a:p>
          <a:r>
            <a:rPr lang="en-GB" dirty="0"/>
            <a:t>Social Care</a:t>
          </a:r>
        </a:p>
      </dgm:t>
    </dgm:pt>
    <dgm:pt modelId="{2702F8A7-F3ED-4187-96FA-BCC910B5FC14}" type="parTrans" cxnId="{8E7A23AF-621C-462F-A39C-19C9B214C97B}">
      <dgm:prSet/>
      <dgm:spPr/>
      <dgm:t>
        <a:bodyPr/>
        <a:lstStyle/>
        <a:p>
          <a:endParaRPr lang="en-GB"/>
        </a:p>
      </dgm:t>
    </dgm:pt>
    <dgm:pt modelId="{A89D7927-D3FA-4155-80DA-FFB04FAFD7D0}" type="sibTrans" cxnId="{8E7A23AF-621C-462F-A39C-19C9B214C97B}">
      <dgm:prSet/>
      <dgm:spPr/>
      <dgm:t>
        <a:bodyPr/>
        <a:lstStyle/>
        <a:p>
          <a:endParaRPr lang="en-GB"/>
        </a:p>
      </dgm:t>
    </dgm:pt>
    <dgm:pt modelId="{4D2128BA-8242-4648-A3CE-DD67D75D4417}">
      <dgm:prSet phldrT="[Text]"/>
      <dgm:spPr/>
      <dgm:t>
        <a:bodyPr/>
        <a:lstStyle/>
        <a:p>
          <a:r>
            <a:rPr lang="en-GB" dirty="0"/>
            <a:t>Meaningful Cross-System Analytics</a:t>
          </a:r>
        </a:p>
      </dgm:t>
    </dgm:pt>
    <dgm:pt modelId="{C842B344-821D-439D-A691-16F9D781F999}" type="parTrans" cxnId="{E19E4F6B-25AD-4A62-854A-5428ADF213D4}">
      <dgm:prSet/>
      <dgm:spPr/>
      <dgm:t>
        <a:bodyPr/>
        <a:lstStyle/>
        <a:p>
          <a:endParaRPr lang="en-GB"/>
        </a:p>
      </dgm:t>
    </dgm:pt>
    <dgm:pt modelId="{341D2BC5-2EE5-4903-8907-4C077C3094B5}" type="sibTrans" cxnId="{E19E4F6B-25AD-4A62-854A-5428ADF213D4}">
      <dgm:prSet/>
      <dgm:spPr/>
      <dgm:t>
        <a:bodyPr/>
        <a:lstStyle/>
        <a:p>
          <a:endParaRPr lang="en-GB"/>
        </a:p>
      </dgm:t>
    </dgm:pt>
    <dgm:pt modelId="{F9EF2D58-5562-4BAA-AD96-6518D95758DF}" type="pres">
      <dgm:prSet presAssocID="{4ADDF087-E593-4BEF-BF29-F3EC7FA967E3}" presName="Name0" presStyleCnt="0">
        <dgm:presLayoutVars>
          <dgm:chMax val="4"/>
          <dgm:resizeHandles val="exact"/>
        </dgm:presLayoutVars>
      </dgm:prSet>
      <dgm:spPr/>
    </dgm:pt>
    <dgm:pt modelId="{98DD1ACD-F81B-49EF-B6AB-0EA99CBF6826}" type="pres">
      <dgm:prSet presAssocID="{4ADDF087-E593-4BEF-BF29-F3EC7FA967E3}" presName="ellipse" presStyleLbl="trBgShp" presStyleIdx="0" presStyleCnt="1"/>
      <dgm:spPr/>
    </dgm:pt>
    <dgm:pt modelId="{21AFF284-01AE-4FB2-98B6-1F2618FC596B}" type="pres">
      <dgm:prSet presAssocID="{4ADDF087-E593-4BEF-BF29-F3EC7FA967E3}" presName="arrow1" presStyleLbl="fgShp" presStyleIdx="0" presStyleCnt="1"/>
      <dgm:spPr/>
    </dgm:pt>
    <dgm:pt modelId="{599857FD-5BD1-4C31-A0A8-87EE7B90D95A}" type="pres">
      <dgm:prSet presAssocID="{4ADDF087-E593-4BEF-BF29-F3EC7FA967E3}" presName="rectangle" presStyleLbl="revTx" presStyleIdx="0" presStyleCnt="1">
        <dgm:presLayoutVars>
          <dgm:bulletEnabled val="1"/>
        </dgm:presLayoutVars>
      </dgm:prSet>
      <dgm:spPr/>
    </dgm:pt>
    <dgm:pt modelId="{0C1EF2D6-E6D5-4DBC-80EC-D1A4588DEB38}" type="pres">
      <dgm:prSet presAssocID="{0EDC07AE-D8CC-49E6-A06B-C10A027FAD89}" presName="item1" presStyleLbl="node1" presStyleIdx="0" presStyleCnt="3">
        <dgm:presLayoutVars>
          <dgm:bulletEnabled val="1"/>
        </dgm:presLayoutVars>
      </dgm:prSet>
      <dgm:spPr/>
    </dgm:pt>
    <dgm:pt modelId="{8281380D-3E43-416D-B8AE-2739C30DBF45}" type="pres">
      <dgm:prSet presAssocID="{9BA19385-4E0A-41E2-B188-BE7074A0E865}" presName="item2" presStyleLbl="node1" presStyleIdx="1" presStyleCnt="3">
        <dgm:presLayoutVars>
          <dgm:bulletEnabled val="1"/>
        </dgm:presLayoutVars>
      </dgm:prSet>
      <dgm:spPr/>
    </dgm:pt>
    <dgm:pt modelId="{FE0885AE-E9AF-4801-94F5-77651304C0BF}" type="pres">
      <dgm:prSet presAssocID="{4D2128BA-8242-4648-A3CE-DD67D75D4417}" presName="item3" presStyleLbl="node1" presStyleIdx="2" presStyleCnt="3">
        <dgm:presLayoutVars>
          <dgm:bulletEnabled val="1"/>
        </dgm:presLayoutVars>
      </dgm:prSet>
      <dgm:spPr/>
    </dgm:pt>
    <dgm:pt modelId="{9E76318F-7ABD-41B2-9BAA-6EC17D92D3B2}" type="pres">
      <dgm:prSet presAssocID="{4ADDF087-E593-4BEF-BF29-F3EC7FA967E3}" presName="funnel" presStyleLbl="trAlignAcc1" presStyleIdx="0" presStyleCnt="1"/>
      <dgm:spPr/>
    </dgm:pt>
  </dgm:ptLst>
  <dgm:cxnLst>
    <dgm:cxn modelId="{94C86C14-7B12-486B-A002-09182300A4BE}" srcId="{4ADDF087-E593-4BEF-BF29-F3EC7FA967E3}" destId="{0EDC07AE-D8CC-49E6-A06B-C10A027FAD89}" srcOrd="1" destOrd="0" parTransId="{BAA8EC9D-C843-4588-97B1-7780E0448FEE}" sibTransId="{B8E5C579-8632-4EAC-92B3-67A4B97815FC}"/>
    <dgm:cxn modelId="{1C027A1E-0524-438F-BFB0-04D9D05ADDBD}" type="presOf" srcId="{4ADDF087-E593-4BEF-BF29-F3EC7FA967E3}" destId="{F9EF2D58-5562-4BAA-AD96-6518D95758DF}" srcOrd="0" destOrd="0" presId="urn:microsoft.com/office/officeart/2005/8/layout/funnel1"/>
    <dgm:cxn modelId="{4EAB7F21-8F76-45CC-AA57-D072D345EAC0}" type="presOf" srcId="{4D2128BA-8242-4648-A3CE-DD67D75D4417}" destId="{599857FD-5BD1-4C31-A0A8-87EE7B90D95A}" srcOrd="0" destOrd="0" presId="urn:microsoft.com/office/officeart/2005/8/layout/funnel1"/>
    <dgm:cxn modelId="{0D900529-01A2-46CB-862B-943C36438D15}" type="presOf" srcId="{0EDC07AE-D8CC-49E6-A06B-C10A027FAD89}" destId="{8281380D-3E43-416D-B8AE-2739C30DBF45}" srcOrd="0" destOrd="0" presId="urn:microsoft.com/office/officeart/2005/8/layout/funnel1"/>
    <dgm:cxn modelId="{E19E4F6B-25AD-4A62-854A-5428ADF213D4}" srcId="{4ADDF087-E593-4BEF-BF29-F3EC7FA967E3}" destId="{4D2128BA-8242-4648-A3CE-DD67D75D4417}" srcOrd="3" destOrd="0" parTransId="{C842B344-821D-439D-A691-16F9D781F999}" sibTransId="{341D2BC5-2EE5-4903-8907-4C077C3094B5}"/>
    <dgm:cxn modelId="{B1D2D278-A56E-4FA3-BB32-30B8D1F7CE1C}" srcId="{4ADDF087-E593-4BEF-BF29-F3EC7FA967E3}" destId="{555F1C72-8F66-44D1-90DE-54CBE93FA971}" srcOrd="0" destOrd="0" parTransId="{1AC21617-86D1-4479-9EAF-F401D78EDB89}" sibTransId="{7DD7E000-0B55-4F69-B00B-24CA61B5A3DC}"/>
    <dgm:cxn modelId="{20FF5EAE-5E3B-46DE-B980-360BADFDDE18}" type="presOf" srcId="{555F1C72-8F66-44D1-90DE-54CBE93FA971}" destId="{FE0885AE-E9AF-4801-94F5-77651304C0BF}" srcOrd="0" destOrd="0" presId="urn:microsoft.com/office/officeart/2005/8/layout/funnel1"/>
    <dgm:cxn modelId="{8E7A23AF-621C-462F-A39C-19C9B214C97B}" srcId="{4ADDF087-E593-4BEF-BF29-F3EC7FA967E3}" destId="{9BA19385-4E0A-41E2-B188-BE7074A0E865}" srcOrd="2" destOrd="0" parTransId="{2702F8A7-F3ED-4187-96FA-BCC910B5FC14}" sibTransId="{A89D7927-D3FA-4155-80DA-FFB04FAFD7D0}"/>
    <dgm:cxn modelId="{BE2BB9DA-0FB9-461C-A294-7C96B1DA0F47}" type="presOf" srcId="{9BA19385-4E0A-41E2-B188-BE7074A0E865}" destId="{0C1EF2D6-E6D5-4DBC-80EC-D1A4588DEB38}" srcOrd="0" destOrd="0" presId="urn:microsoft.com/office/officeart/2005/8/layout/funnel1"/>
    <dgm:cxn modelId="{D56DCFC0-B6D2-4B9F-8AC9-C8BE52D3A77A}" type="presParOf" srcId="{F9EF2D58-5562-4BAA-AD96-6518D95758DF}" destId="{98DD1ACD-F81B-49EF-B6AB-0EA99CBF6826}" srcOrd="0" destOrd="0" presId="urn:microsoft.com/office/officeart/2005/8/layout/funnel1"/>
    <dgm:cxn modelId="{E8454D2F-3F52-45C1-8AEF-2F9BDA5263D3}" type="presParOf" srcId="{F9EF2D58-5562-4BAA-AD96-6518D95758DF}" destId="{21AFF284-01AE-4FB2-98B6-1F2618FC596B}" srcOrd="1" destOrd="0" presId="urn:microsoft.com/office/officeart/2005/8/layout/funnel1"/>
    <dgm:cxn modelId="{B5FB477F-3061-41BD-8B98-9B9D9B845C6C}" type="presParOf" srcId="{F9EF2D58-5562-4BAA-AD96-6518D95758DF}" destId="{599857FD-5BD1-4C31-A0A8-87EE7B90D95A}" srcOrd="2" destOrd="0" presId="urn:microsoft.com/office/officeart/2005/8/layout/funnel1"/>
    <dgm:cxn modelId="{D56466C0-0BFB-4D47-B5EC-DE7990D4B91A}" type="presParOf" srcId="{F9EF2D58-5562-4BAA-AD96-6518D95758DF}" destId="{0C1EF2D6-E6D5-4DBC-80EC-D1A4588DEB38}" srcOrd="3" destOrd="0" presId="urn:microsoft.com/office/officeart/2005/8/layout/funnel1"/>
    <dgm:cxn modelId="{ECF87F43-E908-4815-B919-F4E4E1D56F12}" type="presParOf" srcId="{F9EF2D58-5562-4BAA-AD96-6518D95758DF}" destId="{8281380D-3E43-416D-B8AE-2739C30DBF45}" srcOrd="4" destOrd="0" presId="urn:microsoft.com/office/officeart/2005/8/layout/funnel1"/>
    <dgm:cxn modelId="{0EF09C65-C3F3-4106-AFAD-F3A255A6D49E}" type="presParOf" srcId="{F9EF2D58-5562-4BAA-AD96-6518D95758DF}" destId="{FE0885AE-E9AF-4801-94F5-77651304C0BF}" srcOrd="5" destOrd="0" presId="urn:microsoft.com/office/officeart/2005/8/layout/funnel1"/>
    <dgm:cxn modelId="{AF3F7EF9-F572-414C-8729-B90D7AAEB13A}" type="presParOf" srcId="{F9EF2D58-5562-4BAA-AD96-6518D95758DF}" destId="{9E76318F-7ABD-41B2-9BAA-6EC17D92D3B2}"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A35D51-D080-43C2-AC3F-C442AEE39847}"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n-GB"/>
        </a:p>
      </dgm:t>
    </dgm:pt>
    <dgm:pt modelId="{6287B78A-F564-4309-8A26-3ED38009B863}">
      <dgm:prSet phldrT="[Text]"/>
      <dgm:spPr/>
      <dgm:t>
        <a:bodyPr/>
        <a:lstStyle/>
        <a:p>
          <a:r>
            <a:rPr lang="en-GB" dirty="0"/>
            <a:t>Staff In Post</a:t>
          </a:r>
        </a:p>
      </dgm:t>
    </dgm:pt>
    <dgm:pt modelId="{2EBEB8D5-AC77-4D38-9AB7-A5AD21446FF1}" type="parTrans" cxnId="{43231B35-B0C4-4613-8602-5D7F94AF30D0}">
      <dgm:prSet/>
      <dgm:spPr/>
      <dgm:t>
        <a:bodyPr/>
        <a:lstStyle/>
        <a:p>
          <a:endParaRPr lang="en-GB"/>
        </a:p>
      </dgm:t>
    </dgm:pt>
    <dgm:pt modelId="{9DED292B-B3EC-4554-8080-374841F9F92F}" type="sibTrans" cxnId="{43231B35-B0C4-4613-8602-5D7F94AF30D0}">
      <dgm:prSet/>
      <dgm:spPr/>
      <dgm:t>
        <a:bodyPr/>
        <a:lstStyle/>
        <a:p>
          <a:endParaRPr lang="en-GB"/>
        </a:p>
      </dgm:t>
    </dgm:pt>
    <dgm:pt modelId="{9E577306-7896-403D-A7E0-5E01A1DFE669}">
      <dgm:prSet phldrT="[Text]"/>
      <dgm:spPr/>
      <dgm:t>
        <a:bodyPr/>
        <a:lstStyle/>
        <a:p>
          <a:r>
            <a:rPr lang="en-GB" dirty="0"/>
            <a:t>Staff Group</a:t>
          </a:r>
        </a:p>
      </dgm:t>
    </dgm:pt>
    <dgm:pt modelId="{65DC1376-B901-49FA-9E32-28C60CB568A1}" type="parTrans" cxnId="{D4B11510-9F13-4A77-95B0-E3AE4D729D27}">
      <dgm:prSet/>
      <dgm:spPr/>
      <dgm:t>
        <a:bodyPr/>
        <a:lstStyle/>
        <a:p>
          <a:endParaRPr lang="en-GB"/>
        </a:p>
      </dgm:t>
    </dgm:pt>
    <dgm:pt modelId="{CE41B575-6C05-4AA4-B0E9-C668A9FAEE39}" type="sibTrans" cxnId="{D4B11510-9F13-4A77-95B0-E3AE4D729D27}">
      <dgm:prSet/>
      <dgm:spPr/>
      <dgm:t>
        <a:bodyPr/>
        <a:lstStyle/>
        <a:p>
          <a:endParaRPr lang="en-GB"/>
        </a:p>
      </dgm:t>
    </dgm:pt>
    <dgm:pt modelId="{1AAEE492-341C-4EF5-8FD3-CFD872E7FABB}">
      <dgm:prSet phldrT="[Text]"/>
      <dgm:spPr/>
      <dgm:t>
        <a:bodyPr/>
        <a:lstStyle/>
        <a:p>
          <a:r>
            <a:rPr lang="en-GB" dirty="0"/>
            <a:t>Finance Ledger</a:t>
          </a:r>
        </a:p>
      </dgm:t>
    </dgm:pt>
    <dgm:pt modelId="{7798D496-66A4-4470-8F3C-8AA230171EAB}" type="parTrans" cxnId="{227F83FC-7C05-4AED-983E-B605098767DA}">
      <dgm:prSet/>
      <dgm:spPr/>
      <dgm:t>
        <a:bodyPr/>
        <a:lstStyle/>
        <a:p>
          <a:endParaRPr lang="en-GB"/>
        </a:p>
      </dgm:t>
    </dgm:pt>
    <dgm:pt modelId="{A4CC0D6A-DC20-4522-962F-FAE452440B56}" type="sibTrans" cxnId="{227F83FC-7C05-4AED-983E-B605098767DA}">
      <dgm:prSet/>
      <dgm:spPr/>
      <dgm:t>
        <a:bodyPr/>
        <a:lstStyle/>
        <a:p>
          <a:endParaRPr lang="en-GB"/>
        </a:p>
      </dgm:t>
    </dgm:pt>
    <dgm:pt modelId="{F84FCD95-4666-4AB0-B728-A3427893ACBB}">
      <dgm:prSet phldrT="[Text]"/>
      <dgm:spPr/>
      <dgm:t>
        <a:bodyPr/>
        <a:lstStyle/>
        <a:p>
          <a:r>
            <a:rPr lang="en-GB" dirty="0"/>
            <a:t>Actual Positions</a:t>
          </a:r>
        </a:p>
      </dgm:t>
    </dgm:pt>
    <dgm:pt modelId="{232AA6EB-03C8-4D96-883A-762ACDC56647}" type="parTrans" cxnId="{FAA082EF-530C-41DF-AA33-58CBAB3888B6}">
      <dgm:prSet/>
      <dgm:spPr/>
      <dgm:t>
        <a:bodyPr/>
        <a:lstStyle/>
        <a:p>
          <a:endParaRPr lang="en-GB"/>
        </a:p>
      </dgm:t>
    </dgm:pt>
    <dgm:pt modelId="{5BE2451F-8742-4448-B5AA-2476463E61FC}" type="sibTrans" cxnId="{FAA082EF-530C-41DF-AA33-58CBAB3888B6}">
      <dgm:prSet/>
      <dgm:spPr/>
      <dgm:t>
        <a:bodyPr/>
        <a:lstStyle/>
        <a:p>
          <a:endParaRPr lang="en-GB"/>
        </a:p>
      </dgm:t>
    </dgm:pt>
    <dgm:pt modelId="{0CAD0441-61C4-43BF-B5C2-A000AC1529F6}">
      <dgm:prSet phldrT="[Text]"/>
      <dgm:spPr/>
      <dgm:t>
        <a:bodyPr/>
        <a:lstStyle/>
        <a:p>
          <a:r>
            <a:rPr lang="en-GB" dirty="0"/>
            <a:t>Absences</a:t>
          </a:r>
        </a:p>
      </dgm:t>
    </dgm:pt>
    <dgm:pt modelId="{35CE9B1B-32D6-4DDA-B848-4DD15606D0B1}" type="parTrans" cxnId="{C0C60B20-AAF3-4330-AFC3-E28A4E4A737F}">
      <dgm:prSet/>
      <dgm:spPr/>
      <dgm:t>
        <a:bodyPr/>
        <a:lstStyle/>
        <a:p>
          <a:endParaRPr lang="en-GB"/>
        </a:p>
      </dgm:t>
    </dgm:pt>
    <dgm:pt modelId="{F44D21B3-1286-4884-A962-60143F318BCF}" type="sibTrans" cxnId="{C0C60B20-AAF3-4330-AFC3-E28A4E4A737F}">
      <dgm:prSet/>
      <dgm:spPr/>
      <dgm:t>
        <a:bodyPr/>
        <a:lstStyle/>
        <a:p>
          <a:endParaRPr lang="en-GB"/>
        </a:p>
      </dgm:t>
    </dgm:pt>
    <dgm:pt modelId="{5B89B52D-5077-47D9-8779-D2367E9086EA}">
      <dgm:prSet phldrT="[Text]"/>
      <dgm:spPr/>
      <dgm:t>
        <a:bodyPr/>
        <a:lstStyle/>
        <a:p>
          <a:r>
            <a:rPr lang="en-GB" dirty="0"/>
            <a:t>Start/End Date</a:t>
          </a:r>
        </a:p>
      </dgm:t>
    </dgm:pt>
    <dgm:pt modelId="{574C4ECF-8525-4E53-BB46-F5FEC2DB7298}" type="parTrans" cxnId="{676109DB-A0A8-493E-8A0F-C34190C9F59E}">
      <dgm:prSet/>
      <dgm:spPr/>
      <dgm:t>
        <a:bodyPr/>
        <a:lstStyle/>
        <a:p>
          <a:endParaRPr lang="en-GB"/>
        </a:p>
      </dgm:t>
    </dgm:pt>
    <dgm:pt modelId="{40E3F050-C205-420B-A376-AEC53F397FBB}" type="sibTrans" cxnId="{676109DB-A0A8-493E-8A0F-C34190C9F59E}">
      <dgm:prSet/>
      <dgm:spPr/>
      <dgm:t>
        <a:bodyPr/>
        <a:lstStyle/>
        <a:p>
          <a:endParaRPr lang="en-GB"/>
        </a:p>
      </dgm:t>
    </dgm:pt>
    <dgm:pt modelId="{488DD5F0-70DC-4DFF-961B-2C4E45E8D78F}">
      <dgm:prSet phldrT="[Text]"/>
      <dgm:spPr/>
      <dgm:t>
        <a:bodyPr/>
        <a:lstStyle/>
        <a:p>
          <a:r>
            <a:rPr lang="en-GB" dirty="0"/>
            <a:t>Category</a:t>
          </a:r>
        </a:p>
      </dgm:t>
    </dgm:pt>
    <dgm:pt modelId="{4710F75C-3EDD-4E56-AD7C-99E108842B26}" type="parTrans" cxnId="{1A453B5D-355A-41B2-9E35-59F952CCB0F2}">
      <dgm:prSet/>
      <dgm:spPr/>
      <dgm:t>
        <a:bodyPr/>
        <a:lstStyle/>
        <a:p>
          <a:endParaRPr lang="en-GB"/>
        </a:p>
      </dgm:t>
    </dgm:pt>
    <dgm:pt modelId="{78C6E1F2-03C6-468B-A66A-399CD3494916}" type="sibTrans" cxnId="{1A453B5D-355A-41B2-9E35-59F952CCB0F2}">
      <dgm:prSet/>
      <dgm:spPr/>
      <dgm:t>
        <a:bodyPr/>
        <a:lstStyle/>
        <a:p>
          <a:endParaRPr lang="en-GB"/>
        </a:p>
      </dgm:t>
    </dgm:pt>
    <dgm:pt modelId="{FC17E21D-942A-46BC-9BF9-F26BFEE62BED}">
      <dgm:prSet phldrT="[Text]"/>
      <dgm:spPr/>
      <dgm:t>
        <a:bodyPr/>
        <a:lstStyle/>
        <a:p>
          <a:r>
            <a:rPr lang="en-GB" dirty="0"/>
            <a:t>Role</a:t>
          </a:r>
        </a:p>
      </dgm:t>
    </dgm:pt>
    <dgm:pt modelId="{5B1528BD-80FA-4D53-B9BC-784F90101DD4}" type="parTrans" cxnId="{87804D6A-0F09-4C16-9D17-BCF3A44BFBE3}">
      <dgm:prSet/>
      <dgm:spPr/>
      <dgm:t>
        <a:bodyPr/>
        <a:lstStyle/>
        <a:p>
          <a:endParaRPr lang="en-GB"/>
        </a:p>
      </dgm:t>
    </dgm:pt>
    <dgm:pt modelId="{0969DB98-BE25-47A5-BBD2-B81A36ECE422}" type="sibTrans" cxnId="{87804D6A-0F09-4C16-9D17-BCF3A44BFBE3}">
      <dgm:prSet/>
      <dgm:spPr/>
      <dgm:t>
        <a:bodyPr/>
        <a:lstStyle/>
        <a:p>
          <a:endParaRPr lang="en-GB"/>
        </a:p>
      </dgm:t>
    </dgm:pt>
    <dgm:pt modelId="{0F2C3714-ECC7-4F10-93DD-1D96A9179F16}">
      <dgm:prSet phldrT="[Text]"/>
      <dgm:spPr/>
      <dgm:t>
        <a:bodyPr/>
        <a:lstStyle/>
        <a:p>
          <a:r>
            <a:rPr lang="en-GB" dirty="0"/>
            <a:t>FTE</a:t>
          </a:r>
        </a:p>
      </dgm:t>
    </dgm:pt>
    <dgm:pt modelId="{2DDA6124-45E6-4515-A130-13B69C56DFD2}" type="parTrans" cxnId="{4D9BBFCE-A302-4277-B014-352673754071}">
      <dgm:prSet/>
      <dgm:spPr/>
      <dgm:t>
        <a:bodyPr/>
        <a:lstStyle/>
        <a:p>
          <a:endParaRPr lang="en-GB"/>
        </a:p>
      </dgm:t>
    </dgm:pt>
    <dgm:pt modelId="{51701286-BBF4-4178-8BBB-D929FB9BF986}" type="sibTrans" cxnId="{4D9BBFCE-A302-4277-B014-352673754071}">
      <dgm:prSet/>
      <dgm:spPr/>
      <dgm:t>
        <a:bodyPr/>
        <a:lstStyle/>
        <a:p>
          <a:endParaRPr lang="en-GB"/>
        </a:p>
      </dgm:t>
    </dgm:pt>
    <dgm:pt modelId="{09D0BE84-1D43-481F-B3BD-E25A744DDEE0}">
      <dgm:prSet phldrT="[Text]"/>
      <dgm:spPr/>
      <dgm:t>
        <a:bodyPr/>
        <a:lstStyle/>
        <a:p>
          <a:r>
            <a:rPr lang="en-GB" dirty="0"/>
            <a:t>Structure</a:t>
          </a:r>
        </a:p>
      </dgm:t>
    </dgm:pt>
    <dgm:pt modelId="{48078308-DB1A-45FC-B09C-DCF4F9198070}" type="parTrans" cxnId="{D31B32D3-9386-408C-A805-0AC638F117F4}">
      <dgm:prSet/>
      <dgm:spPr/>
      <dgm:t>
        <a:bodyPr/>
        <a:lstStyle/>
        <a:p>
          <a:endParaRPr lang="en-GB"/>
        </a:p>
      </dgm:t>
    </dgm:pt>
    <dgm:pt modelId="{439F4ED4-2CFE-437D-A557-0E240EFE8BB1}" type="sibTrans" cxnId="{D31B32D3-9386-408C-A805-0AC638F117F4}">
      <dgm:prSet/>
      <dgm:spPr/>
      <dgm:t>
        <a:bodyPr/>
        <a:lstStyle/>
        <a:p>
          <a:endParaRPr lang="en-GB"/>
        </a:p>
      </dgm:t>
    </dgm:pt>
    <dgm:pt modelId="{8CA595AA-EFD0-4E43-99EF-F9C26498AAA6}">
      <dgm:prSet phldrT="[Text]"/>
      <dgm:spPr/>
      <dgm:t>
        <a:bodyPr/>
        <a:lstStyle/>
        <a:p>
          <a:r>
            <a:rPr lang="en-GB" dirty="0"/>
            <a:t>Pay Grade</a:t>
          </a:r>
        </a:p>
      </dgm:t>
    </dgm:pt>
    <dgm:pt modelId="{3EC677EA-F99B-4039-9857-E4F9ED511BE0}" type="parTrans" cxnId="{C07F4E1E-5373-4CD7-B2BA-E8E0AE9815E7}">
      <dgm:prSet/>
      <dgm:spPr/>
      <dgm:t>
        <a:bodyPr/>
        <a:lstStyle/>
        <a:p>
          <a:endParaRPr lang="en-GB"/>
        </a:p>
      </dgm:t>
    </dgm:pt>
    <dgm:pt modelId="{C8E419A2-00C0-4BEE-95BE-7D8029583368}" type="sibTrans" cxnId="{C07F4E1E-5373-4CD7-B2BA-E8E0AE9815E7}">
      <dgm:prSet/>
      <dgm:spPr/>
      <dgm:t>
        <a:bodyPr/>
        <a:lstStyle/>
        <a:p>
          <a:endParaRPr lang="en-GB"/>
        </a:p>
      </dgm:t>
    </dgm:pt>
    <dgm:pt modelId="{BD7EF915-551C-4829-8202-FB569E85C45A}">
      <dgm:prSet phldrT="[Text]"/>
      <dgm:spPr/>
      <dgm:t>
        <a:bodyPr/>
        <a:lstStyle/>
        <a:p>
          <a:r>
            <a:rPr lang="en-GB" dirty="0"/>
            <a:t>Budgeted Positions</a:t>
          </a:r>
        </a:p>
      </dgm:t>
    </dgm:pt>
    <dgm:pt modelId="{173F37FE-910E-4DE4-B56B-D52EA55E499F}" type="parTrans" cxnId="{130A2EAA-6E32-4C48-B2C9-7880FE3141DB}">
      <dgm:prSet/>
      <dgm:spPr/>
      <dgm:t>
        <a:bodyPr/>
        <a:lstStyle/>
        <a:p>
          <a:endParaRPr lang="en-GB"/>
        </a:p>
      </dgm:t>
    </dgm:pt>
    <dgm:pt modelId="{4B243DCE-1909-48FE-9EF4-6532EEC9ACB3}" type="sibTrans" cxnId="{130A2EAA-6E32-4C48-B2C9-7880FE3141DB}">
      <dgm:prSet/>
      <dgm:spPr/>
      <dgm:t>
        <a:bodyPr/>
        <a:lstStyle/>
        <a:p>
          <a:endParaRPr lang="en-GB"/>
        </a:p>
      </dgm:t>
    </dgm:pt>
    <dgm:pt modelId="{C165AECA-A266-46F4-B0DD-3ACD7AD247F5}">
      <dgm:prSet phldrT="[Text]"/>
      <dgm:spPr/>
      <dgm:t>
        <a:bodyPr/>
        <a:lstStyle/>
        <a:p>
          <a:r>
            <a:rPr lang="en-GB" dirty="0"/>
            <a:t>Professional Registration</a:t>
          </a:r>
        </a:p>
      </dgm:t>
    </dgm:pt>
    <dgm:pt modelId="{BA27F241-2397-4008-BB60-E68E6A226527}" type="parTrans" cxnId="{7209FF15-50D3-4872-8047-4BE6CB64EEBA}">
      <dgm:prSet/>
      <dgm:spPr/>
      <dgm:t>
        <a:bodyPr/>
        <a:lstStyle/>
        <a:p>
          <a:endParaRPr lang="en-GB"/>
        </a:p>
      </dgm:t>
    </dgm:pt>
    <dgm:pt modelId="{BAA11FCC-361F-44C5-ADCD-0FD79AB24720}" type="sibTrans" cxnId="{7209FF15-50D3-4872-8047-4BE6CB64EEBA}">
      <dgm:prSet/>
      <dgm:spPr/>
      <dgm:t>
        <a:bodyPr/>
        <a:lstStyle/>
        <a:p>
          <a:endParaRPr lang="en-GB"/>
        </a:p>
      </dgm:t>
    </dgm:pt>
    <dgm:pt modelId="{A1CAB6D3-F917-4EFE-8FFB-D46C8DB523C2}">
      <dgm:prSet/>
      <dgm:spPr/>
      <dgm:t>
        <a:bodyPr/>
        <a:lstStyle/>
        <a:p>
          <a:r>
            <a:rPr lang="en-GB" dirty="0"/>
            <a:t>Leavers</a:t>
          </a:r>
        </a:p>
      </dgm:t>
    </dgm:pt>
    <dgm:pt modelId="{28692A61-087C-47F6-82F3-B9D493BB076E}" type="parTrans" cxnId="{1CD9F098-C313-4261-AD27-82C2391D2063}">
      <dgm:prSet/>
      <dgm:spPr/>
      <dgm:t>
        <a:bodyPr/>
        <a:lstStyle/>
        <a:p>
          <a:endParaRPr lang="en-GB"/>
        </a:p>
      </dgm:t>
    </dgm:pt>
    <dgm:pt modelId="{89D78A70-37E3-4B41-BFD0-33F88DEEC109}" type="sibTrans" cxnId="{1CD9F098-C313-4261-AD27-82C2391D2063}">
      <dgm:prSet/>
      <dgm:spPr/>
      <dgm:t>
        <a:bodyPr/>
        <a:lstStyle/>
        <a:p>
          <a:endParaRPr lang="en-GB"/>
        </a:p>
      </dgm:t>
    </dgm:pt>
    <dgm:pt modelId="{5CF2CBD8-1087-4EC6-A361-AD4A9D348F6A}">
      <dgm:prSet/>
      <dgm:spPr/>
      <dgm:t>
        <a:bodyPr/>
        <a:lstStyle/>
        <a:p>
          <a:r>
            <a:rPr lang="en-GB" dirty="0"/>
            <a:t>Date</a:t>
          </a:r>
        </a:p>
      </dgm:t>
    </dgm:pt>
    <dgm:pt modelId="{06BA52B4-01D5-4E75-8900-FDC8697D31B6}" type="parTrans" cxnId="{32D2B41F-3599-421A-B978-3D6018520359}">
      <dgm:prSet/>
      <dgm:spPr/>
      <dgm:t>
        <a:bodyPr/>
        <a:lstStyle/>
        <a:p>
          <a:endParaRPr lang="en-GB"/>
        </a:p>
      </dgm:t>
    </dgm:pt>
    <dgm:pt modelId="{9CC45F62-01A0-4B72-9E22-8B1F4F0B9D0E}" type="sibTrans" cxnId="{32D2B41F-3599-421A-B978-3D6018520359}">
      <dgm:prSet/>
      <dgm:spPr/>
      <dgm:t>
        <a:bodyPr/>
        <a:lstStyle/>
        <a:p>
          <a:endParaRPr lang="en-GB"/>
        </a:p>
      </dgm:t>
    </dgm:pt>
    <dgm:pt modelId="{DF3A1958-75FA-45C9-B6C7-36CCFF6F1298}">
      <dgm:prSet phldrT="[Text]"/>
      <dgm:spPr/>
      <dgm:t>
        <a:bodyPr/>
        <a:lstStyle/>
        <a:p>
          <a:r>
            <a:rPr lang="en-GB" dirty="0"/>
            <a:t>Reason</a:t>
          </a:r>
        </a:p>
      </dgm:t>
    </dgm:pt>
    <dgm:pt modelId="{4E796143-F0E4-4727-B413-649C6BD733C8}" type="parTrans" cxnId="{1700FF07-ED02-4AA5-BEC8-46F7ABA76AC4}">
      <dgm:prSet/>
      <dgm:spPr/>
      <dgm:t>
        <a:bodyPr/>
        <a:lstStyle/>
        <a:p>
          <a:endParaRPr lang="en-GB"/>
        </a:p>
      </dgm:t>
    </dgm:pt>
    <dgm:pt modelId="{558AFE3D-0CEA-470F-A1C9-6B472B8A873A}" type="sibTrans" cxnId="{1700FF07-ED02-4AA5-BEC8-46F7ABA76AC4}">
      <dgm:prSet/>
      <dgm:spPr/>
      <dgm:t>
        <a:bodyPr/>
        <a:lstStyle/>
        <a:p>
          <a:endParaRPr lang="en-GB"/>
        </a:p>
      </dgm:t>
    </dgm:pt>
    <dgm:pt modelId="{BF7265F6-0F4F-4C79-B46B-E2263AF0A732}">
      <dgm:prSet phldrT="[Text]"/>
      <dgm:spPr/>
      <dgm:t>
        <a:bodyPr/>
        <a:lstStyle/>
        <a:p>
          <a:r>
            <a:rPr lang="en-GB" dirty="0"/>
            <a:t>Type</a:t>
          </a:r>
        </a:p>
      </dgm:t>
    </dgm:pt>
    <dgm:pt modelId="{A33FB6BC-289C-4C3E-9771-95BC950D6035}" type="parTrans" cxnId="{A7D4E1FB-15B3-45EC-A68F-70BC6FEF6217}">
      <dgm:prSet/>
      <dgm:spPr/>
      <dgm:t>
        <a:bodyPr/>
        <a:lstStyle/>
        <a:p>
          <a:endParaRPr lang="en-GB"/>
        </a:p>
      </dgm:t>
    </dgm:pt>
    <dgm:pt modelId="{77A06E1A-E8A4-4E57-8F80-003BBBA1506A}" type="sibTrans" cxnId="{A7D4E1FB-15B3-45EC-A68F-70BC6FEF6217}">
      <dgm:prSet/>
      <dgm:spPr/>
      <dgm:t>
        <a:bodyPr/>
        <a:lstStyle/>
        <a:p>
          <a:endParaRPr lang="en-GB"/>
        </a:p>
      </dgm:t>
    </dgm:pt>
    <dgm:pt modelId="{5D788EA5-AE0A-43F1-B62C-F740DA32A949}">
      <dgm:prSet/>
      <dgm:spPr/>
      <dgm:t>
        <a:bodyPr/>
        <a:lstStyle/>
        <a:p>
          <a:r>
            <a:rPr lang="en-GB" dirty="0"/>
            <a:t>Reason</a:t>
          </a:r>
        </a:p>
      </dgm:t>
    </dgm:pt>
    <dgm:pt modelId="{B18BEDDF-9C8C-46F7-B745-9BE434B41B80}" type="parTrans" cxnId="{C29CC719-2E29-44C6-B613-785DA2E36ADE}">
      <dgm:prSet/>
      <dgm:spPr/>
      <dgm:t>
        <a:bodyPr/>
        <a:lstStyle/>
        <a:p>
          <a:endParaRPr lang="en-GB"/>
        </a:p>
      </dgm:t>
    </dgm:pt>
    <dgm:pt modelId="{F1589C5A-A4D5-4CBA-AA7F-5D22E8435B26}" type="sibTrans" cxnId="{C29CC719-2E29-44C6-B613-785DA2E36ADE}">
      <dgm:prSet/>
      <dgm:spPr/>
      <dgm:t>
        <a:bodyPr/>
        <a:lstStyle/>
        <a:p>
          <a:endParaRPr lang="en-GB"/>
        </a:p>
      </dgm:t>
    </dgm:pt>
    <dgm:pt modelId="{81B6650E-3BD0-4472-B0A7-930B87110A7B}">
      <dgm:prSet/>
      <dgm:spPr/>
      <dgm:t>
        <a:bodyPr/>
        <a:lstStyle/>
        <a:p>
          <a:r>
            <a:rPr lang="en-GB" dirty="0"/>
            <a:t>Destination</a:t>
          </a:r>
        </a:p>
      </dgm:t>
    </dgm:pt>
    <dgm:pt modelId="{19274097-A5AD-476B-9726-D2D20D7C1886}" type="parTrans" cxnId="{2BBF2720-684D-4924-A7FB-D507CD6F7414}">
      <dgm:prSet/>
      <dgm:spPr/>
      <dgm:t>
        <a:bodyPr/>
        <a:lstStyle/>
        <a:p>
          <a:endParaRPr lang="en-GB"/>
        </a:p>
      </dgm:t>
    </dgm:pt>
    <dgm:pt modelId="{52B1F119-E6A1-4E0F-B26E-EF2949A311E5}" type="sibTrans" cxnId="{2BBF2720-684D-4924-A7FB-D507CD6F7414}">
      <dgm:prSet/>
      <dgm:spPr/>
      <dgm:t>
        <a:bodyPr/>
        <a:lstStyle/>
        <a:p>
          <a:endParaRPr lang="en-GB"/>
        </a:p>
      </dgm:t>
    </dgm:pt>
    <dgm:pt modelId="{ED1026AC-7CC0-41C7-9871-4C571E426522}" type="pres">
      <dgm:prSet presAssocID="{11A35D51-D080-43C2-AC3F-C442AEE39847}" presName="Name0" presStyleCnt="0">
        <dgm:presLayoutVars>
          <dgm:dir/>
          <dgm:resizeHandles val="exact"/>
        </dgm:presLayoutVars>
      </dgm:prSet>
      <dgm:spPr/>
    </dgm:pt>
    <dgm:pt modelId="{9ADE1FFF-0AD8-4FA1-87B9-654D5677CC5D}" type="pres">
      <dgm:prSet presAssocID="{6287B78A-F564-4309-8A26-3ED38009B863}" presName="node" presStyleLbl="node1" presStyleIdx="0" presStyleCnt="4">
        <dgm:presLayoutVars>
          <dgm:bulletEnabled val="1"/>
        </dgm:presLayoutVars>
      </dgm:prSet>
      <dgm:spPr/>
    </dgm:pt>
    <dgm:pt modelId="{82C84914-B079-4EAC-AABE-E954DFF61894}" type="pres">
      <dgm:prSet presAssocID="{9DED292B-B3EC-4554-8080-374841F9F92F}" presName="sibTrans" presStyleCnt="0"/>
      <dgm:spPr/>
    </dgm:pt>
    <dgm:pt modelId="{C25C1112-9F77-47C9-AD59-090154323E6F}" type="pres">
      <dgm:prSet presAssocID="{1AAEE492-341C-4EF5-8FD3-CFD872E7FABB}" presName="node" presStyleLbl="node1" presStyleIdx="1" presStyleCnt="4">
        <dgm:presLayoutVars>
          <dgm:bulletEnabled val="1"/>
        </dgm:presLayoutVars>
      </dgm:prSet>
      <dgm:spPr/>
    </dgm:pt>
    <dgm:pt modelId="{44AECB3C-0440-4039-B66B-32A36FA4FDC8}" type="pres">
      <dgm:prSet presAssocID="{A4CC0D6A-DC20-4522-962F-FAE452440B56}" presName="sibTrans" presStyleCnt="0"/>
      <dgm:spPr/>
    </dgm:pt>
    <dgm:pt modelId="{B2943BEA-F7D2-40AA-A402-FCBF71AC0682}" type="pres">
      <dgm:prSet presAssocID="{0CAD0441-61C4-43BF-B5C2-A000AC1529F6}" presName="node" presStyleLbl="node1" presStyleIdx="2" presStyleCnt="4">
        <dgm:presLayoutVars>
          <dgm:bulletEnabled val="1"/>
        </dgm:presLayoutVars>
      </dgm:prSet>
      <dgm:spPr/>
    </dgm:pt>
    <dgm:pt modelId="{8809CE36-512B-46E5-A88A-E0035DEFFCB9}" type="pres">
      <dgm:prSet presAssocID="{F44D21B3-1286-4884-A962-60143F318BCF}" presName="sibTrans" presStyleCnt="0"/>
      <dgm:spPr/>
    </dgm:pt>
    <dgm:pt modelId="{A08A353B-3F0C-45A8-B3E2-3AC68CE54F83}" type="pres">
      <dgm:prSet presAssocID="{A1CAB6D3-F917-4EFE-8FFB-D46C8DB523C2}" presName="node" presStyleLbl="node1" presStyleIdx="3" presStyleCnt="4">
        <dgm:presLayoutVars>
          <dgm:bulletEnabled val="1"/>
        </dgm:presLayoutVars>
      </dgm:prSet>
      <dgm:spPr/>
    </dgm:pt>
  </dgm:ptLst>
  <dgm:cxnLst>
    <dgm:cxn modelId="{1700FF07-ED02-4AA5-BEC8-46F7ABA76AC4}" srcId="{0CAD0441-61C4-43BF-B5C2-A000AC1529F6}" destId="{DF3A1958-75FA-45C9-B6C7-36CCFF6F1298}" srcOrd="3" destOrd="0" parTransId="{4E796143-F0E4-4727-B413-649C6BD733C8}" sibTransId="{558AFE3D-0CEA-470F-A1C9-6B472B8A873A}"/>
    <dgm:cxn modelId="{698C2E09-6135-4DE2-9E04-2EE0E9CE11B9}" type="presOf" srcId="{5B89B52D-5077-47D9-8779-D2367E9086EA}" destId="{B2943BEA-F7D2-40AA-A402-FCBF71AC0682}" srcOrd="0" destOrd="1" presId="urn:microsoft.com/office/officeart/2005/8/layout/hList6"/>
    <dgm:cxn modelId="{076C7E0A-7409-49AE-9815-FCC3F66C9C79}" type="presOf" srcId="{DF3A1958-75FA-45C9-B6C7-36CCFF6F1298}" destId="{B2943BEA-F7D2-40AA-A402-FCBF71AC0682}" srcOrd="0" destOrd="4" presId="urn:microsoft.com/office/officeart/2005/8/layout/hList6"/>
    <dgm:cxn modelId="{4517F80D-C8EB-46E8-994E-6289B138404D}" type="presOf" srcId="{09D0BE84-1D43-481F-B3BD-E25A744DDEE0}" destId="{9ADE1FFF-0AD8-4FA1-87B9-654D5677CC5D}" srcOrd="0" destOrd="1" presId="urn:microsoft.com/office/officeart/2005/8/layout/hList6"/>
    <dgm:cxn modelId="{D4B11510-9F13-4A77-95B0-E3AE4D729D27}" srcId="{6287B78A-F564-4309-8A26-3ED38009B863}" destId="{9E577306-7896-403D-A7E0-5E01A1DFE669}" srcOrd="1" destOrd="0" parTransId="{65DC1376-B901-49FA-9E32-28C60CB568A1}" sibTransId="{CE41B575-6C05-4AA4-B0E9-C668A9FAEE39}"/>
    <dgm:cxn modelId="{7209FF15-50D3-4872-8047-4BE6CB64EEBA}" srcId="{6287B78A-F564-4309-8A26-3ED38009B863}" destId="{C165AECA-A266-46F4-B0DD-3ACD7AD247F5}" srcOrd="5" destOrd="0" parTransId="{BA27F241-2397-4008-BB60-E68E6A226527}" sibTransId="{BAA11FCC-361F-44C5-ADCD-0FD79AB24720}"/>
    <dgm:cxn modelId="{C29CC719-2E29-44C6-B613-785DA2E36ADE}" srcId="{A1CAB6D3-F917-4EFE-8FFB-D46C8DB523C2}" destId="{5D788EA5-AE0A-43F1-B62C-F740DA32A949}" srcOrd="1" destOrd="0" parTransId="{B18BEDDF-9C8C-46F7-B745-9BE434B41B80}" sibTransId="{F1589C5A-A4D5-4CBA-AA7F-5D22E8435B26}"/>
    <dgm:cxn modelId="{C07F4E1E-5373-4CD7-B2BA-E8E0AE9815E7}" srcId="{6287B78A-F564-4309-8A26-3ED38009B863}" destId="{8CA595AA-EFD0-4E43-99EF-F9C26498AAA6}" srcOrd="4" destOrd="0" parTransId="{3EC677EA-F99B-4039-9857-E4F9ED511BE0}" sibTransId="{C8E419A2-00C0-4BEE-95BE-7D8029583368}"/>
    <dgm:cxn modelId="{32D2B41F-3599-421A-B978-3D6018520359}" srcId="{A1CAB6D3-F917-4EFE-8FFB-D46C8DB523C2}" destId="{5CF2CBD8-1087-4EC6-A361-AD4A9D348F6A}" srcOrd="0" destOrd="0" parTransId="{06BA52B4-01D5-4E75-8900-FDC8697D31B6}" sibTransId="{9CC45F62-01A0-4B72-9E22-8B1F4F0B9D0E}"/>
    <dgm:cxn modelId="{C0C60B20-AAF3-4330-AFC3-E28A4E4A737F}" srcId="{11A35D51-D080-43C2-AC3F-C442AEE39847}" destId="{0CAD0441-61C4-43BF-B5C2-A000AC1529F6}" srcOrd="2" destOrd="0" parTransId="{35CE9B1B-32D6-4DDA-B848-4DD15606D0B1}" sibTransId="{F44D21B3-1286-4884-A962-60143F318BCF}"/>
    <dgm:cxn modelId="{2BBF2720-684D-4924-A7FB-D507CD6F7414}" srcId="{A1CAB6D3-F917-4EFE-8FFB-D46C8DB523C2}" destId="{81B6650E-3BD0-4472-B0A7-930B87110A7B}" srcOrd="2" destOrd="0" parTransId="{19274097-A5AD-476B-9726-D2D20D7C1886}" sibTransId="{52B1F119-E6A1-4E0F-B26E-EF2949A311E5}"/>
    <dgm:cxn modelId="{2B34D823-A09D-42DA-BB61-E296B34561E6}" type="presOf" srcId="{5CF2CBD8-1087-4EC6-A361-AD4A9D348F6A}" destId="{A08A353B-3F0C-45A8-B3E2-3AC68CE54F83}" srcOrd="0" destOrd="1" presId="urn:microsoft.com/office/officeart/2005/8/layout/hList6"/>
    <dgm:cxn modelId="{43231B35-B0C4-4613-8602-5D7F94AF30D0}" srcId="{11A35D51-D080-43C2-AC3F-C442AEE39847}" destId="{6287B78A-F564-4309-8A26-3ED38009B863}" srcOrd="0" destOrd="0" parTransId="{2EBEB8D5-AC77-4D38-9AB7-A5AD21446FF1}" sibTransId="{9DED292B-B3EC-4554-8080-374841F9F92F}"/>
    <dgm:cxn modelId="{F828F339-BB9C-458D-93FD-C911168FF787}" type="presOf" srcId="{9E577306-7896-403D-A7E0-5E01A1DFE669}" destId="{9ADE1FFF-0AD8-4FA1-87B9-654D5677CC5D}" srcOrd="0" destOrd="2" presId="urn:microsoft.com/office/officeart/2005/8/layout/hList6"/>
    <dgm:cxn modelId="{1A453B5D-355A-41B2-9E35-59F952CCB0F2}" srcId="{0CAD0441-61C4-43BF-B5C2-A000AC1529F6}" destId="{488DD5F0-70DC-4DFF-961B-2C4E45E8D78F}" srcOrd="1" destOrd="0" parTransId="{4710F75C-3EDD-4E56-AD7C-99E108842B26}" sibTransId="{78C6E1F2-03C6-468B-A66A-399CD3494916}"/>
    <dgm:cxn modelId="{D31F1466-A040-44D9-86B9-F526ADB1043E}" type="presOf" srcId="{5D788EA5-AE0A-43F1-B62C-F740DA32A949}" destId="{A08A353B-3F0C-45A8-B3E2-3AC68CE54F83}" srcOrd="0" destOrd="2" presId="urn:microsoft.com/office/officeart/2005/8/layout/hList6"/>
    <dgm:cxn modelId="{87804D6A-0F09-4C16-9D17-BCF3A44BFBE3}" srcId="{6287B78A-F564-4309-8A26-3ED38009B863}" destId="{FC17E21D-942A-46BC-9BF9-F26BFEE62BED}" srcOrd="2" destOrd="0" parTransId="{5B1528BD-80FA-4D53-B9BC-784F90101DD4}" sibTransId="{0969DB98-BE25-47A5-BBD2-B81A36ECE422}"/>
    <dgm:cxn modelId="{8EA1A76B-2B01-4327-9650-8DC6650452FF}" type="presOf" srcId="{488DD5F0-70DC-4DFF-961B-2C4E45E8D78F}" destId="{B2943BEA-F7D2-40AA-A402-FCBF71AC0682}" srcOrd="0" destOrd="2" presId="urn:microsoft.com/office/officeart/2005/8/layout/hList6"/>
    <dgm:cxn modelId="{510FDE4B-C60B-4DDD-AFD4-052552E07EB3}" type="presOf" srcId="{BF7265F6-0F4F-4C79-B46B-E2263AF0A732}" destId="{B2943BEA-F7D2-40AA-A402-FCBF71AC0682}" srcOrd="0" destOrd="3" presId="urn:microsoft.com/office/officeart/2005/8/layout/hList6"/>
    <dgm:cxn modelId="{CFC06F4C-76E1-46C3-A404-4D782BCB844F}" type="presOf" srcId="{C165AECA-A266-46F4-B0DD-3ACD7AD247F5}" destId="{9ADE1FFF-0AD8-4FA1-87B9-654D5677CC5D}" srcOrd="0" destOrd="6" presId="urn:microsoft.com/office/officeart/2005/8/layout/hList6"/>
    <dgm:cxn modelId="{809BF44D-08AA-42B7-A5F0-CE238F131A01}" type="presOf" srcId="{6287B78A-F564-4309-8A26-3ED38009B863}" destId="{9ADE1FFF-0AD8-4FA1-87B9-654D5677CC5D}" srcOrd="0" destOrd="0" presId="urn:microsoft.com/office/officeart/2005/8/layout/hList6"/>
    <dgm:cxn modelId="{3D37247F-CC78-4850-A047-215B149E8379}" type="presOf" srcId="{8CA595AA-EFD0-4E43-99EF-F9C26498AAA6}" destId="{9ADE1FFF-0AD8-4FA1-87B9-654D5677CC5D}" srcOrd="0" destOrd="5" presId="urn:microsoft.com/office/officeart/2005/8/layout/hList6"/>
    <dgm:cxn modelId="{1CD9F098-C313-4261-AD27-82C2391D2063}" srcId="{11A35D51-D080-43C2-AC3F-C442AEE39847}" destId="{A1CAB6D3-F917-4EFE-8FFB-D46C8DB523C2}" srcOrd="3" destOrd="0" parTransId="{28692A61-087C-47F6-82F3-B9D493BB076E}" sibTransId="{89D78A70-37E3-4B41-BFD0-33F88DEEC109}"/>
    <dgm:cxn modelId="{E2476C9A-30D0-4E3D-A470-BBB5920D196C}" type="presOf" srcId="{81B6650E-3BD0-4472-B0A7-930B87110A7B}" destId="{A08A353B-3F0C-45A8-B3E2-3AC68CE54F83}" srcOrd="0" destOrd="3" presId="urn:microsoft.com/office/officeart/2005/8/layout/hList6"/>
    <dgm:cxn modelId="{B7EFDDA0-1752-4907-B066-4FC1BD5F83AB}" type="presOf" srcId="{0F2C3714-ECC7-4F10-93DD-1D96A9179F16}" destId="{9ADE1FFF-0AD8-4FA1-87B9-654D5677CC5D}" srcOrd="0" destOrd="4" presId="urn:microsoft.com/office/officeart/2005/8/layout/hList6"/>
    <dgm:cxn modelId="{1842F8A1-E1EE-40D6-834A-C62804E08562}" type="presOf" srcId="{0CAD0441-61C4-43BF-B5C2-A000AC1529F6}" destId="{B2943BEA-F7D2-40AA-A402-FCBF71AC0682}" srcOrd="0" destOrd="0" presId="urn:microsoft.com/office/officeart/2005/8/layout/hList6"/>
    <dgm:cxn modelId="{130A2EAA-6E32-4C48-B2C9-7880FE3141DB}" srcId="{1AAEE492-341C-4EF5-8FD3-CFD872E7FABB}" destId="{BD7EF915-551C-4829-8202-FB569E85C45A}" srcOrd="0" destOrd="0" parTransId="{173F37FE-910E-4DE4-B56B-D52EA55E499F}" sibTransId="{4B243DCE-1909-48FE-9EF4-6532EEC9ACB3}"/>
    <dgm:cxn modelId="{54E5DEB7-E893-41E7-BA9D-4BF598EA3FFE}" type="presOf" srcId="{A1CAB6D3-F917-4EFE-8FFB-D46C8DB523C2}" destId="{A08A353B-3F0C-45A8-B3E2-3AC68CE54F83}" srcOrd="0" destOrd="0" presId="urn:microsoft.com/office/officeart/2005/8/layout/hList6"/>
    <dgm:cxn modelId="{5E390ACE-AFC6-4FD3-866C-6AE06BF86AD9}" type="presOf" srcId="{BD7EF915-551C-4829-8202-FB569E85C45A}" destId="{C25C1112-9F77-47C9-AD59-090154323E6F}" srcOrd="0" destOrd="1" presId="urn:microsoft.com/office/officeart/2005/8/layout/hList6"/>
    <dgm:cxn modelId="{4D9BBFCE-A302-4277-B014-352673754071}" srcId="{6287B78A-F564-4309-8A26-3ED38009B863}" destId="{0F2C3714-ECC7-4F10-93DD-1D96A9179F16}" srcOrd="3" destOrd="0" parTransId="{2DDA6124-45E6-4515-A130-13B69C56DFD2}" sibTransId="{51701286-BBF4-4178-8BBB-D929FB9BF986}"/>
    <dgm:cxn modelId="{D31B32D3-9386-408C-A805-0AC638F117F4}" srcId="{6287B78A-F564-4309-8A26-3ED38009B863}" destId="{09D0BE84-1D43-481F-B3BD-E25A744DDEE0}" srcOrd="0" destOrd="0" parTransId="{48078308-DB1A-45FC-B09C-DCF4F9198070}" sibTransId="{439F4ED4-2CFE-437D-A557-0E240EFE8BB1}"/>
    <dgm:cxn modelId="{676109DB-A0A8-493E-8A0F-C34190C9F59E}" srcId="{0CAD0441-61C4-43BF-B5C2-A000AC1529F6}" destId="{5B89B52D-5077-47D9-8779-D2367E9086EA}" srcOrd="0" destOrd="0" parTransId="{574C4ECF-8525-4E53-BB46-F5FEC2DB7298}" sibTransId="{40E3F050-C205-420B-A376-AEC53F397FBB}"/>
    <dgm:cxn modelId="{22BC35E8-F8B1-43B5-A0FE-782B64CA2B28}" type="presOf" srcId="{1AAEE492-341C-4EF5-8FD3-CFD872E7FABB}" destId="{C25C1112-9F77-47C9-AD59-090154323E6F}" srcOrd="0" destOrd="0" presId="urn:microsoft.com/office/officeart/2005/8/layout/hList6"/>
    <dgm:cxn modelId="{FAA082EF-530C-41DF-AA33-58CBAB3888B6}" srcId="{1AAEE492-341C-4EF5-8FD3-CFD872E7FABB}" destId="{F84FCD95-4666-4AB0-B728-A3427893ACBB}" srcOrd="1" destOrd="0" parTransId="{232AA6EB-03C8-4D96-883A-762ACDC56647}" sibTransId="{5BE2451F-8742-4448-B5AA-2476463E61FC}"/>
    <dgm:cxn modelId="{90D3B3F1-6E1B-4408-93D0-344253B4878C}" type="presOf" srcId="{F84FCD95-4666-4AB0-B728-A3427893ACBB}" destId="{C25C1112-9F77-47C9-AD59-090154323E6F}" srcOrd="0" destOrd="2" presId="urn:microsoft.com/office/officeart/2005/8/layout/hList6"/>
    <dgm:cxn modelId="{8067DBF5-E204-4FC0-B9BE-25A66A025DD6}" type="presOf" srcId="{11A35D51-D080-43C2-AC3F-C442AEE39847}" destId="{ED1026AC-7CC0-41C7-9871-4C571E426522}" srcOrd="0" destOrd="0" presId="urn:microsoft.com/office/officeart/2005/8/layout/hList6"/>
    <dgm:cxn modelId="{A7D4E1FB-15B3-45EC-A68F-70BC6FEF6217}" srcId="{0CAD0441-61C4-43BF-B5C2-A000AC1529F6}" destId="{BF7265F6-0F4F-4C79-B46B-E2263AF0A732}" srcOrd="2" destOrd="0" parTransId="{A33FB6BC-289C-4C3E-9771-95BC950D6035}" sibTransId="{77A06E1A-E8A4-4E57-8F80-003BBBA1506A}"/>
    <dgm:cxn modelId="{227F83FC-7C05-4AED-983E-B605098767DA}" srcId="{11A35D51-D080-43C2-AC3F-C442AEE39847}" destId="{1AAEE492-341C-4EF5-8FD3-CFD872E7FABB}" srcOrd="1" destOrd="0" parTransId="{7798D496-66A4-4470-8F3C-8AA230171EAB}" sibTransId="{A4CC0D6A-DC20-4522-962F-FAE452440B56}"/>
    <dgm:cxn modelId="{F662D1FC-4CA3-45F5-96D3-0E6156608C54}" type="presOf" srcId="{FC17E21D-942A-46BC-9BF9-F26BFEE62BED}" destId="{9ADE1FFF-0AD8-4FA1-87B9-654D5677CC5D}" srcOrd="0" destOrd="3" presId="urn:microsoft.com/office/officeart/2005/8/layout/hList6"/>
    <dgm:cxn modelId="{84E5BEE5-1590-476F-867F-9879ADF52B83}" type="presParOf" srcId="{ED1026AC-7CC0-41C7-9871-4C571E426522}" destId="{9ADE1FFF-0AD8-4FA1-87B9-654D5677CC5D}" srcOrd="0" destOrd="0" presId="urn:microsoft.com/office/officeart/2005/8/layout/hList6"/>
    <dgm:cxn modelId="{F3ADFCDF-85EA-4B8C-BA60-B499196A0560}" type="presParOf" srcId="{ED1026AC-7CC0-41C7-9871-4C571E426522}" destId="{82C84914-B079-4EAC-AABE-E954DFF61894}" srcOrd="1" destOrd="0" presId="urn:microsoft.com/office/officeart/2005/8/layout/hList6"/>
    <dgm:cxn modelId="{0855AD4C-7D18-4B10-90DC-7843F102DF85}" type="presParOf" srcId="{ED1026AC-7CC0-41C7-9871-4C571E426522}" destId="{C25C1112-9F77-47C9-AD59-090154323E6F}" srcOrd="2" destOrd="0" presId="urn:microsoft.com/office/officeart/2005/8/layout/hList6"/>
    <dgm:cxn modelId="{407635E4-07DE-4162-8400-A64412BA7620}" type="presParOf" srcId="{ED1026AC-7CC0-41C7-9871-4C571E426522}" destId="{44AECB3C-0440-4039-B66B-32A36FA4FDC8}" srcOrd="3" destOrd="0" presId="urn:microsoft.com/office/officeart/2005/8/layout/hList6"/>
    <dgm:cxn modelId="{18F17B9C-723B-48D7-8590-DC6731E3CA49}" type="presParOf" srcId="{ED1026AC-7CC0-41C7-9871-4C571E426522}" destId="{B2943BEA-F7D2-40AA-A402-FCBF71AC0682}" srcOrd="4" destOrd="0" presId="urn:microsoft.com/office/officeart/2005/8/layout/hList6"/>
    <dgm:cxn modelId="{884C519A-58CF-4929-82DC-B31A9301E348}" type="presParOf" srcId="{ED1026AC-7CC0-41C7-9871-4C571E426522}" destId="{8809CE36-512B-46E5-A88A-E0035DEFFCB9}" srcOrd="5" destOrd="0" presId="urn:microsoft.com/office/officeart/2005/8/layout/hList6"/>
    <dgm:cxn modelId="{E17ECE2A-47CD-4E5B-9B9C-B0C125C5C36B}" type="presParOf" srcId="{ED1026AC-7CC0-41C7-9871-4C571E426522}" destId="{A08A353B-3F0C-45A8-B3E2-3AC68CE54F8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683462-BC38-43FF-9803-E842476883D1}" type="doc">
      <dgm:prSet loTypeId="urn:microsoft.com/office/officeart/2005/8/layout/process3" loCatId="process" qsTypeId="urn:microsoft.com/office/officeart/2005/8/quickstyle/simple1" qsCatId="simple" csTypeId="urn:microsoft.com/office/officeart/2005/8/colors/colorful4" csCatId="colorful" phldr="1"/>
      <dgm:spPr/>
    </dgm:pt>
    <dgm:pt modelId="{B0E4B28D-E9B8-49EA-A253-D174EA5C1673}">
      <dgm:prSet phldrT="[Text]"/>
      <dgm:spPr/>
      <dgm:t>
        <a:bodyPr/>
        <a:lstStyle/>
        <a:p>
          <a:r>
            <a:rPr lang="en-GB" dirty="0"/>
            <a:t>Induction</a:t>
          </a:r>
        </a:p>
      </dgm:t>
    </dgm:pt>
    <dgm:pt modelId="{82EA9CA7-C516-4947-BA27-8742B6DF1608}" type="parTrans" cxnId="{BC80E2AD-D216-4698-B1BE-F854A20E5863}">
      <dgm:prSet/>
      <dgm:spPr/>
      <dgm:t>
        <a:bodyPr/>
        <a:lstStyle/>
        <a:p>
          <a:endParaRPr lang="en-GB"/>
        </a:p>
      </dgm:t>
    </dgm:pt>
    <dgm:pt modelId="{20BB9AA1-1623-4D1D-B1D1-1EE29BAA1446}" type="sibTrans" cxnId="{BC80E2AD-D216-4698-B1BE-F854A20E5863}">
      <dgm:prSet/>
      <dgm:spPr/>
      <dgm:t>
        <a:bodyPr/>
        <a:lstStyle/>
        <a:p>
          <a:endParaRPr lang="en-GB"/>
        </a:p>
      </dgm:t>
    </dgm:pt>
    <dgm:pt modelId="{C04E73B7-C64E-49DD-85DF-691BC3781D6E}">
      <dgm:prSet phldrT="[Text]"/>
      <dgm:spPr/>
      <dgm:t>
        <a:bodyPr/>
        <a:lstStyle/>
        <a:p>
          <a:r>
            <a:rPr lang="en-GB" dirty="0"/>
            <a:t>Data Supply</a:t>
          </a:r>
        </a:p>
      </dgm:t>
    </dgm:pt>
    <dgm:pt modelId="{D1328C57-AE06-4A71-8474-6E477066BC8F}" type="parTrans" cxnId="{63C9EC1D-C60D-438F-9036-2DBEFD5731A2}">
      <dgm:prSet/>
      <dgm:spPr/>
      <dgm:t>
        <a:bodyPr/>
        <a:lstStyle/>
        <a:p>
          <a:endParaRPr lang="en-GB"/>
        </a:p>
      </dgm:t>
    </dgm:pt>
    <dgm:pt modelId="{DF86955F-3BBF-49CD-95DF-58C9A4B4CF52}" type="sibTrans" cxnId="{63C9EC1D-C60D-438F-9036-2DBEFD5731A2}">
      <dgm:prSet/>
      <dgm:spPr/>
      <dgm:t>
        <a:bodyPr/>
        <a:lstStyle/>
        <a:p>
          <a:endParaRPr lang="en-GB"/>
        </a:p>
      </dgm:t>
    </dgm:pt>
    <dgm:pt modelId="{75B5A4EC-134C-40D4-B5F8-BCF475E2076E}">
      <dgm:prSet phldrT="[Text]"/>
      <dgm:spPr/>
      <dgm:t>
        <a:bodyPr/>
        <a:lstStyle/>
        <a:p>
          <a:r>
            <a:rPr lang="en-GB" dirty="0"/>
            <a:t>Access</a:t>
          </a:r>
        </a:p>
      </dgm:t>
    </dgm:pt>
    <dgm:pt modelId="{BE7A83FC-F50E-40BE-9269-05B3538E6E09}" type="parTrans" cxnId="{61EF1C7A-6D5A-4835-BCDD-3FC6605DFD6D}">
      <dgm:prSet/>
      <dgm:spPr/>
      <dgm:t>
        <a:bodyPr/>
        <a:lstStyle/>
        <a:p>
          <a:endParaRPr lang="en-GB"/>
        </a:p>
      </dgm:t>
    </dgm:pt>
    <dgm:pt modelId="{4BBE2B59-28F9-4D3E-AF26-EA699DDE39A2}" type="sibTrans" cxnId="{61EF1C7A-6D5A-4835-BCDD-3FC6605DFD6D}">
      <dgm:prSet/>
      <dgm:spPr/>
      <dgm:t>
        <a:bodyPr/>
        <a:lstStyle/>
        <a:p>
          <a:endParaRPr lang="en-GB"/>
        </a:p>
      </dgm:t>
    </dgm:pt>
    <dgm:pt modelId="{CCEE1004-18C7-4602-B668-1A10CA00BEF4}">
      <dgm:prSet/>
      <dgm:spPr/>
      <dgm:t>
        <a:bodyPr/>
        <a:lstStyle/>
        <a:p>
          <a:r>
            <a:rPr lang="en-GB" dirty="0"/>
            <a:t>Provide contacts for Finance, Workforce and Information Governance</a:t>
          </a:r>
        </a:p>
      </dgm:t>
    </dgm:pt>
    <dgm:pt modelId="{B6218A98-76FD-4D6A-8A28-10EDE19F7D58}" type="parTrans" cxnId="{68AA6817-4029-4D25-A397-A31439A4BC42}">
      <dgm:prSet/>
      <dgm:spPr/>
      <dgm:t>
        <a:bodyPr/>
        <a:lstStyle/>
        <a:p>
          <a:endParaRPr lang="en-GB"/>
        </a:p>
      </dgm:t>
    </dgm:pt>
    <dgm:pt modelId="{8C1F21AB-805D-4E51-94F9-2CB15BDB01FC}" type="sibTrans" cxnId="{68AA6817-4029-4D25-A397-A31439A4BC42}">
      <dgm:prSet/>
      <dgm:spPr/>
      <dgm:t>
        <a:bodyPr/>
        <a:lstStyle/>
        <a:p>
          <a:endParaRPr lang="en-GB"/>
        </a:p>
      </dgm:t>
    </dgm:pt>
    <dgm:pt modelId="{3707D3FF-217F-4FE3-93E2-1A2BA1D84251}">
      <dgm:prSet/>
      <dgm:spPr/>
      <dgm:t>
        <a:bodyPr/>
        <a:lstStyle/>
        <a:p>
          <a:r>
            <a:rPr lang="en-GB" dirty="0"/>
            <a:t>Governance Arrangement</a:t>
          </a:r>
        </a:p>
      </dgm:t>
    </dgm:pt>
    <dgm:pt modelId="{B7129802-9F40-4996-A3FE-6FFBF3DDAD2B}" type="parTrans" cxnId="{4A734517-8EC4-4655-B4C3-0C3C5CE046F0}">
      <dgm:prSet/>
      <dgm:spPr/>
      <dgm:t>
        <a:bodyPr/>
        <a:lstStyle/>
        <a:p>
          <a:endParaRPr lang="en-GB"/>
        </a:p>
      </dgm:t>
    </dgm:pt>
    <dgm:pt modelId="{927E92EF-9947-4BDA-84AF-618730FB1951}" type="sibTrans" cxnId="{4A734517-8EC4-4655-B4C3-0C3C5CE046F0}">
      <dgm:prSet/>
      <dgm:spPr/>
      <dgm:t>
        <a:bodyPr/>
        <a:lstStyle/>
        <a:p>
          <a:endParaRPr lang="en-GB"/>
        </a:p>
      </dgm:t>
    </dgm:pt>
    <dgm:pt modelId="{DBE686A2-F8D9-4BED-9F17-54C3FD4AA087}">
      <dgm:prSet/>
      <dgm:spPr/>
      <dgm:t>
        <a:bodyPr/>
        <a:lstStyle/>
        <a:p>
          <a:r>
            <a:rPr lang="en-GB" dirty="0"/>
            <a:t>Review and sign off on data sharing arrangements and submission schedules</a:t>
          </a:r>
        </a:p>
      </dgm:t>
    </dgm:pt>
    <dgm:pt modelId="{69ACB0CD-DB94-409A-A989-D7F0E1398EA7}" type="parTrans" cxnId="{14994710-7C7E-4B07-85B4-2DD0F1E20DEF}">
      <dgm:prSet/>
      <dgm:spPr/>
      <dgm:t>
        <a:bodyPr/>
        <a:lstStyle/>
        <a:p>
          <a:endParaRPr lang="en-GB"/>
        </a:p>
      </dgm:t>
    </dgm:pt>
    <dgm:pt modelId="{2F7DC2F4-A6CD-4494-B008-C0D1F603C4C8}" type="sibTrans" cxnId="{14994710-7C7E-4B07-85B4-2DD0F1E20DEF}">
      <dgm:prSet/>
      <dgm:spPr/>
      <dgm:t>
        <a:bodyPr/>
        <a:lstStyle/>
        <a:p>
          <a:endParaRPr lang="en-GB"/>
        </a:p>
      </dgm:t>
    </dgm:pt>
    <dgm:pt modelId="{F57D735E-E9A7-4F42-8BA4-183E7C6E743B}">
      <dgm:prSet/>
      <dgm:spPr/>
      <dgm:t>
        <a:bodyPr/>
        <a:lstStyle/>
        <a:p>
          <a:r>
            <a:rPr lang="en-GB" dirty="0"/>
            <a:t>Sessions held with data suppliers to assist with initial reporting</a:t>
          </a:r>
        </a:p>
      </dgm:t>
    </dgm:pt>
    <dgm:pt modelId="{5115D6C3-FB67-403D-8850-3F614DD2BFBA}" type="parTrans" cxnId="{A3B0B75E-EA10-4181-9673-056C013FFF7E}">
      <dgm:prSet/>
      <dgm:spPr/>
      <dgm:t>
        <a:bodyPr/>
        <a:lstStyle/>
        <a:p>
          <a:endParaRPr lang="en-GB"/>
        </a:p>
      </dgm:t>
    </dgm:pt>
    <dgm:pt modelId="{CE1CE049-8591-4E2F-A9C8-95B5B3475AEF}" type="sibTrans" cxnId="{A3B0B75E-EA10-4181-9673-056C013FFF7E}">
      <dgm:prSet/>
      <dgm:spPr/>
      <dgm:t>
        <a:bodyPr/>
        <a:lstStyle/>
        <a:p>
          <a:endParaRPr lang="en-GB"/>
        </a:p>
      </dgm:t>
    </dgm:pt>
    <dgm:pt modelId="{C95C0BBF-467C-43AC-A3B2-3E43ACC639DD}">
      <dgm:prSet/>
      <dgm:spPr/>
      <dgm:t>
        <a:bodyPr/>
        <a:lstStyle/>
        <a:p>
          <a:r>
            <a:rPr lang="en-GB" dirty="0"/>
            <a:t>First data submission provided</a:t>
          </a:r>
        </a:p>
      </dgm:t>
    </dgm:pt>
    <dgm:pt modelId="{3A4C9660-E97D-473E-BA4C-F72F05DF3C31}" type="parTrans" cxnId="{CD6010DF-C8BA-4E76-A938-8B4473F115F5}">
      <dgm:prSet/>
      <dgm:spPr/>
      <dgm:t>
        <a:bodyPr/>
        <a:lstStyle/>
        <a:p>
          <a:endParaRPr lang="en-GB"/>
        </a:p>
      </dgm:t>
    </dgm:pt>
    <dgm:pt modelId="{32A9C734-D254-4A7E-B2AB-4E96DBFE25D3}" type="sibTrans" cxnId="{CD6010DF-C8BA-4E76-A938-8B4473F115F5}">
      <dgm:prSet/>
      <dgm:spPr/>
      <dgm:t>
        <a:bodyPr/>
        <a:lstStyle/>
        <a:p>
          <a:endParaRPr lang="en-GB"/>
        </a:p>
      </dgm:t>
    </dgm:pt>
    <dgm:pt modelId="{FD70502C-E21B-44D6-AD4B-9450142A2D9C}">
      <dgm:prSet/>
      <dgm:spPr/>
      <dgm:t>
        <a:bodyPr/>
        <a:lstStyle/>
        <a:p>
          <a:r>
            <a:rPr lang="en-GB" dirty="0"/>
            <a:t>Web tool training provided to identified parties in the locality</a:t>
          </a:r>
        </a:p>
      </dgm:t>
    </dgm:pt>
    <dgm:pt modelId="{A478CCEE-CB7F-4E19-AF4D-A8A25612CB85}" type="parTrans" cxnId="{5D8415D0-0CC2-470C-AAE0-C1290F5DA46C}">
      <dgm:prSet/>
      <dgm:spPr/>
      <dgm:t>
        <a:bodyPr/>
        <a:lstStyle/>
        <a:p>
          <a:endParaRPr lang="en-GB"/>
        </a:p>
      </dgm:t>
    </dgm:pt>
    <dgm:pt modelId="{9FEFD962-80F1-4ABC-8BB0-4A34C7830C84}" type="sibTrans" cxnId="{5D8415D0-0CC2-470C-AAE0-C1290F5DA46C}">
      <dgm:prSet/>
      <dgm:spPr/>
      <dgm:t>
        <a:bodyPr/>
        <a:lstStyle/>
        <a:p>
          <a:endParaRPr lang="en-GB"/>
        </a:p>
      </dgm:t>
    </dgm:pt>
    <dgm:pt modelId="{9BADDBCD-F74A-46C5-96A2-A3A4F197220F}">
      <dgm:prSet/>
      <dgm:spPr/>
      <dgm:t>
        <a:bodyPr/>
        <a:lstStyle/>
        <a:p>
          <a:r>
            <a:rPr lang="en-GB" dirty="0"/>
            <a:t>Monthly data feeds ensure tool is up to date</a:t>
          </a:r>
        </a:p>
      </dgm:t>
    </dgm:pt>
    <dgm:pt modelId="{0F7C982D-C3CF-4531-B8E3-FAFC3BBCA673}" type="parTrans" cxnId="{535D031D-2C2A-4C2C-B401-24F05D69CC9D}">
      <dgm:prSet/>
      <dgm:spPr/>
      <dgm:t>
        <a:bodyPr/>
        <a:lstStyle/>
        <a:p>
          <a:endParaRPr lang="en-GB"/>
        </a:p>
      </dgm:t>
    </dgm:pt>
    <dgm:pt modelId="{8E4EB326-86D5-4674-ADC0-28C548BF9FB0}" type="sibTrans" cxnId="{535D031D-2C2A-4C2C-B401-24F05D69CC9D}">
      <dgm:prSet/>
      <dgm:spPr/>
      <dgm:t>
        <a:bodyPr/>
        <a:lstStyle/>
        <a:p>
          <a:endParaRPr lang="en-GB"/>
        </a:p>
      </dgm:t>
    </dgm:pt>
    <dgm:pt modelId="{11DA7BC4-8BB0-4D3B-90C4-8EC313D44F45}">
      <dgm:prSet/>
      <dgm:spPr/>
      <dgm:t>
        <a:bodyPr/>
        <a:lstStyle/>
        <a:p>
          <a:r>
            <a:rPr lang="en-GB" dirty="0"/>
            <a:t>Completion of readiness assessment tool</a:t>
          </a:r>
        </a:p>
      </dgm:t>
    </dgm:pt>
    <dgm:pt modelId="{F613CC99-F42D-437D-A1D6-EA70E55BD30C}" type="parTrans" cxnId="{5A89A894-8E52-4F87-8888-968D04F39DA7}">
      <dgm:prSet/>
      <dgm:spPr/>
      <dgm:t>
        <a:bodyPr/>
        <a:lstStyle/>
        <a:p>
          <a:endParaRPr lang="en-GB"/>
        </a:p>
      </dgm:t>
    </dgm:pt>
    <dgm:pt modelId="{2E875487-9CAE-438F-A533-B37D1168AFA0}" type="sibTrans" cxnId="{5A89A894-8E52-4F87-8888-968D04F39DA7}">
      <dgm:prSet/>
      <dgm:spPr/>
      <dgm:t>
        <a:bodyPr/>
        <a:lstStyle/>
        <a:p>
          <a:endParaRPr lang="en-GB"/>
        </a:p>
      </dgm:t>
    </dgm:pt>
    <dgm:pt modelId="{86F9C1A3-F764-4E27-97F6-F73EEA1F771A}">
      <dgm:prSet/>
      <dgm:spPr/>
      <dgm:t>
        <a:bodyPr/>
        <a:lstStyle/>
        <a:p>
          <a:endParaRPr lang="en-GB" dirty="0"/>
        </a:p>
      </dgm:t>
    </dgm:pt>
    <dgm:pt modelId="{3DC098C2-153B-4E08-92DD-2E353A1BE90F}" type="parTrans" cxnId="{FE8527E4-4B1B-49CF-9C13-103E785FC5E5}">
      <dgm:prSet/>
      <dgm:spPr/>
      <dgm:t>
        <a:bodyPr/>
        <a:lstStyle/>
        <a:p>
          <a:endParaRPr lang="en-GB"/>
        </a:p>
      </dgm:t>
    </dgm:pt>
    <dgm:pt modelId="{8B354B09-09A2-4424-809B-D49465D97E0E}" type="sibTrans" cxnId="{FE8527E4-4B1B-49CF-9C13-103E785FC5E5}">
      <dgm:prSet/>
      <dgm:spPr/>
      <dgm:t>
        <a:bodyPr/>
        <a:lstStyle/>
        <a:p>
          <a:endParaRPr lang="en-GB"/>
        </a:p>
      </dgm:t>
    </dgm:pt>
    <dgm:pt modelId="{B16280B2-A2BA-4B11-9E40-55846A60CF22}">
      <dgm:prSet/>
      <dgm:spPr/>
      <dgm:t>
        <a:bodyPr/>
        <a:lstStyle/>
        <a:p>
          <a:endParaRPr lang="en-GB" dirty="0"/>
        </a:p>
      </dgm:t>
    </dgm:pt>
    <dgm:pt modelId="{CC79140D-1AC4-4F89-ADEB-B78ABE3AD7FD}" type="parTrans" cxnId="{5E7E4BB8-5A08-4C24-8391-E6332FB7D6D3}">
      <dgm:prSet/>
      <dgm:spPr/>
      <dgm:t>
        <a:bodyPr/>
        <a:lstStyle/>
        <a:p>
          <a:endParaRPr lang="en-GB"/>
        </a:p>
      </dgm:t>
    </dgm:pt>
    <dgm:pt modelId="{17A31C4B-C1DB-4DF8-B208-9864297E4CAA}" type="sibTrans" cxnId="{5E7E4BB8-5A08-4C24-8391-E6332FB7D6D3}">
      <dgm:prSet/>
      <dgm:spPr/>
      <dgm:t>
        <a:bodyPr/>
        <a:lstStyle/>
        <a:p>
          <a:endParaRPr lang="en-GB"/>
        </a:p>
      </dgm:t>
    </dgm:pt>
    <dgm:pt modelId="{E29CB123-229E-490E-87DE-0ACBCE93C06A}" type="pres">
      <dgm:prSet presAssocID="{6B683462-BC38-43FF-9803-E842476883D1}" presName="linearFlow" presStyleCnt="0">
        <dgm:presLayoutVars>
          <dgm:dir/>
          <dgm:animLvl val="lvl"/>
          <dgm:resizeHandles val="exact"/>
        </dgm:presLayoutVars>
      </dgm:prSet>
      <dgm:spPr/>
    </dgm:pt>
    <dgm:pt modelId="{BA9BD0EB-6D60-40F8-8100-9AEB21A9A499}" type="pres">
      <dgm:prSet presAssocID="{B0E4B28D-E9B8-49EA-A253-D174EA5C1673}" presName="composite" presStyleCnt="0"/>
      <dgm:spPr/>
    </dgm:pt>
    <dgm:pt modelId="{4C22B508-22C7-44FC-A72E-00663EF9A696}" type="pres">
      <dgm:prSet presAssocID="{B0E4B28D-E9B8-49EA-A253-D174EA5C1673}" presName="parTx" presStyleLbl="node1" presStyleIdx="0" presStyleCnt="4">
        <dgm:presLayoutVars>
          <dgm:chMax val="0"/>
          <dgm:chPref val="0"/>
          <dgm:bulletEnabled val="1"/>
        </dgm:presLayoutVars>
      </dgm:prSet>
      <dgm:spPr/>
    </dgm:pt>
    <dgm:pt modelId="{43F5AF4C-B8D9-4971-93D2-1710FAFF541D}" type="pres">
      <dgm:prSet presAssocID="{B0E4B28D-E9B8-49EA-A253-D174EA5C1673}" presName="parSh" presStyleLbl="node1" presStyleIdx="0" presStyleCnt="4"/>
      <dgm:spPr/>
    </dgm:pt>
    <dgm:pt modelId="{12BF424B-AA60-4B79-90BD-7ED0BBE80F1C}" type="pres">
      <dgm:prSet presAssocID="{B0E4B28D-E9B8-49EA-A253-D174EA5C1673}" presName="desTx" presStyleLbl="fgAcc1" presStyleIdx="0" presStyleCnt="4">
        <dgm:presLayoutVars>
          <dgm:bulletEnabled val="1"/>
        </dgm:presLayoutVars>
      </dgm:prSet>
      <dgm:spPr/>
    </dgm:pt>
    <dgm:pt modelId="{16A1E87F-6CB8-4DF9-A15A-BE2F7C698B63}" type="pres">
      <dgm:prSet presAssocID="{20BB9AA1-1623-4D1D-B1D1-1EE29BAA1446}" presName="sibTrans" presStyleLbl="sibTrans2D1" presStyleIdx="0" presStyleCnt="3"/>
      <dgm:spPr/>
    </dgm:pt>
    <dgm:pt modelId="{AB24A97E-104F-4790-99E1-376DB6A329B0}" type="pres">
      <dgm:prSet presAssocID="{20BB9AA1-1623-4D1D-B1D1-1EE29BAA1446}" presName="connTx" presStyleLbl="sibTrans2D1" presStyleIdx="0" presStyleCnt="3"/>
      <dgm:spPr/>
    </dgm:pt>
    <dgm:pt modelId="{3B65ADFA-FF2A-4938-A394-81472B4F3E85}" type="pres">
      <dgm:prSet presAssocID="{3707D3FF-217F-4FE3-93E2-1A2BA1D84251}" presName="composite" presStyleCnt="0"/>
      <dgm:spPr/>
    </dgm:pt>
    <dgm:pt modelId="{1A031801-6671-445F-B6AA-3F0183C074DC}" type="pres">
      <dgm:prSet presAssocID="{3707D3FF-217F-4FE3-93E2-1A2BA1D84251}" presName="parTx" presStyleLbl="node1" presStyleIdx="0" presStyleCnt="4">
        <dgm:presLayoutVars>
          <dgm:chMax val="0"/>
          <dgm:chPref val="0"/>
          <dgm:bulletEnabled val="1"/>
        </dgm:presLayoutVars>
      </dgm:prSet>
      <dgm:spPr/>
    </dgm:pt>
    <dgm:pt modelId="{F88E3B14-7F84-4EB0-A984-C8E375661688}" type="pres">
      <dgm:prSet presAssocID="{3707D3FF-217F-4FE3-93E2-1A2BA1D84251}" presName="parSh" presStyleLbl="node1" presStyleIdx="1" presStyleCnt="4"/>
      <dgm:spPr/>
    </dgm:pt>
    <dgm:pt modelId="{B3976877-2A22-4B30-8042-C5764F0ADA35}" type="pres">
      <dgm:prSet presAssocID="{3707D3FF-217F-4FE3-93E2-1A2BA1D84251}" presName="desTx" presStyleLbl="fgAcc1" presStyleIdx="1" presStyleCnt="4">
        <dgm:presLayoutVars>
          <dgm:bulletEnabled val="1"/>
        </dgm:presLayoutVars>
      </dgm:prSet>
      <dgm:spPr/>
    </dgm:pt>
    <dgm:pt modelId="{8F73504D-2DCA-4B07-8C99-7C9993A2369B}" type="pres">
      <dgm:prSet presAssocID="{927E92EF-9947-4BDA-84AF-618730FB1951}" presName="sibTrans" presStyleLbl="sibTrans2D1" presStyleIdx="1" presStyleCnt="3"/>
      <dgm:spPr/>
    </dgm:pt>
    <dgm:pt modelId="{7F8D8309-4671-4E5D-8926-260BD930402D}" type="pres">
      <dgm:prSet presAssocID="{927E92EF-9947-4BDA-84AF-618730FB1951}" presName="connTx" presStyleLbl="sibTrans2D1" presStyleIdx="1" presStyleCnt="3"/>
      <dgm:spPr/>
    </dgm:pt>
    <dgm:pt modelId="{A2F02DA0-04FC-4169-81F6-DC815D218B4B}" type="pres">
      <dgm:prSet presAssocID="{C04E73B7-C64E-49DD-85DF-691BC3781D6E}" presName="composite" presStyleCnt="0"/>
      <dgm:spPr/>
    </dgm:pt>
    <dgm:pt modelId="{9F061B98-801F-4ECE-8854-4D7BFE313E01}" type="pres">
      <dgm:prSet presAssocID="{C04E73B7-C64E-49DD-85DF-691BC3781D6E}" presName="parTx" presStyleLbl="node1" presStyleIdx="1" presStyleCnt="4">
        <dgm:presLayoutVars>
          <dgm:chMax val="0"/>
          <dgm:chPref val="0"/>
          <dgm:bulletEnabled val="1"/>
        </dgm:presLayoutVars>
      </dgm:prSet>
      <dgm:spPr/>
    </dgm:pt>
    <dgm:pt modelId="{7FC868A4-2607-47E4-ADEB-1048094CEEDC}" type="pres">
      <dgm:prSet presAssocID="{C04E73B7-C64E-49DD-85DF-691BC3781D6E}" presName="parSh" presStyleLbl="node1" presStyleIdx="2" presStyleCnt="4"/>
      <dgm:spPr/>
    </dgm:pt>
    <dgm:pt modelId="{41F698BC-8F41-4AA4-A58F-12F11505C42D}" type="pres">
      <dgm:prSet presAssocID="{C04E73B7-C64E-49DD-85DF-691BC3781D6E}" presName="desTx" presStyleLbl="fgAcc1" presStyleIdx="2" presStyleCnt="4">
        <dgm:presLayoutVars>
          <dgm:bulletEnabled val="1"/>
        </dgm:presLayoutVars>
      </dgm:prSet>
      <dgm:spPr/>
    </dgm:pt>
    <dgm:pt modelId="{F2D5FF12-3B15-475B-8066-D1FF5DF18157}" type="pres">
      <dgm:prSet presAssocID="{DF86955F-3BBF-49CD-95DF-58C9A4B4CF52}" presName="sibTrans" presStyleLbl="sibTrans2D1" presStyleIdx="2" presStyleCnt="3"/>
      <dgm:spPr/>
    </dgm:pt>
    <dgm:pt modelId="{E487DFA9-541B-45C8-994B-92DD7A541504}" type="pres">
      <dgm:prSet presAssocID="{DF86955F-3BBF-49CD-95DF-58C9A4B4CF52}" presName="connTx" presStyleLbl="sibTrans2D1" presStyleIdx="2" presStyleCnt="3"/>
      <dgm:spPr/>
    </dgm:pt>
    <dgm:pt modelId="{D77E4B88-5753-4CE7-8838-A78797A86162}" type="pres">
      <dgm:prSet presAssocID="{75B5A4EC-134C-40D4-B5F8-BCF475E2076E}" presName="composite" presStyleCnt="0"/>
      <dgm:spPr/>
    </dgm:pt>
    <dgm:pt modelId="{C96166A2-2328-45DE-A7FE-31DE4C597BA3}" type="pres">
      <dgm:prSet presAssocID="{75B5A4EC-134C-40D4-B5F8-BCF475E2076E}" presName="parTx" presStyleLbl="node1" presStyleIdx="2" presStyleCnt="4">
        <dgm:presLayoutVars>
          <dgm:chMax val="0"/>
          <dgm:chPref val="0"/>
          <dgm:bulletEnabled val="1"/>
        </dgm:presLayoutVars>
      </dgm:prSet>
      <dgm:spPr/>
    </dgm:pt>
    <dgm:pt modelId="{FAE1B8C6-803B-4982-A6D6-BEAE967BCBB1}" type="pres">
      <dgm:prSet presAssocID="{75B5A4EC-134C-40D4-B5F8-BCF475E2076E}" presName="parSh" presStyleLbl="node1" presStyleIdx="3" presStyleCnt="4"/>
      <dgm:spPr/>
    </dgm:pt>
    <dgm:pt modelId="{8A96DE17-8BCC-4F6C-9279-74F8D2FB680F}" type="pres">
      <dgm:prSet presAssocID="{75B5A4EC-134C-40D4-B5F8-BCF475E2076E}" presName="desTx" presStyleLbl="fgAcc1" presStyleIdx="3" presStyleCnt="4">
        <dgm:presLayoutVars>
          <dgm:bulletEnabled val="1"/>
        </dgm:presLayoutVars>
      </dgm:prSet>
      <dgm:spPr/>
    </dgm:pt>
  </dgm:ptLst>
  <dgm:cxnLst>
    <dgm:cxn modelId="{2DE2A905-2289-4553-9679-96FCEAF6803D}" type="presOf" srcId="{C04E73B7-C64E-49DD-85DF-691BC3781D6E}" destId="{9F061B98-801F-4ECE-8854-4D7BFE313E01}" srcOrd="0" destOrd="0" presId="urn:microsoft.com/office/officeart/2005/8/layout/process3"/>
    <dgm:cxn modelId="{063C0D0B-DFD1-4B97-8F9B-535D6B082782}" type="presOf" srcId="{927E92EF-9947-4BDA-84AF-618730FB1951}" destId="{8F73504D-2DCA-4B07-8C99-7C9993A2369B}" srcOrd="0" destOrd="0" presId="urn:microsoft.com/office/officeart/2005/8/layout/process3"/>
    <dgm:cxn modelId="{5B68EF0C-D7FD-4ECE-A2DB-B4B40FCDCFB3}" type="presOf" srcId="{DBE686A2-F8D9-4BED-9F17-54C3FD4AA087}" destId="{B3976877-2A22-4B30-8042-C5764F0ADA35}" srcOrd="0" destOrd="0" presId="urn:microsoft.com/office/officeart/2005/8/layout/process3"/>
    <dgm:cxn modelId="{25C79F0E-E90A-46C8-AAC8-859B768840A7}" type="presOf" srcId="{75B5A4EC-134C-40D4-B5F8-BCF475E2076E}" destId="{FAE1B8C6-803B-4982-A6D6-BEAE967BCBB1}" srcOrd="1" destOrd="0" presId="urn:microsoft.com/office/officeart/2005/8/layout/process3"/>
    <dgm:cxn modelId="{14994710-7C7E-4B07-85B4-2DD0F1E20DEF}" srcId="{3707D3FF-217F-4FE3-93E2-1A2BA1D84251}" destId="{DBE686A2-F8D9-4BED-9F17-54C3FD4AA087}" srcOrd="0" destOrd="0" parTransId="{69ACB0CD-DB94-409A-A989-D7F0E1398EA7}" sibTransId="{2F7DC2F4-A6CD-4494-B008-C0D1F603C4C8}"/>
    <dgm:cxn modelId="{2937E214-079F-47E7-A9C2-979519B29759}" type="presOf" srcId="{9BADDBCD-F74A-46C5-96A2-A3A4F197220F}" destId="{8A96DE17-8BCC-4F6C-9279-74F8D2FB680F}" srcOrd="0" destOrd="1" presId="urn:microsoft.com/office/officeart/2005/8/layout/process3"/>
    <dgm:cxn modelId="{4A734517-8EC4-4655-B4C3-0C3C5CE046F0}" srcId="{6B683462-BC38-43FF-9803-E842476883D1}" destId="{3707D3FF-217F-4FE3-93E2-1A2BA1D84251}" srcOrd="1" destOrd="0" parTransId="{B7129802-9F40-4996-A3FE-6FFBF3DDAD2B}" sibTransId="{927E92EF-9947-4BDA-84AF-618730FB1951}"/>
    <dgm:cxn modelId="{68AA6817-4029-4D25-A397-A31439A4BC42}" srcId="{B0E4B28D-E9B8-49EA-A253-D174EA5C1673}" destId="{CCEE1004-18C7-4602-B668-1A10CA00BEF4}" srcOrd="1" destOrd="0" parTransId="{B6218A98-76FD-4D6A-8A28-10EDE19F7D58}" sibTransId="{8C1F21AB-805D-4E51-94F9-2CB15BDB01FC}"/>
    <dgm:cxn modelId="{535D031D-2C2A-4C2C-B401-24F05D69CC9D}" srcId="{75B5A4EC-134C-40D4-B5F8-BCF475E2076E}" destId="{9BADDBCD-F74A-46C5-96A2-A3A4F197220F}" srcOrd="1" destOrd="0" parTransId="{0F7C982D-C3CF-4531-B8E3-FAFC3BBCA673}" sibTransId="{8E4EB326-86D5-4674-ADC0-28C548BF9FB0}"/>
    <dgm:cxn modelId="{63C9EC1D-C60D-438F-9036-2DBEFD5731A2}" srcId="{6B683462-BC38-43FF-9803-E842476883D1}" destId="{C04E73B7-C64E-49DD-85DF-691BC3781D6E}" srcOrd="2" destOrd="0" parTransId="{D1328C57-AE06-4A71-8474-6E477066BC8F}" sibTransId="{DF86955F-3BBF-49CD-95DF-58C9A4B4CF52}"/>
    <dgm:cxn modelId="{2867EA26-33CC-45A5-927B-0B128E60C481}" type="presOf" srcId="{C04E73B7-C64E-49DD-85DF-691BC3781D6E}" destId="{7FC868A4-2607-47E4-ADEB-1048094CEEDC}" srcOrd="1" destOrd="0" presId="urn:microsoft.com/office/officeart/2005/8/layout/process3"/>
    <dgm:cxn modelId="{AF219D29-008A-4827-8F46-414C2DC0EC00}" type="presOf" srcId="{F57D735E-E9A7-4F42-8BA4-183E7C6E743B}" destId="{41F698BC-8F41-4AA4-A58F-12F11505C42D}" srcOrd="0" destOrd="0" presId="urn:microsoft.com/office/officeart/2005/8/layout/process3"/>
    <dgm:cxn modelId="{A3B0B75E-EA10-4181-9673-056C013FFF7E}" srcId="{C04E73B7-C64E-49DD-85DF-691BC3781D6E}" destId="{F57D735E-E9A7-4F42-8BA4-183E7C6E743B}" srcOrd="0" destOrd="0" parTransId="{5115D6C3-FB67-403D-8850-3F614DD2BFBA}" sibTransId="{CE1CE049-8591-4E2F-A9C8-95B5B3475AEF}"/>
    <dgm:cxn modelId="{693FDA45-D0E5-4BA1-B995-2A679C25D8E0}" type="presOf" srcId="{75B5A4EC-134C-40D4-B5F8-BCF475E2076E}" destId="{C96166A2-2328-45DE-A7FE-31DE4C597BA3}" srcOrd="0" destOrd="0" presId="urn:microsoft.com/office/officeart/2005/8/layout/process3"/>
    <dgm:cxn modelId="{8248AD4C-37FA-4E9F-8E6E-5A9375C69013}" type="presOf" srcId="{3707D3FF-217F-4FE3-93E2-1A2BA1D84251}" destId="{1A031801-6671-445F-B6AA-3F0183C074DC}" srcOrd="0" destOrd="0" presId="urn:microsoft.com/office/officeart/2005/8/layout/process3"/>
    <dgm:cxn modelId="{61EF1C7A-6D5A-4835-BCDD-3FC6605DFD6D}" srcId="{6B683462-BC38-43FF-9803-E842476883D1}" destId="{75B5A4EC-134C-40D4-B5F8-BCF475E2076E}" srcOrd="3" destOrd="0" parTransId="{BE7A83FC-F50E-40BE-9269-05B3538E6E09}" sibTransId="{4BBE2B59-28F9-4D3E-AF26-EA699DDE39A2}"/>
    <dgm:cxn modelId="{796E445A-5CD3-4B6B-9575-6A4909FABFB1}" type="presOf" srcId="{6B683462-BC38-43FF-9803-E842476883D1}" destId="{E29CB123-229E-490E-87DE-0ACBCE93C06A}" srcOrd="0" destOrd="0" presId="urn:microsoft.com/office/officeart/2005/8/layout/process3"/>
    <dgm:cxn modelId="{56CEA57B-5B60-4295-84F3-E09AF4CF7848}" type="presOf" srcId="{11DA7BC4-8BB0-4D3B-90C4-8EC313D44F45}" destId="{12BF424B-AA60-4B79-90BD-7ED0BBE80F1C}" srcOrd="0" destOrd="0" presId="urn:microsoft.com/office/officeart/2005/8/layout/process3"/>
    <dgm:cxn modelId="{630A7B89-3379-4A8A-9B70-CB289ECD02CC}" type="presOf" srcId="{B0E4B28D-E9B8-49EA-A253-D174EA5C1673}" destId="{43F5AF4C-B8D9-4971-93D2-1710FAFF541D}" srcOrd="1" destOrd="0" presId="urn:microsoft.com/office/officeart/2005/8/layout/process3"/>
    <dgm:cxn modelId="{90CED489-6F9A-4067-AF40-646439653261}" type="presOf" srcId="{DF86955F-3BBF-49CD-95DF-58C9A4B4CF52}" destId="{F2D5FF12-3B15-475B-8066-D1FF5DF18157}" srcOrd="0" destOrd="0" presId="urn:microsoft.com/office/officeart/2005/8/layout/process3"/>
    <dgm:cxn modelId="{5A89A894-8E52-4F87-8888-968D04F39DA7}" srcId="{B0E4B28D-E9B8-49EA-A253-D174EA5C1673}" destId="{11DA7BC4-8BB0-4D3B-90C4-8EC313D44F45}" srcOrd="0" destOrd="0" parTransId="{F613CC99-F42D-437D-A1D6-EA70E55BD30C}" sibTransId="{2E875487-9CAE-438F-A533-B37D1168AFA0}"/>
    <dgm:cxn modelId="{62C553A1-9F5A-4095-86E2-D7DD86EBF646}" type="presOf" srcId="{B16280B2-A2BA-4B11-9E40-55846A60CF22}" destId="{B3976877-2A22-4B30-8042-C5764F0ADA35}" srcOrd="0" destOrd="1" presId="urn:microsoft.com/office/officeart/2005/8/layout/process3"/>
    <dgm:cxn modelId="{BC80E2AD-D216-4698-B1BE-F854A20E5863}" srcId="{6B683462-BC38-43FF-9803-E842476883D1}" destId="{B0E4B28D-E9B8-49EA-A253-D174EA5C1673}" srcOrd="0" destOrd="0" parTransId="{82EA9CA7-C516-4947-BA27-8742B6DF1608}" sibTransId="{20BB9AA1-1623-4D1D-B1D1-1EE29BAA1446}"/>
    <dgm:cxn modelId="{DC64F1AE-C670-43FA-9BA9-38005A736083}" type="presOf" srcId="{FD70502C-E21B-44D6-AD4B-9450142A2D9C}" destId="{8A96DE17-8BCC-4F6C-9279-74F8D2FB680F}" srcOrd="0" destOrd="0" presId="urn:microsoft.com/office/officeart/2005/8/layout/process3"/>
    <dgm:cxn modelId="{5E7E4BB8-5A08-4C24-8391-E6332FB7D6D3}" srcId="{3707D3FF-217F-4FE3-93E2-1A2BA1D84251}" destId="{B16280B2-A2BA-4B11-9E40-55846A60CF22}" srcOrd="1" destOrd="0" parTransId="{CC79140D-1AC4-4F89-ADEB-B78ABE3AD7FD}" sibTransId="{17A31C4B-C1DB-4DF8-B208-9864297E4CAA}"/>
    <dgm:cxn modelId="{02703FB9-3ED0-4BB5-A8E2-F4DC9815E093}" type="presOf" srcId="{20BB9AA1-1623-4D1D-B1D1-1EE29BAA1446}" destId="{16A1E87F-6CB8-4DF9-A15A-BE2F7C698B63}" srcOrd="0" destOrd="0" presId="urn:microsoft.com/office/officeart/2005/8/layout/process3"/>
    <dgm:cxn modelId="{857C29BF-044A-441D-8270-60E7CD05EC85}" type="presOf" srcId="{B0E4B28D-E9B8-49EA-A253-D174EA5C1673}" destId="{4C22B508-22C7-44FC-A72E-00663EF9A696}" srcOrd="0" destOrd="0" presId="urn:microsoft.com/office/officeart/2005/8/layout/process3"/>
    <dgm:cxn modelId="{7C0E3BC8-0337-42B0-AEF9-23EAF3207B8D}" type="presOf" srcId="{3707D3FF-217F-4FE3-93E2-1A2BA1D84251}" destId="{F88E3B14-7F84-4EB0-A984-C8E375661688}" srcOrd="1" destOrd="0" presId="urn:microsoft.com/office/officeart/2005/8/layout/process3"/>
    <dgm:cxn modelId="{CB8C5ACC-B56D-4902-92FC-0F5536F6CA54}" type="presOf" srcId="{C95C0BBF-467C-43AC-A3B2-3E43ACC639DD}" destId="{41F698BC-8F41-4AA4-A58F-12F11505C42D}" srcOrd="0" destOrd="1" presId="urn:microsoft.com/office/officeart/2005/8/layout/process3"/>
    <dgm:cxn modelId="{5D8415D0-0CC2-470C-AAE0-C1290F5DA46C}" srcId="{75B5A4EC-134C-40D4-B5F8-BCF475E2076E}" destId="{FD70502C-E21B-44D6-AD4B-9450142A2D9C}" srcOrd="0" destOrd="0" parTransId="{A478CCEE-CB7F-4E19-AF4D-A8A25612CB85}" sibTransId="{9FEFD962-80F1-4ABC-8BB0-4A34C7830C84}"/>
    <dgm:cxn modelId="{ABE315D9-2485-4FE5-A0B0-74D9D9DD9D0D}" type="presOf" srcId="{86F9C1A3-F764-4E27-97F6-F73EEA1F771A}" destId="{B3976877-2A22-4B30-8042-C5764F0ADA35}" srcOrd="0" destOrd="2" presId="urn:microsoft.com/office/officeart/2005/8/layout/process3"/>
    <dgm:cxn modelId="{CD6010DF-C8BA-4E76-A938-8B4473F115F5}" srcId="{C04E73B7-C64E-49DD-85DF-691BC3781D6E}" destId="{C95C0BBF-467C-43AC-A3B2-3E43ACC639DD}" srcOrd="1" destOrd="0" parTransId="{3A4C9660-E97D-473E-BA4C-F72F05DF3C31}" sibTransId="{32A9C734-D254-4A7E-B2AB-4E96DBFE25D3}"/>
    <dgm:cxn modelId="{5CA914DF-7247-4BCC-B1A6-197FEC18CCB6}" type="presOf" srcId="{CCEE1004-18C7-4602-B668-1A10CA00BEF4}" destId="{12BF424B-AA60-4B79-90BD-7ED0BBE80F1C}" srcOrd="0" destOrd="1" presId="urn:microsoft.com/office/officeart/2005/8/layout/process3"/>
    <dgm:cxn modelId="{FE8527E4-4B1B-49CF-9C13-103E785FC5E5}" srcId="{3707D3FF-217F-4FE3-93E2-1A2BA1D84251}" destId="{86F9C1A3-F764-4E27-97F6-F73EEA1F771A}" srcOrd="2" destOrd="0" parTransId="{3DC098C2-153B-4E08-92DD-2E353A1BE90F}" sibTransId="{8B354B09-09A2-4424-809B-D49465D97E0E}"/>
    <dgm:cxn modelId="{207A21E7-9847-489B-A7BE-B84462B77754}" type="presOf" srcId="{927E92EF-9947-4BDA-84AF-618730FB1951}" destId="{7F8D8309-4671-4E5D-8926-260BD930402D}" srcOrd="1" destOrd="0" presId="urn:microsoft.com/office/officeart/2005/8/layout/process3"/>
    <dgm:cxn modelId="{45C2B7EC-F1E7-47F0-8464-2532D022C758}" type="presOf" srcId="{DF86955F-3BBF-49CD-95DF-58C9A4B4CF52}" destId="{E487DFA9-541B-45C8-994B-92DD7A541504}" srcOrd="1" destOrd="0" presId="urn:microsoft.com/office/officeart/2005/8/layout/process3"/>
    <dgm:cxn modelId="{28F4B0F3-BD98-426E-B768-920465B9043B}" type="presOf" srcId="{20BB9AA1-1623-4D1D-B1D1-1EE29BAA1446}" destId="{AB24A97E-104F-4790-99E1-376DB6A329B0}" srcOrd="1" destOrd="0" presId="urn:microsoft.com/office/officeart/2005/8/layout/process3"/>
    <dgm:cxn modelId="{EC1757F2-8590-4D24-B781-C4083C804253}" type="presParOf" srcId="{E29CB123-229E-490E-87DE-0ACBCE93C06A}" destId="{BA9BD0EB-6D60-40F8-8100-9AEB21A9A499}" srcOrd="0" destOrd="0" presId="urn:microsoft.com/office/officeart/2005/8/layout/process3"/>
    <dgm:cxn modelId="{3F6C0FE6-0CA2-4534-94F2-26CF8A6277F3}" type="presParOf" srcId="{BA9BD0EB-6D60-40F8-8100-9AEB21A9A499}" destId="{4C22B508-22C7-44FC-A72E-00663EF9A696}" srcOrd="0" destOrd="0" presId="urn:microsoft.com/office/officeart/2005/8/layout/process3"/>
    <dgm:cxn modelId="{44661A14-1B21-4243-8B4F-A69A0B6CFB5D}" type="presParOf" srcId="{BA9BD0EB-6D60-40F8-8100-9AEB21A9A499}" destId="{43F5AF4C-B8D9-4971-93D2-1710FAFF541D}" srcOrd="1" destOrd="0" presId="urn:microsoft.com/office/officeart/2005/8/layout/process3"/>
    <dgm:cxn modelId="{2CAE87B8-A3D0-466B-9D62-D74C95C7C4A1}" type="presParOf" srcId="{BA9BD0EB-6D60-40F8-8100-9AEB21A9A499}" destId="{12BF424B-AA60-4B79-90BD-7ED0BBE80F1C}" srcOrd="2" destOrd="0" presId="urn:microsoft.com/office/officeart/2005/8/layout/process3"/>
    <dgm:cxn modelId="{6D34E64D-7C7A-4C78-9135-91216C870FC2}" type="presParOf" srcId="{E29CB123-229E-490E-87DE-0ACBCE93C06A}" destId="{16A1E87F-6CB8-4DF9-A15A-BE2F7C698B63}" srcOrd="1" destOrd="0" presId="urn:microsoft.com/office/officeart/2005/8/layout/process3"/>
    <dgm:cxn modelId="{856BEC1F-AB19-4C02-9BF9-24A2ABC7E971}" type="presParOf" srcId="{16A1E87F-6CB8-4DF9-A15A-BE2F7C698B63}" destId="{AB24A97E-104F-4790-99E1-376DB6A329B0}" srcOrd="0" destOrd="0" presId="urn:microsoft.com/office/officeart/2005/8/layout/process3"/>
    <dgm:cxn modelId="{2F4870A9-23EE-441A-A089-B7F98DE8DF0A}" type="presParOf" srcId="{E29CB123-229E-490E-87DE-0ACBCE93C06A}" destId="{3B65ADFA-FF2A-4938-A394-81472B4F3E85}" srcOrd="2" destOrd="0" presId="urn:microsoft.com/office/officeart/2005/8/layout/process3"/>
    <dgm:cxn modelId="{9F0D1F26-056A-42BE-876E-2BFF2FFDFB19}" type="presParOf" srcId="{3B65ADFA-FF2A-4938-A394-81472B4F3E85}" destId="{1A031801-6671-445F-B6AA-3F0183C074DC}" srcOrd="0" destOrd="0" presId="urn:microsoft.com/office/officeart/2005/8/layout/process3"/>
    <dgm:cxn modelId="{2D67A8E8-4E61-462D-8C95-A2961FFA02DF}" type="presParOf" srcId="{3B65ADFA-FF2A-4938-A394-81472B4F3E85}" destId="{F88E3B14-7F84-4EB0-A984-C8E375661688}" srcOrd="1" destOrd="0" presId="urn:microsoft.com/office/officeart/2005/8/layout/process3"/>
    <dgm:cxn modelId="{BB2FCF97-6E8D-419C-A119-97BAF339DF0D}" type="presParOf" srcId="{3B65ADFA-FF2A-4938-A394-81472B4F3E85}" destId="{B3976877-2A22-4B30-8042-C5764F0ADA35}" srcOrd="2" destOrd="0" presId="urn:microsoft.com/office/officeart/2005/8/layout/process3"/>
    <dgm:cxn modelId="{B12BE895-65C2-4E35-AD2F-4053C93CE6E1}" type="presParOf" srcId="{E29CB123-229E-490E-87DE-0ACBCE93C06A}" destId="{8F73504D-2DCA-4B07-8C99-7C9993A2369B}" srcOrd="3" destOrd="0" presId="urn:microsoft.com/office/officeart/2005/8/layout/process3"/>
    <dgm:cxn modelId="{3B748D25-B8CB-4778-8B32-C8860D70396D}" type="presParOf" srcId="{8F73504D-2DCA-4B07-8C99-7C9993A2369B}" destId="{7F8D8309-4671-4E5D-8926-260BD930402D}" srcOrd="0" destOrd="0" presId="urn:microsoft.com/office/officeart/2005/8/layout/process3"/>
    <dgm:cxn modelId="{707FF58F-7464-489D-A8C0-B016820678E1}" type="presParOf" srcId="{E29CB123-229E-490E-87DE-0ACBCE93C06A}" destId="{A2F02DA0-04FC-4169-81F6-DC815D218B4B}" srcOrd="4" destOrd="0" presId="urn:microsoft.com/office/officeart/2005/8/layout/process3"/>
    <dgm:cxn modelId="{CB217DDD-A82A-485D-9153-291918366ADA}" type="presParOf" srcId="{A2F02DA0-04FC-4169-81F6-DC815D218B4B}" destId="{9F061B98-801F-4ECE-8854-4D7BFE313E01}" srcOrd="0" destOrd="0" presId="urn:microsoft.com/office/officeart/2005/8/layout/process3"/>
    <dgm:cxn modelId="{0F2DD1A5-7881-47A5-BFFD-E0A26795EA17}" type="presParOf" srcId="{A2F02DA0-04FC-4169-81F6-DC815D218B4B}" destId="{7FC868A4-2607-47E4-ADEB-1048094CEEDC}" srcOrd="1" destOrd="0" presId="urn:microsoft.com/office/officeart/2005/8/layout/process3"/>
    <dgm:cxn modelId="{784BE64E-AE21-49C4-82BD-DC90EC56ED51}" type="presParOf" srcId="{A2F02DA0-04FC-4169-81F6-DC815D218B4B}" destId="{41F698BC-8F41-4AA4-A58F-12F11505C42D}" srcOrd="2" destOrd="0" presId="urn:microsoft.com/office/officeart/2005/8/layout/process3"/>
    <dgm:cxn modelId="{5063BC78-99BE-4E56-9B7D-8770F08070FD}" type="presParOf" srcId="{E29CB123-229E-490E-87DE-0ACBCE93C06A}" destId="{F2D5FF12-3B15-475B-8066-D1FF5DF18157}" srcOrd="5" destOrd="0" presId="urn:microsoft.com/office/officeart/2005/8/layout/process3"/>
    <dgm:cxn modelId="{D07AC575-9A59-4832-9C7D-79A40E3942B8}" type="presParOf" srcId="{F2D5FF12-3B15-475B-8066-D1FF5DF18157}" destId="{E487DFA9-541B-45C8-994B-92DD7A541504}" srcOrd="0" destOrd="0" presId="urn:microsoft.com/office/officeart/2005/8/layout/process3"/>
    <dgm:cxn modelId="{AF5D0ECB-1982-4BF7-AB6A-9268F8F049C9}" type="presParOf" srcId="{E29CB123-229E-490E-87DE-0ACBCE93C06A}" destId="{D77E4B88-5753-4CE7-8838-A78797A86162}" srcOrd="6" destOrd="0" presId="urn:microsoft.com/office/officeart/2005/8/layout/process3"/>
    <dgm:cxn modelId="{8DA1F97F-358C-4CEE-8BFE-741B40935C7D}" type="presParOf" srcId="{D77E4B88-5753-4CE7-8838-A78797A86162}" destId="{C96166A2-2328-45DE-A7FE-31DE4C597BA3}" srcOrd="0" destOrd="0" presId="urn:microsoft.com/office/officeart/2005/8/layout/process3"/>
    <dgm:cxn modelId="{C134D19A-B6D0-4F9E-9388-7C989F760455}" type="presParOf" srcId="{D77E4B88-5753-4CE7-8838-A78797A86162}" destId="{FAE1B8C6-803B-4982-A6D6-BEAE967BCBB1}" srcOrd="1" destOrd="0" presId="urn:microsoft.com/office/officeart/2005/8/layout/process3"/>
    <dgm:cxn modelId="{8EDB67D7-D80E-414B-B121-6603018EFC84}" type="presParOf" srcId="{D77E4B88-5753-4CE7-8838-A78797A86162}" destId="{8A96DE17-8BCC-4F6C-9279-74F8D2FB680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86F73C-08A7-47E7-B475-594669E7D78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DA54131-5863-425C-8C36-A75ECB024516}">
      <dgm:prSet phldrT="[Text]"/>
      <dgm:spPr>
        <a:solidFill>
          <a:srgbClr val="9FCDD5"/>
        </a:solidFill>
      </dgm:spPr>
      <dgm:t>
        <a:bodyPr/>
        <a:lstStyle/>
        <a:p>
          <a:r>
            <a:rPr lang="en-GB" dirty="0"/>
            <a:t>Data Protection Impact Assessment</a:t>
          </a:r>
        </a:p>
      </dgm:t>
    </dgm:pt>
    <dgm:pt modelId="{1DF8AB58-E4D3-457A-84EB-8B9D3C99B852}" type="parTrans" cxnId="{0BC93D0D-B1EA-42D9-BA69-D7184AB6281C}">
      <dgm:prSet/>
      <dgm:spPr/>
      <dgm:t>
        <a:bodyPr/>
        <a:lstStyle/>
        <a:p>
          <a:endParaRPr lang="en-GB"/>
        </a:p>
      </dgm:t>
    </dgm:pt>
    <dgm:pt modelId="{2BB606B6-E71F-4B4C-861C-83CB602CD290}" type="sibTrans" cxnId="{0BC93D0D-B1EA-42D9-BA69-D7184AB6281C}">
      <dgm:prSet/>
      <dgm:spPr/>
      <dgm:t>
        <a:bodyPr/>
        <a:lstStyle/>
        <a:p>
          <a:endParaRPr lang="en-GB"/>
        </a:p>
      </dgm:t>
    </dgm:pt>
    <dgm:pt modelId="{761681BE-639F-477F-B79A-9077805C8A73}">
      <dgm:prSet phldrT="[Text]"/>
      <dgm:spPr>
        <a:solidFill>
          <a:schemeClr val="accent5">
            <a:alpha val="90000"/>
          </a:schemeClr>
        </a:solidFill>
      </dgm:spPr>
      <dgm:t>
        <a:bodyPr/>
        <a:lstStyle/>
        <a:p>
          <a:r>
            <a:rPr lang="en-GB" dirty="0"/>
            <a:t>Created in partnership with Manchester University FT, Bolton FT, Tameside and Glossop Integrated Care FT and Manchester City Council to assess the risks and potential impacts to data subjects of data processing for VWIS.</a:t>
          </a:r>
        </a:p>
      </dgm:t>
    </dgm:pt>
    <dgm:pt modelId="{17FAEFB2-FEAF-4E11-849B-EECFB0211A86}" type="parTrans" cxnId="{BA6DBB2B-AEA9-48E6-AA35-2F95127FA848}">
      <dgm:prSet/>
      <dgm:spPr/>
      <dgm:t>
        <a:bodyPr/>
        <a:lstStyle/>
        <a:p>
          <a:endParaRPr lang="en-GB"/>
        </a:p>
      </dgm:t>
    </dgm:pt>
    <dgm:pt modelId="{0E541239-3549-4AF6-8E9F-928852F7CD47}" type="sibTrans" cxnId="{BA6DBB2B-AEA9-48E6-AA35-2F95127FA848}">
      <dgm:prSet/>
      <dgm:spPr/>
      <dgm:t>
        <a:bodyPr/>
        <a:lstStyle/>
        <a:p>
          <a:endParaRPr lang="en-GB"/>
        </a:p>
      </dgm:t>
    </dgm:pt>
    <dgm:pt modelId="{69EC3C71-EA64-4D11-B159-DB095981BCB0}">
      <dgm:prSet phldrT="[Text]"/>
      <dgm:spPr>
        <a:solidFill>
          <a:srgbClr val="E1E880"/>
        </a:solidFill>
      </dgm:spPr>
      <dgm:t>
        <a:bodyPr/>
        <a:lstStyle/>
        <a:p>
          <a:r>
            <a:rPr lang="en-GB" dirty="0"/>
            <a:t>Data Processing Agreement</a:t>
          </a:r>
        </a:p>
      </dgm:t>
    </dgm:pt>
    <dgm:pt modelId="{27FF7611-3B3B-4E78-987E-AFB1FF67870A}" type="parTrans" cxnId="{54311829-AB6B-403C-8183-4392E205A593}">
      <dgm:prSet/>
      <dgm:spPr/>
      <dgm:t>
        <a:bodyPr/>
        <a:lstStyle/>
        <a:p>
          <a:endParaRPr lang="en-GB"/>
        </a:p>
      </dgm:t>
    </dgm:pt>
    <dgm:pt modelId="{458ADDB2-4A6B-4A33-B96E-AFCC8DB805F9}" type="sibTrans" cxnId="{54311829-AB6B-403C-8183-4392E205A593}">
      <dgm:prSet/>
      <dgm:spPr/>
      <dgm:t>
        <a:bodyPr/>
        <a:lstStyle/>
        <a:p>
          <a:endParaRPr lang="en-GB"/>
        </a:p>
      </dgm:t>
    </dgm:pt>
    <dgm:pt modelId="{431BEC2E-F52F-4E38-B906-5D90D916E245}">
      <dgm:prSet phldrT="[Text]"/>
      <dgm:spPr>
        <a:solidFill>
          <a:schemeClr val="accent2">
            <a:lumMod val="20000"/>
            <a:lumOff val="80000"/>
            <a:alpha val="90000"/>
          </a:schemeClr>
        </a:solidFill>
      </dgm:spPr>
      <dgm:t>
        <a:bodyPr/>
        <a:lstStyle/>
        <a:p>
          <a:r>
            <a:rPr lang="en-GB" dirty="0"/>
            <a:t>Also created with Manchester University FT, Bolton FT, Tameside and Glossop Integrated Care FT and Manchester City Council to provide the legal framework under which data will be processed by the VWIS team.</a:t>
          </a:r>
        </a:p>
      </dgm:t>
    </dgm:pt>
    <dgm:pt modelId="{581593C2-023E-4E9B-AB03-5124C9BD8DCE}" type="parTrans" cxnId="{0C983273-3FF2-4B80-911C-CB2483CF3317}">
      <dgm:prSet/>
      <dgm:spPr/>
      <dgm:t>
        <a:bodyPr/>
        <a:lstStyle/>
        <a:p>
          <a:endParaRPr lang="en-GB"/>
        </a:p>
      </dgm:t>
    </dgm:pt>
    <dgm:pt modelId="{82434519-7A66-4E3C-9153-1428BCF838D2}" type="sibTrans" cxnId="{0C983273-3FF2-4B80-911C-CB2483CF3317}">
      <dgm:prSet/>
      <dgm:spPr/>
      <dgm:t>
        <a:bodyPr/>
        <a:lstStyle/>
        <a:p>
          <a:endParaRPr lang="en-GB"/>
        </a:p>
      </dgm:t>
    </dgm:pt>
    <dgm:pt modelId="{DFCD1D4E-6746-4B22-92DD-4C64261ECBF4}">
      <dgm:prSet phldrT="[Text]"/>
      <dgm:spPr>
        <a:solidFill>
          <a:schemeClr val="accent5">
            <a:alpha val="90000"/>
          </a:schemeClr>
        </a:solidFill>
      </dgm:spPr>
      <dgm:t>
        <a:bodyPr/>
        <a:lstStyle/>
        <a:p>
          <a:r>
            <a:rPr lang="en-GB" dirty="0"/>
            <a:t>Lays out the data that will be shared, processes to be used and the protections that are put in place to protect data subjects.</a:t>
          </a:r>
        </a:p>
      </dgm:t>
    </dgm:pt>
    <dgm:pt modelId="{8D41C066-5C3D-4362-9EE3-5EA90BA4A4D0}" type="parTrans" cxnId="{A6B28986-83AF-4F0E-8B2C-08BDA9BC53D9}">
      <dgm:prSet/>
      <dgm:spPr/>
      <dgm:t>
        <a:bodyPr/>
        <a:lstStyle/>
        <a:p>
          <a:endParaRPr lang="en-GB"/>
        </a:p>
      </dgm:t>
    </dgm:pt>
    <dgm:pt modelId="{B9A4ED5B-D35F-45CD-984B-389C6E3807E2}" type="sibTrans" cxnId="{A6B28986-83AF-4F0E-8B2C-08BDA9BC53D9}">
      <dgm:prSet/>
      <dgm:spPr/>
      <dgm:t>
        <a:bodyPr/>
        <a:lstStyle/>
        <a:p>
          <a:endParaRPr lang="en-GB"/>
        </a:p>
      </dgm:t>
    </dgm:pt>
    <dgm:pt modelId="{3F03BCE0-1B4F-4980-B83C-13FCFED0B71F}">
      <dgm:prSet phldrT="[Text]"/>
      <dgm:spPr>
        <a:solidFill>
          <a:schemeClr val="accent2">
            <a:lumMod val="20000"/>
            <a:lumOff val="80000"/>
            <a:alpha val="90000"/>
          </a:schemeClr>
        </a:solidFill>
      </dgm:spPr>
      <dgm:t>
        <a:bodyPr/>
        <a:lstStyle/>
        <a:p>
          <a:r>
            <a:rPr lang="en-GB" dirty="0"/>
            <a:t>Agreed and signed by the above organisations as well as Manchester Health and Social Care CCG. </a:t>
          </a:r>
        </a:p>
      </dgm:t>
    </dgm:pt>
    <dgm:pt modelId="{8B61CEE9-BF77-4569-8C7F-4256D6E8B7B8}" type="parTrans" cxnId="{58767EA2-6DC5-4CBF-A501-037D24A2ED66}">
      <dgm:prSet/>
      <dgm:spPr/>
      <dgm:t>
        <a:bodyPr/>
        <a:lstStyle/>
        <a:p>
          <a:endParaRPr lang="en-GB"/>
        </a:p>
      </dgm:t>
    </dgm:pt>
    <dgm:pt modelId="{62F2BD8B-4589-4B53-A322-1F631A79B9E5}" type="sibTrans" cxnId="{58767EA2-6DC5-4CBF-A501-037D24A2ED66}">
      <dgm:prSet/>
      <dgm:spPr/>
      <dgm:t>
        <a:bodyPr/>
        <a:lstStyle/>
        <a:p>
          <a:endParaRPr lang="en-GB"/>
        </a:p>
      </dgm:t>
    </dgm:pt>
    <dgm:pt modelId="{F8D7CBEB-6DF4-456D-8D98-0786F42F65C4}" type="pres">
      <dgm:prSet presAssocID="{CF86F73C-08A7-47E7-B475-594669E7D78C}" presName="Name0" presStyleCnt="0">
        <dgm:presLayoutVars>
          <dgm:dir/>
          <dgm:animLvl val="lvl"/>
          <dgm:resizeHandles val="exact"/>
        </dgm:presLayoutVars>
      </dgm:prSet>
      <dgm:spPr/>
    </dgm:pt>
    <dgm:pt modelId="{D074B8BD-D74F-4053-A86C-343CD223DC8A}" type="pres">
      <dgm:prSet presAssocID="{2DA54131-5863-425C-8C36-A75ECB024516}" presName="linNode" presStyleCnt="0"/>
      <dgm:spPr/>
    </dgm:pt>
    <dgm:pt modelId="{78DF2788-51B8-4E88-BD2D-D5AFD9E8BDC1}" type="pres">
      <dgm:prSet presAssocID="{2DA54131-5863-425C-8C36-A75ECB024516}" presName="parentText" presStyleLbl="node1" presStyleIdx="0" presStyleCnt="2">
        <dgm:presLayoutVars>
          <dgm:chMax val="1"/>
          <dgm:bulletEnabled val="1"/>
        </dgm:presLayoutVars>
      </dgm:prSet>
      <dgm:spPr/>
    </dgm:pt>
    <dgm:pt modelId="{7292AAFC-B5EB-4BEA-814A-9C91F487C159}" type="pres">
      <dgm:prSet presAssocID="{2DA54131-5863-425C-8C36-A75ECB024516}" presName="descendantText" presStyleLbl="alignAccFollowNode1" presStyleIdx="0" presStyleCnt="2">
        <dgm:presLayoutVars>
          <dgm:bulletEnabled val="1"/>
        </dgm:presLayoutVars>
      </dgm:prSet>
      <dgm:spPr/>
    </dgm:pt>
    <dgm:pt modelId="{10D8A76F-9A68-45B4-B25A-25F7546A94EB}" type="pres">
      <dgm:prSet presAssocID="{2BB606B6-E71F-4B4C-861C-83CB602CD290}" presName="sp" presStyleCnt="0"/>
      <dgm:spPr/>
    </dgm:pt>
    <dgm:pt modelId="{C3055825-0AF2-465F-AFA5-47F35BE2AAC6}" type="pres">
      <dgm:prSet presAssocID="{69EC3C71-EA64-4D11-B159-DB095981BCB0}" presName="linNode" presStyleCnt="0"/>
      <dgm:spPr/>
    </dgm:pt>
    <dgm:pt modelId="{2C745C94-1BB8-4FEC-BAA6-7A9292A78933}" type="pres">
      <dgm:prSet presAssocID="{69EC3C71-EA64-4D11-B159-DB095981BCB0}" presName="parentText" presStyleLbl="node1" presStyleIdx="1" presStyleCnt="2">
        <dgm:presLayoutVars>
          <dgm:chMax val="1"/>
          <dgm:bulletEnabled val="1"/>
        </dgm:presLayoutVars>
      </dgm:prSet>
      <dgm:spPr/>
    </dgm:pt>
    <dgm:pt modelId="{76F934E4-435B-4BBC-AD6C-755E25009BF3}" type="pres">
      <dgm:prSet presAssocID="{69EC3C71-EA64-4D11-B159-DB095981BCB0}" presName="descendantText" presStyleLbl="alignAccFollowNode1" presStyleIdx="1" presStyleCnt="2">
        <dgm:presLayoutVars>
          <dgm:bulletEnabled val="1"/>
        </dgm:presLayoutVars>
      </dgm:prSet>
      <dgm:spPr/>
    </dgm:pt>
  </dgm:ptLst>
  <dgm:cxnLst>
    <dgm:cxn modelId="{04B7030D-5117-40C1-84E3-DB58CEB9EFEB}" type="presOf" srcId="{69EC3C71-EA64-4D11-B159-DB095981BCB0}" destId="{2C745C94-1BB8-4FEC-BAA6-7A9292A78933}" srcOrd="0" destOrd="0" presId="urn:microsoft.com/office/officeart/2005/8/layout/vList5"/>
    <dgm:cxn modelId="{0BC93D0D-B1EA-42D9-BA69-D7184AB6281C}" srcId="{CF86F73C-08A7-47E7-B475-594669E7D78C}" destId="{2DA54131-5863-425C-8C36-A75ECB024516}" srcOrd="0" destOrd="0" parTransId="{1DF8AB58-E4D3-457A-84EB-8B9D3C99B852}" sibTransId="{2BB606B6-E71F-4B4C-861C-83CB602CD290}"/>
    <dgm:cxn modelId="{DE3FA728-9A74-445A-A3DD-A091BB2AA617}" type="presOf" srcId="{3F03BCE0-1B4F-4980-B83C-13FCFED0B71F}" destId="{76F934E4-435B-4BBC-AD6C-755E25009BF3}" srcOrd="0" destOrd="1" presId="urn:microsoft.com/office/officeart/2005/8/layout/vList5"/>
    <dgm:cxn modelId="{54311829-AB6B-403C-8183-4392E205A593}" srcId="{CF86F73C-08A7-47E7-B475-594669E7D78C}" destId="{69EC3C71-EA64-4D11-B159-DB095981BCB0}" srcOrd="1" destOrd="0" parTransId="{27FF7611-3B3B-4E78-987E-AFB1FF67870A}" sibTransId="{458ADDB2-4A6B-4A33-B96E-AFCC8DB805F9}"/>
    <dgm:cxn modelId="{BA6DBB2B-AEA9-48E6-AA35-2F95127FA848}" srcId="{2DA54131-5863-425C-8C36-A75ECB024516}" destId="{761681BE-639F-477F-B79A-9077805C8A73}" srcOrd="0" destOrd="0" parTransId="{17FAEFB2-FEAF-4E11-849B-EECFB0211A86}" sibTransId="{0E541239-3549-4AF6-8E9F-928852F7CD47}"/>
    <dgm:cxn modelId="{027C8040-37B7-469D-A5F6-C16C743E8AD9}" type="presOf" srcId="{2DA54131-5863-425C-8C36-A75ECB024516}" destId="{78DF2788-51B8-4E88-BD2D-D5AFD9E8BDC1}" srcOrd="0" destOrd="0" presId="urn:microsoft.com/office/officeart/2005/8/layout/vList5"/>
    <dgm:cxn modelId="{0C983273-3FF2-4B80-911C-CB2483CF3317}" srcId="{69EC3C71-EA64-4D11-B159-DB095981BCB0}" destId="{431BEC2E-F52F-4E38-B906-5D90D916E245}" srcOrd="0" destOrd="0" parTransId="{581593C2-023E-4E9B-AB03-5124C9BD8DCE}" sibTransId="{82434519-7A66-4E3C-9153-1428BCF838D2}"/>
    <dgm:cxn modelId="{B705E177-AB39-4526-BF4E-CF5544203856}" type="presOf" srcId="{DFCD1D4E-6746-4B22-92DD-4C64261ECBF4}" destId="{7292AAFC-B5EB-4BEA-814A-9C91F487C159}" srcOrd="0" destOrd="1" presId="urn:microsoft.com/office/officeart/2005/8/layout/vList5"/>
    <dgm:cxn modelId="{A6B28986-83AF-4F0E-8B2C-08BDA9BC53D9}" srcId="{2DA54131-5863-425C-8C36-A75ECB024516}" destId="{DFCD1D4E-6746-4B22-92DD-4C64261ECBF4}" srcOrd="1" destOrd="0" parTransId="{8D41C066-5C3D-4362-9EE3-5EA90BA4A4D0}" sibTransId="{B9A4ED5B-D35F-45CD-984B-389C6E3807E2}"/>
    <dgm:cxn modelId="{58767EA2-6DC5-4CBF-A501-037D24A2ED66}" srcId="{69EC3C71-EA64-4D11-B159-DB095981BCB0}" destId="{3F03BCE0-1B4F-4980-B83C-13FCFED0B71F}" srcOrd="1" destOrd="0" parTransId="{8B61CEE9-BF77-4569-8C7F-4256D6E8B7B8}" sibTransId="{62F2BD8B-4589-4B53-A322-1F631A79B9E5}"/>
    <dgm:cxn modelId="{3B6FEAA4-684E-453E-B99A-B12C6A0DACA1}" type="presOf" srcId="{761681BE-639F-477F-B79A-9077805C8A73}" destId="{7292AAFC-B5EB-4BEA-814A-9C91F487C159}" srcOrd="0" destOrd="0" presId="urn:microsoft.com/office/officeart/2005/8/layout/vList5"/>
    <dgm:cxn modelId="{CFD1E7AC-409B-4C43-8C07-7BD77A479D1A}" type="presOf" srcId="{431BEC2E-F52F-4E38-B906-5D90D916E245}" destId="{76F934E4-435B-4BBC-AD6C-755E25009BF3}" srcOrd="0" destOrd="0" presId="urn:microsoft.com/office/officeart/2005/8/layout/vList5"/>
    <dgm:cxn modelId="{1CFA0DEC-D8D0-4448-B4C0-EDA2355E5D91}" type="presOf" srcId="{CF86F73C-08A7-47E7-B475-594669E7D78C}" destId="{F8D7CBEB-6DF4-456D-8D98-0786F42F65C4}" srcOrd="0" destOrd="0" presId="urn:microsoft.com/office/officeart/2005/8/layout/vList5"/>
    <dgm:cxn modelId="{14502F64-546B-4A62-8F15-D718B2C2DB66}" type="presParOf" srcId="{F8D7CBEB-6DF4-456D-8D98-0786F42F65C4}" destId="{D074B8BD-D74F-4053-A86C-343CD223DC8A}" srcOrd="0" destOrd="0" presId="urn:microsoft.com/office/officeart/2005/8/layout/vList5"/>
    <dgm:cxn modelId="{F3D2299A-C7EA-4E7C-B920-F443E7F23180}" type="presParOf" srcId="{D074B8BD-D74F-4053-A86C-343CD223DC8A}" destId="{78DF2788-51B8-4E88-BD2D-D5AFD9E8BDC1}" srcOrd="0" destOrd="0" presId="urn:microsoft.com/office/officeart/2005/8/layout/vList5"/>
    <dgm:cxn modelId="{E0FE36B2-31A5-42F0-9562-91EB40E8C17A}" type="presParOf" srcId="{D074B8BD-D74F-4053-A86C-343CD223DC8A}" destId="{7292AAFC-B5EB-4BEA-814A-9C91F487C159}" srcOrd="1" destOrd="0" presId="urn:microsoft.com/office/officeart/2005/8/layout/vList5"/>
    <dgm:cxn modelId="{B348C72B-9A54-4E9B-8FE2-43183415EB57}" type="presParOf" srcId="{F8D7CBEB-6DF4-456D-8D98-0786F42F65C4}" destId="{10D8A76F-9A68-45B4-B25A-25F7546A94EB}" srcOrd="1" destOrd="0" presId="urn:microsoft.com/office/officeart/2005/8/layout/vList5"/>
    <dgm:cxn modelId="{CED28F0F-5B88-402C-8F22-834630D10EE0}" type="presParOf" srcId="{F8D7CBEB-6DF4-456D-8D98-0786F42F65C4}" destId="{C3055825-0AF2-465F-AFA5-47F35BE2AAC6}" srcOrd="2" destOrd="0" presId="urn:microsoft.com/office/officeart/2005/8/layout/vList5"/>
    <dgm:cxn modelId="{24595DF7-BF3E-41F9-97ED-8750B76FD60C}" type="presParOf" srcId="{C3055825-0AF2-465F-AFA5-47F35BE2AAC6}" destId="{2C745C94-1BB8-4FEC-BAA6-7A9292A78933}" srcOrd="0" destOrd="0" presId="urn:microsoft.com/office/officeart/2005/8/layout/vList5"/>
    <dgm:cxn modelId="{CC46C7FA-91C0-4383-8419-2EB2E3BA208F}" type="presParOf" srcId="{C3055825-0AF2-465F-AFA5-47F35BE2AAC6}" destId="{76F934E4-435B-4BBC-AD6C-755E25009BF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93220F-4592-4C31-92AF-B60F4BB88CB4}"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n-GB"/>
        </a:p>
      </dgm:t>
    </dgm:pt>
    <dgm:pt modelId="{9D54806D-7EE1-4CED-B599-4520639BBACF}">
      <dgm:prSet phldrT="[Text]"/>
      <dgm:spPr/>
      <dgm:t>
        <a:bodyPr/>
        <a:lstStyle/>
        <a:p>
          <a:r>
            <a:rPr lang="en-GB" dirty="0"/>
            <a:t>Virtual Workforce Information System</a:t>
          </a:r>
        </a:p>
      </dgm:t>
    </dgm:pt>
    <dgm:pt modelId="{FF7D6024-8C33-41ED-98F4-6759D7AAC328}" type="parTrans" cxnId="{A891184F-97F5-411F-AA73-A09EAB9E6930}">
      <dgm:prSet/>
      <dgm:spPr/>
      <dgm:t>
        <a:bodyPr/>
        <a:lstStyle/>
        <a:p>
          <a:endParaRPr lang="en-GB"/>
        </a:p>
      </dgm:t>
    </dgm:pt>
    <dgm:pt modelId="{123D43A5-5F8E-49EA-A5DA-45C99D99707F}" type="sibTrans" cxnId="{A891184F-97F5-411F-AA73-A09EAB9E6930}">
      <dgm:prSet/>
      <dgm:spPr/>
      <dgm:t>
        <a:bodyPr/>
        <a:lstStyle/>
        <a:p>
          <a:endParaRPr lang="en-GB"/>
        </a:p>
      </dgm:t>
    </dgm:pt>
    <dgm:pt modelId="{179DF4CC-22FA-475B-8A40-8DC4D042A997}">
      <dgm:prSet phldrT="[Text]"/>
      <dgm:spPr/>
      <dgm:t>
        <a:bodyPr/>
        <a:lstStyle/>
        <a:p>
          <a:r>
            <a:rPr lang="en-GB" dirty="0"/>
            <a:t>Defined and Proven Information Governance Procedures</a:t>
          </a:r>
        </a:p>
      </dgm:t>
    </dgm:pt>
    <dgm:pt modelId="{22656B58-17E4-4CD0-8BC3-CD73FA44CB9D}" type="parTrans" cxnId="{EF5669A8-1D3F-4A06-A263-5FF4D292B399}">
      <dgm:prSet/>
      <dgm:spPr/>
      <dgm:t>
        <a:bodyPr/>
        <a:lstStyle/>
        <a:p>
          <a:endParaRPr lang="en-GB"/>
        </a:p>
      </dgm:t>
    </dgm:pt>
    <dgm:pt modelId="{3BA9C447-DFB2-41DC-831A-1C8A29E4D98A}" type="sibTrans" cxnId="{EF5669A8-1D3F-4A06-A263-5FF4D292B399}">
      <dgm:prSet/>
      <dgm:spPr/>
      <dgm:t>
        <a:bodyPr/>
        <a:lstStyle/>
        <a:p>
          <a:endParaRPr lang="en-GB"/>
        </a:p>
      </dgm:t>
    </dgm:pt>
    <dgm:pt modelId="{28D2E68B-5FDC-4123-A9D9-8608783BD510}">
      <dgm:prSet phldrT="[Text]"/>
      <dgm:spPr/>
      <dgm:t>
        <a:bodyPr/>
        <a:lstStyle/>
        <a:p>
          <a:r>
            <a:rPr lang="en-GB" dirty="0"/>
            <a:t>Clear and Consistent Analysis Across Health and Care System</a:t>
          </a:r>
        </a:p>
      </dgm:t>
    </dgm:pt>
    <dgm:pt modelId="{5914DBF5-FBF2-473B-B55E-83F10B2D9DEE}" type="parTrans" cxnId="{A730D344-9166-4B3F-A1AF-D1880AEAAC47}">
      <dgm:prSet/>
      <dgm:spPr/>
      <dgm:t>
        <a:bodyPr/>
        <a:lstStyle/>
        <a:p>
          <a:endParaRPr lang="en-GB"/>
        </a:p>
      </dgm:t>
    </dgm:pt>
    <dgm:pt modelId="{EF79CB28-7809-4BE5-86F7-42DBD6D6DB82}" type="sibTrans" cxnId="{A730D344-9166-4B3F-A1AF-D1880AEAAC47}">
      <dgm:prSet/>
      <dgm:spPr/>
      <dgm:t>
        <a:bodyPr/>
        <a:lstStyle/>
        <a:p>
          <a:endParaRPr lang="en-GB"/>
        </a:p>
      </dgm:t>
    </dgm:pt>
    <dgm:pt modelId="{C4B3C623-D301-476F-B300-FF471AEDD30A}">
      <dgm:prSet phldrT="[Text]"/>
      <dgm:spPr/>
      <dgm:t>
        <a:bodyPr/>
        <a:lstStyle/>
        <a:p>
          <a:r>
            <a:rPr lang="en-GB" dirty="0"/>
            <a:t>Enabling Collaborative Planning Across Sectors</a:t>
          </a:r>
        </a:p>
      </dgm:t>
    </dgm:pt>
    <dgm:pt modelId="{A009F150-525A-47D1-9DDB-24110A2F05AA}" type="parTrans" cxnId="{0FF699B7-E37A-4E7D-9735-8FBD30112492}">
      <dgm:prSet/>
      <dgm:spPr/>
      <dgm:t>
        <a:bodyPr/>
        <a:lstStyle/>
        <a:p>
          <a:endParaRPr lang="en-GB"/>
        </a:p>
      </dgm:t>
    </dgm:pt>
    <dgm:pt modelId="{CD97A74C-2097-4CCA-A4A9-FD721C6F6080}" type="sibTrans" cxnId="{0FF699B7-E37A-4E7D-9735-8FBD30112492}">
      <dgm:prSet/>
      <dgm:spPr/>
      <dgm:t>
        <a:bodyPr/>
        <a:lstStyle/>
        <a:p>
          <a:endParaRPr lang="en-GB"/>
        </a:p>
      </dgm:t>
    </dgm:pt>
    <dgm:pt modelId="{F229E627-2122-4617-B548-2510A4FCA6FB}">
      <dgm:prSet phldrT="[Text]"/>
      <dgm:spPr/>
      <dgm:t>
        <a:bodyPr/>
        <a:lstStyle/>
        <a:p>
          <a:r>
            <a:rPr lang="en-GB" dirty="0"/>
            <a:t>Free Resource to Utilise in Whole-System Planning</a:t>
          </a:r>
        </a:p>
      </dgm:t>
    </dgm:pt>
    <dgm:pt modelId="{8A9ABB2C-8917-45EF-8E87-FEBCFF848356}" type="parTrans" cxnId="{1239EF3D-D9EE-4431-ACBC-4A19A802CDF6}">
      <dgm:prSet/>
      <dgm:spPr/>
      <dgm:t>
        <a:bodyPr/>
        <a:lstStyle/>
        <a:p>
          <a:endParaRPr lang="en-GB"/>
        </a:p>
      </dgm:t>
    </dgm:pt>
    <dgm:pt modelId="{06242331-5A98-4A4E-ABBD-222225F8D176}" type="sibTrans" cxnId="{1239EF3D-D9EE-4431-ACBC-4A19A802CDF6}">
      <dgm:prSet/>
      <dgm:spPr/>
      <dgm:t>
        <a:bodyPr/>
        <a:lstStyle/>
        <a:p>
          <a:endParaRPr lang="en-GB"/>
        </a:p>
      </dgm:t>
    </dgm:pt>
    <dgm:pt modelId="{0FE39483-E3B5-40DC-9B5E-9CA446BF5A05}">
      <dgm:prSet/>
      <dgm:spPr/>
      <dgm:t>
        <a:bodyPr/>
        <a:lstStyle/>
        <a:p>
          <a:r>
            <a:rPr lang="en-GB" dirty="0"/>
            <a:t>Consistently captured data enables clear analysis of resources in a locality and the wider Greater Manchester system. </a:t>
          </a:r>
        </a:p>
      </dgm:t>
    </dgm:pt>
    <dgm:pt modelId="{CA5A21D4-2406-4BE3-BAAC-2DBEF7EB828A}" type="parTrans" cxnId="{11FC72A6-5870-4DB5-BAAF-21E217BF40BD}">
      <dgm:prSet/>
      <dgm:spPr/>
      <dgm:t>
        <a:bodyPr/>
        <a:lstStyle/>
        <a:p>
          <a:endParaRPr lang="en-GB"/>
        </a:p>
      </dgm:t>
    </dgm:pt>
    <dgm:pt modelId="{AC2D9826-8916-48A1-81C0-25CAA37F7ABA}" type="sibTrans" cxnId="{11FC72A6-5870-4DB5-BAAF-21E217BF40BD}">
      <dgm:prSet/>
      <dgm:spPr/>
      <dgm:t>
        <a:bodyPr/>
        <a:lstStyle/>
        <a:p>
          <a:endParaRPr lang="en-GB"/>
        </a:p>
      </dgm:t>
    </dgm:pt>
    <dgm:pt modelId="{278D24F3-2A07-4948-BB68-AE523599FEA7}">
      <dgm:prSet/>
      <dgm:spPr/>
      <dgm:t>
        <a:bodyPr/>
        <a:lstStyle/>
        <a:p>
          <a:r>
            <a:rPr lang="en-GB" dirty="0"/>
            <a:t>A Data Protection Impact Assessment and an Information Sharing Agreement have been created and utilised in pilot areas to facilitate safe and effective data processing which has been reviewed and signed by multiple Trusts and Manchester City Council.</a:t>
          </a:r>
        </a:p>
      </dgm:t>
    </dgm:pt>
    <dgm:pt modelId="{70DC4DB6-24B8-4FA2-B154-27FD6463524D}" type="sibTrans" cxnId="{BC8C23AC-D2B9-4379-AD48-CEB8A85DA8F2}">
      <dgm:prSet/>
      <dgm:spPr/>
      <dgm:t>
        <a:bodyPr/>
        <a:lstStyle/>
        <a:p>
          <a:endParaRPr lang="en-GB"/>
        </a:p>
      </dgm:t>
    </dgm:pt>
    <dgm:pt modelId="{3ED000E4-DE14-4DF1-84AF-8E2D61FA262D}" type="parTrans" cxnId="{BC8C23AC-D2B9-4379-AD48-CEB8A85DA8F2}">
      <dgm:prSet/>
      <dgm:spPr/>
      <dgm:t>
        <a:bodyPr/>
        <a:lstStyle/>
        <a:p>
          <a:endParaRPr lang="en-GB"/>
        </a:p>
      </dgm:t>
    </dgm:pt>
    <dgm:pt modelId="{D3FF8486-A738-4ADA-9E0A-57FEDDA0E37A}">
      <dgm:prSet/>
      <dgm:spPr/>
      <dgm:t>
        <a:bodyPr/>
        <a:lstStyle/>
        <a:p>
          <a:r>
            <a:rPr lang="en-GB" dirty="0"/>
            <a:t>VWIS is a free resource which is available to all health and care organisations to assist with various kinds of workforce analysis and planning.</a:t>
          </a:r>
        </a:p>
      </dgm:t>
    </dgm:pt>
    <dgm:pt modelId="{1A8CB4A6-7D06-406C-B519-9CD5A2C6A331}" type="parTrans" cxnId="{F699446A-90A6-4241-A1B6-C4178CEEE2EA}">
      <dgm:prSet/>
      <dgm:spPr/>
      <dgm:t>
        <a:bodyPr/>
        <a:lstStyle/>
        <a:p>
          <a:endParaRPr lang="en-GB"/>
        </a:p>
      </dgm:t>
    </dgm:pt>
    <dgm:pt modelId="{75DB6076-D383-4A3B-BC2C-13668610F1D4}" type="sibTrans" cxnId="{F699446A-90A6-4241-A1B6-C4178CEEE2EA}">
      <dgm:prSet/>
      <dgm:spPr/>
      <dgm:t>
        <a:bodyPr/>
        <a:lstStyle/>
        <a:p>
          <a:endParaRPr lang="en-GB"/>
        </a:p>
      </dgm:t>
    </dgm:pt>
    <dgm:pt modelId="{644073B1-1CBD-484E-AE23-93F11A360B44}">
      <dgm:prSet/>
      <dgm:spPr/>
      <dgm:t>
        <a:bodyPr/>
        <a:lstStyle/>
        <a:p>
          <a:r>
            <a:rPr lang="en-GB" dirty="0"/>
            <a:t>The VWIS platform enables all contributors to work from the same, consistent baseline of information and contribute to effective workforce development.</a:t>
          </a:r>
        </a:p>
      </dgm:t>
    </dgm:pt>
    <dgm:pt modelId="{900389E5-88A0-418D-9E02-093807B0944D}" type="parTrans" cxnId="{77325605-8764-47AC-8545-EE21C6464765}">
      <dgm:prSet/>
      <dgm:spPr/>
      <dgm:t>
        <a:bodyPr/>
        <a:lstStyle/>
        <a:p>
          <a:endParaRPr lang="en-GB"/>
        </a:p>
      </dgm:t>
    </dgm:pt>
    <dgm:pt modelId="{0C9862D6-56AD-4DA4-85A9-531DBBB68C6E}" type="sibTrans" cxnId="{77325605-8764-47AC-8545-EE21C6464765}">
      <dgm:prSet/>
      <dgm:spPr/>
      <dgm:t>
        <a:bodyPr/>
        <a:lstStyle/>
        <a:p>
          <a:endParaRPr lang="en-GB"/>
        </a:p>
      </dgm:t>
    </dgm:pt>
    <dgm:pt modelId="{0987FAA8-0334-4942-853E-1D315FFA7264}" type="pres">
      <dgm:prSet presAssocID="{9693220F-4592-4C31-92AF-B60F4BB88CB4}" presName="diagram" presStyleCnt="0">
        <dgm:presLayoutVars>
          <dgm:chMax val="1"/>
          <dgm:dir/>
          <dgm:animLvl val="ctr"/>
          <dgm:resizeHandles val="exact"/>
        </dgm:presLayoutVars>
      </dgm:prSet>
      <dgm:spPr/>
    </dgm:pt>
    <dgm:pt modelId="{1074D0DA-EC46-48EE-913B-91E324A9EBE9}" type="pres">
      <dgm:prSet presAssocID="{9693220F-4592-4C31-92AF-B60F4BB88CB4}" presName="matrix" presStyleCnt="0"/>
      <dgm:spPr/>
    </dgm:pt>
    <dgm:pt modelId="{916A1F0B-EEA4-49A9-A87D-222FBF45846D}" type="pres">
      <dgm:prSet presAssocID="{9693220F-4592-4C31-92AF-B60F4BB88CB4}" presName="tile1" presStyleLbl="node1" presStyleIdx="0" presStyleCnt="4"/>
      <dgm:spPr/>
    </dgm:pt>
    <dgm:pt modelId="{14A60C4F-D01F-417D-B5EF-0D43C087BE02}" type="pres">
      <dgm:prSet presAssocID="{9693220F-4592-4C31-92AF-B60F4BB88CB4}" presName="tile1text" presStyleLbl="node1" presStyleIdx="0" presStyleCnt="4">
        <dgm:presLayoutVars>
          <dgm:chMax val="0"/>
          <dgm:chPref val="0"/>
          <dgm:bulletEnabled val="1"/>
        </dgm:presLayoutVars>
      </dgm:prSet>
      <dgm:spPr/>
    </dgm:pt>
    <dgm:pt modelId="{4E517355-CD53-4045-8DD3-EB0A31C7EAC2}" type="pres">
      <dgm:prSet presAssocID="{9693220F-4592-4C31-92AF-B60F4BB88CB4}" presName="tile2" presStyleLbl="node1" presStyleIdx="1" presStyleCnt="4"/>
      <dgm:spPr/>
    </dgm:pt>
    <dgm:pt modelId="{D4F514FD-3100-4E30-81AF-531D41774601}" type="pres">
      <dgm:prSet presAssocID="{9693220F-4592-4C31-92AF-B60F4BB88CB4}" presName="tile2text" presStyleLbl="node1" presStyleIdx="1" presStyleCnt="4">
        <dgm:presLayoutVars>
          <dgm:chMax val="0"/>
          <dgm:chPref val="0"/>
          <dgm:bulletEnabled val="1"/>
        </dgm:presLayoutVars>
      </dgm:prSet>
      <dgm:spPr/>
    </dgm:pt>
    <dgm:pt modelId="{41B51133-3250-4A66-A235-B3E7CC48BF2A}" type="pres">
      <dgm:prSet presAssocID="{9693220F-4592-4C31-92AF-B60F4BB88CB4}" presName="tile3" presStyleLbl="node1" presStyleIdx="2" presStyleCnt="4"/>
      <dgm:spPr/>
    </dgm:pt>
    <dgm:pt modelId="{9D0DC8B3-6F21-47A8-B768-8E1E7CDFE773}" type="pres">
      <dgm:prSet presAssocID="{9693220F-4592-4C31-92AF-B60F4BB88CB4}" presName="tile3text" presStyleLbl="node1" presStyleIdx="2" presStyleCnt="4">
        <dgm:presLayoutVars>
          <dgm:chMax val="0"/>
          <dgm:chPref val="0"/>
          <dgm:bulletEnabled val="1"/>
        </dgm:presLayoutVars>
      </dgm:prSet>
      <dgm:spPr/>
    </dgm:pt>
    <dgm:pt modelId="{7E8CDB82-1F64-40F4-B86B-5E716EEBC44A}" type="pres">
      <dgm:prSet presAssocID="{9693220F-4592-4C31-92AF-B60F4BB88CB4}" presName="tile4" presStyleLbl="node1" presStyleIdx="3" presStyleCnt="4"/>
      <dgm:spPr/>
    </dgm:pt>
    <dgm:pt modelId="{A8D86A42-0B5A-486B-9309-E8C9E1630044}" type="pres">
      <dgm:prSet presAssocID="{9693220F-4592-4C31-92AF-B60F4BB88CB4}" presName="tile4text" presStyleLbl="node1" presStyleIdx="3" presStyleCnt="4">
        <dgm:presLayoutVars>
          <dgm:chMax val="0"/>
          <dgm:chPref val="0"/>
          <dgm:bulletEnabled val="1"/>
        </dgm:presLayoutVars>
      </dgm:prSet>
      <dgm:spPr/>
    </dgm:pt>
    <dgm:pt modelId="{674EA456-B081-448C-BDB2-1714685302FA}" type="pres">
      <dgm:prSet presAssocID="{9693220F-4592-4C31-92AF-B60F4BB88CB4}" presName="centerTile" presStyleLbl="fgShp" presStyleIdx="0" presStyleCnt="1">
        <dgm:presLayoutVars>
          <dgm:chMax val="0"/>
          <dgm:chPref val="0"/>
        </dgm:presLayoutVars>
      </dgm:prSet>
      <dgm:spPr/>
    </dgm:pt>
  </dgm:ptLst>
  <dgm:cxnLst>
    <dgm:cxn modelId="{CDFDEE02-CFE6-4A4B-8492-3952DBF58043}" type="presOf" srcId="{644073B1-1CBD-484E-AE23-93F11A360B44}" destId="{41B51133-3250-4A66-A235-B3E7CC48BF2A}" srcOrd="0" destOrd="1" presId="urn:microsoft.com/office/officeart/2005/8/layout/matrix1"/>
    <dgm:cxn modelId="{77325605-8764-47AC-8545-EE21C6464765}" srcId="{C4B3C623-D301-476F-B300-FF471AEDD30A}" destId="{644073B1-1CBD-484E-AE23-93F11A360B44}" srcOrd="0" destOrd="0" parTransId="{900389E5-88A0-418D-9E02-093807B0944D}" sibTransId="{0C9862D6-56AD-4DA4-85A9-531DBBB68C6E}"/>
    <dgm:cxn modelId="{56BCA307-7302-4E8D-A93F-70EF170398FA}" type="presOf" srcId="{C4B3C623-D301-476F-B300-FF471AEDD30A}" destId="{9D0DC8B3-6F21-47A8-B768-8E1E7CDFE773}" srcOrd="1" destOrd="0" presId="urn:microsoft.com/office/officeart/2005/8/layout/matrix1"/>
    <dgm:cxn modelId="{D92A5116-AC03-473B-BAF5-00A21E036EE7}" type="presOf" srcId="{D3FF8486-A738-4ADA-9E0A-57FEDDA0E37A}" destId="{A8D86A42-0B5A-486B-9309-E8C9E1630044}" srcOrd="1" destOrd="1" presId="urn:microsoft.com/office/officeart/2005/8/layout/matrix1"/>
    <dgm:cxn modelId="{7CB74E19-B738-4D14-9229-CEC0ABC708B5}" type="presOf" srcId="{D3FF8486-A738-4ADA-9E0A-57FEDDA0E37A}" destId="{7E8CDB82-1F64-40F4-B86B-5E716EEBC44A}" srcOrd="0" destOrd="1" presId="urn:microsoft.com/office/officeart/2005/8/layout/matrix1"/>
    <dgm:cxn modelId="{0B257333-CDCD-4A09-AB3B-8603615B3AB7}" type="presOf" srcId="{644073B1-1CBD-484E-AE23-93F11A360B44}" destId="{9D0DC8B3-6F21-47A8-B768-8E1E7CDFE773}" srcOrd="1" destOrd="1" presId="urn:microsoft.com/office/officeart/2005/8/layout/matrix1"/>
    <dgm:cxn modelId="{9E4E6336-BF9E-4C74-B22A-E28DEA4D0366}" type="presOf" srcId="{0FE39483-E3B5-40DC-9B5E-9CA446BF5A05}" destId="{4E517355-CD53-4045-8DD3-EB0A31C7EAC2}" srcOrd="0" destOrd="1" presId="urn:microsoft.com/office/officeart/2005/8/layout/matrix1"/>
    <dgm:cxn modelId="{4E195C3B-6DF7-44FF-956D-DF0B5EA96771}" type="presOf" srcId="{9D54806D-7EE1-4CED-B599-4520639BBACF}" destId="{674EA456-B081-448C-BDB2-1714685302FA}" srcOrd="0" destOrd="0" presId="urn:microsoft.com/office/officeart/2005/8/layout/matrix1"/>
    <dgm:cxn modelId="{1239EF3D-D9EE-4431-ACBC-4A19A802CDF6}" srcId="{9D54806D-7EE1-4CED-B599-4520639BBACF}" destId="{F229E627-2122-4617-B548-2510A4FCA6FB}" srcOrd="3" destOrd="0" parTransId="{8A9ABB2C-8917-45EF-8E87-FEBCFF848356}" sibTransId="{06242331-5A98-4A4E-ABBD-222225F8D176}"/>
    <dgm:cxn modelId="{A730D344-9166-4B3F-A1AF-D1880AEAAC47}" srcId="{9D54806D-7EE1-4CED-B599-4520639BBACF}" destId="{28D2E68B-5FDC-4123-A9D9-8608783BD510}" srcOrd="1" destOrd="0" parTransId="{5914DBF5-FBF2-473B-B55E-83F10B2D9DEE}" sibTransId="{EF79CB28-7809-4BE5-86F7-42DBD6D6DB82}"/>
    <dgm:cxn modelId="{84831345-9183-4A1D-A5C4-E3CF50373EBD}" type="presOf" srcId="{F229E627-2122-4617-B548-2510A4FCA6FB}" destId="{A8D86A42-0B5A-486B-9309-E8C9E1630044}" srcOrd="1" destOrd="0" presId="urn:microsoft.com/office/officeart/2005/8/layout/matrix1"/>
    <dgm:cxn modelId="{C54B8C66-34B7-4276-BF01-BD6986446D8B}" type="presOf" srcId="{179DF4CC-22FA-475B-8A40-8DC4D042A997}" destId="{14A60C4F-D01F-417D-B5EF-0D43C087BE02}" srcOrd="1" destOrd="0" presId="urn:microsoft.com/office/officeart/2005/8/layout/matrix1"/>
    <dgm:cxn modelId="{F699446A-90A6-4241-A1B6-C4178CEEE2EA}" srcId="{F229E627-2122-4617-B548-2510A4FCA6FB}" destId="{D3FF8486-A738-4ADA-9E0A-57FEDDA0E37A}" srcOrd="0" destOrd="0" parTransId="{1A8CB4A6-7D06-406C-B519-9CD5A2C6A331}" sibTransId="{75DB6076-D383-4A3B-BC2C-13668610F1D4}"/>
    <dgm:cxn modelId="{A891184F-97F5-411F-AA73-A09EAB9E6930}" srcId="{9693220F-4592-4C31-92AF-B60F4BB88CB4}" destId="{9D54806D-7EE1-4CED-B599-4520639BBACF}" srcOrd="0" destOrd="0" parTransId="{FF7D6024-8C33-41ED-98F4-6759D7AAC328}" sibTransId="{123D43A5-5F8E-49EA-A5DA-45C99D99707F}"/>
    <dgm:cxn modelId="{0CF01157-6F31-4F8E-A2F0-405654B61ADB}" type="presOf" srcId="{28D2E68B-5FDC-4123-A9D9-8608783BD510}" destId="{4E517355-CD53-4045-8DD3-EB0A31C7EAC2}" srcOrd="0" destOrd="0" presId="urn:microsoft.com/office/officeart/2005/8/layout/matrix1"/>
    <dgm:cxn modelId="{4A66DA59-8922-41BD-AFBE-4C600B50EEF9}" type="presOf" srcId="{F229E627-2122-4617-B548-2510A4FCA6FB}" destId="{7E8CDB82-1F64-40F4-B86B-5E716EEBC44A}" srcOrd="0" destOrd="0" presId="urn:microsoft.com/office/officeart/2005/8/layout/matrix1"/>
    <dgm:cxn modelId="{3C7D2396-564A-4785-8539-12777467AC1C}" type="presOf" srcId="{C4B3C623-D301-476F-B300-FF471AEDD30A}" destId="{41B51133-3250-4A66-A235-B3E7CC48BF2A}" srcOrd="0" destOrd="0" presId="urn:microsoft.com/office/officeart/2005/8/layout/matrix1"/>
    <dgm:cxn modelId="{A4D078A0-F4C3-46A4-8CF0-86EFC4D6EED7}" type="presOf" srcId="{9693220F-4592-4C31-92AF-B60F4BB88CB4}" destId="{0987FAA8-0334-4942-853E-1D315FFA7264}" srcOrd="0" destOrd="0" presId="urn:microsoft.com/office/officeart/2005/8/layout/matrix1"/>
    <dgm:cxn modelId="{11FC72A6-5870-4DB5-BAAF-21E217BF40BD}" srcId="{28D2E68B-5FDC-4123-A9D9-8608783BD510}" destId="{0FE39483-E3B5-40DC-9B5E-9CA446BF5A05}" srcOrd="0" destOrd="0" parTransId="{CA5A21D4-2406-4BE3-BAAC-2DBEF7EB828A}" sibTransId="{AC2D9826-8916-48A1-81C0-25CAA37F7ABA}"/>
    <dgm:cxn modelId="{EF5669A8-1D3F-4A06-A263-5FF4D292B399}" srcId="{9D54806D-7EE1-4CED-B599-4520639BBACF}" destId="{179DF4CC-22FA-475B-8A40-8DC4D042A997}" srcOrd="0" destOrd="0" parTransId="{22656B58-17E4-4CD0-8BC3-CD73FA44CB9D}" sibTransId="{3BA9C447-DFB2-41DC-831A-1C8A29E4D98A}"/>
    <dgm:cxn modelId="{BC8C23AC-D2B9-4379-AD48-CEB8A85DA8F2}" srcId="{179DF4CC-22FA-475B-8A40-8DC4D042A997}" destId="{278D24F3-2A07-4948-BB68-AE523599FEA7}" srcOrd="0" destOrd="0" parTransId="{3ED000E4-DE14-4DF1-84AF-8E2D61FA262D}" sibTransId="{70DC4DB6-24B8-4FA2-B154-27FD6463524D}"/>
    <dgm:cxn modelId="{A2D944AC-E26E-4E70-8893-0E7B91F83C9C}" type="presOf" srcId="{278D24F3-2A07-4948-BB68-AE523599FEA7}" destId="{14A60C4F-D01F-417D-B5EF-0D43C087BE02}" srcOrd="1" destOrd="1" presId="urn:microsoft.com/office/officeart/2005/8/layout/matrix1"/>
    <dgm:cxn modelId="{0FF699B7-E37A-4E7D-9735-8FBD30112492}" srcId="{9D54806D-7EE1-4CED-B599-4520639BBACF}" destId="{C4B3C623-D301-476F-B300-FF471AEDD30A}" srcOrd="2" destOrd="0" parTransId="{A009F150-525A-47D1-9DDB-24110A2F05AA}" sibTransId="{CD97A74C-2097-4CCA-A4A9-FD721C6F6080}"/>
    <dgm:cxn modelId="{4BCD29C9-A24E-47A3-82A4-DFD5A95C0419}" type="presOf" srcId="{179DF4CC-22FA-475B-8A40-8DC4D042A997}" destId="{916A1F0B-EEA4-49A9-A87D-222FBF45846D}" srcOrd="0" destOrd="0" presId="urn:microsoft.com/office/officeart/2005/8/layout/matrix1"/>
    <dgm:cxn modelId="{E7D145CD-3D51-455D-B5BB-CE503C3CDAB9}" type="presOf" srcId="{28D2E68B-5FDC-4123-A9D9-8608783BD510}" destId="{D4F514FD-3100-4E30-81AF-531D41774601}" srcOrd="1" destOrd="0" presId="urn:microsoft.com/office/officeart/2005/8/layout/matrix1"/>
    <dgm:cxn modelId="{C813BBCD-BF11-42FF-8D5F-0FAB33563102}" type="presOf" srcId="{0FE39483-E3B5-40DC-9B5E-9CA446BF5A05}" destId="{D4F514FD-3100-4E30-81AF-531D41774601}" srcOrd="1" destOrd="1" presId="urn:microsoft.com/office/officeart/2005/8/layout/matrix1"/>
    <dgm:cxn modelId="{1003A4D3-73C8-4B1D-B06D-C9030EFB0B23}" type="presOf" srcId="{278D24F3-2A07-4948-BB68-AE523599FEA7}" destId="{916A1F0B-EEA4-49A9-A87D-222FBF45846D}" srcOrd="0" destOrd="1" presId="urn:microsoft.com/office/officeart/2005/8/layout/matrix1"/>
    <dgm:cxn modelId="{F601DFBB-5165-450E-86B4-F179D9859BCE}" type="presParOf" srcId="{0987FAA8-0334-4942-853E-1D315FFA7264}" destId="{1074D0DA-EC46-48EE-913B-91E324A9EBE9}" srcOrd="0" destOrd="0" presId="urn:microsoft.com/office/officeart/2005/8/layout/matrix1"/>
    <dgm:cxn modelId="{AB00689D-57A5-45DF-930B-1E4F41C3B512}" type="presParOf" srcId="{1074D0DA-EC46-48EE-913B-91E324A9EBE9}" destId="{916A1F0B-EEA4-49A9-A87D-222FBF45846D}" srcOrd="0" destOrd="0" presId="urn:microsoft.com/office/officeart/2005/8/layout/matrix1"/>
    <dgm:cxn modelId="{01A376D8-E1DC-40E6-9ADC-6AD357AFB5E1}" type="presParOf" srcId="{1074D0DA-EC46-48EE-913B-91E324A9EBE9}" destId="{14A60C4F-D01F-417D-B5EF-0D43C087BE02}" srcOrd="1" destOrd="0" presId="urn:microsoft.com/office/officeart/2005/8/layout/matrix1"/>
    <dgm:cxn modelId="{60F62D4A-1C5D-476E-8D4F-03B353E2EA12}" type="presParOf" srcId="{1074D0DA-EC46-48EE-913B-91E324A9EBE9}" destId="{4E517355-CD53-4045-8DD3-EB0A31C7EAC2}" srcOrd="2" destOrd="0" presId="urn:microsoft.com/office/officeart/2005/8/layout/matrix1"/>
    <dgm:cxn modelId="{1700C6E3-E981-4F19-8D83-6B930161E389}" type="presParOf" srcId="{1074D0DA-EC46-48EE-913B-91E324A9EBE9}" destId="{D4F514FD-3100-4E30-81AF-531D41774601}" srcOrd="3" destOrd="0" presId="urn:microsoft.com/office/officeart/2005/8/layout/matrix1"/>
    <dgm:cxn modelId="{5AFFBFE8-3F1B-421F-95A9-F5642B4A1BEF}" type="presParOf" srcId="{1074D0DA-EC46-48EE-913B-91E324A9EBE9}" destId="{41B51133-3250-4A66-A235-B3E7CC48BF2A}" srcOrd="4" destOrd="0" presId="urn:microsoft.com/office/officeart/2005/8/layout/matrix1"/>
    <dgm:cxn modelId="{DB003A1F-ADB0-4E69-9865-E9B7927858A4}" type="presParOf" srcId="{1074D0DA-EC46-48EE-913B-91E324A9EBE9}" destId="{9D0DC8B3-6F21-47A8-B768-8E1E7CDFE773}" srcOrd="5" destOrd="0" presId="urn:microsoft.com/office/officeart/2005/8/layout/matrix1"/>
    <dgm:cxn modelId="{4BD820B3-082D-4E51-9EE7-AD39178EEDD4}" type="presParOf" srcId="{1074D0DA-EC46-48EE-913B-91E324A9EBE9}" destId="{7E8CDB82-1F64-40F4-B86B-5E716EEBC44A}" srcOrd="6" destOrd="0" presId="urn:microsoft.com/office/officeart/2005/8/layout/matrix1"/>
    <dgm:cxn modelId="{E060A838-CB61-4E65-A87C-B439EB48BD1A}" type="presParOf" srcId="{1074D0DA-EC46-48EE-913B-91E324A9EBE9}" destId="{A8D86A42-0B5A-486B-9309-E8C9E1630044}" srcOrd="7" destOrd="0" presId="urn:microsoft.com/office/officeart/2005/8/layout/matrix1"/>
    <dgm:cxn modelId="{D18F28E3-204F-4B1B-AE12-E456280EA22C}" type="presParOf" srcId="{0987FAA8-0334-4942-853E-1D315FFA7264}" destId="{674EA456-B081-448C-BDB2-1714685302F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D1ACD-F81B-49EF-B6AB-0EA99CBF6826}">
      <dsp:nvSpPr>
        <dsp:cNvPr id="0" name=""/>
        <dsp:cNvSpPr/>
      </dsp:nvSpPr>
      <dsp:spPr>
        <a:xfrm>
          <a:off x="656311" y="1047803"/>
          <a:ext cx="2398417" cy="832938"/>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FF284-01AE-4FB2-98B6-1F2618FC596B}">
      <dsp:nvSpPr>
        <dsp:cNvPr id="0" name=""/>
        <dsp:cNvSpPr/>
      </dsp:nvSpPr>
      <dsp:spPr>
        <a:xfrm>
          <a:off x="1626833" y="3087387"/>
          <a:ext cx="464809" cy="297478"/>
        </a:xfrm>
        <a:prstGeom prst="down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9857FD-5BD1-4C31-A0A8-87EE7B90D95A}">
      <dsp:nvSpPr>
        <dsp:cNvPr id="0" name=""/>
        <dsp:cNvSpPr/>
      </dsp:nvSpPr>
      <dsp:spPr>
        <a:xfrm>
          <a:off x="743695" y="3325370"/>
          <a:ext cx="2231085" cy="557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Meaningful Cross-System Analytics</a:t>
          </a:r>
        </a:p>
      </dsp:txBody>
      <dsp:txXfrm>
        <a:off x="743695" y="3325370"/>
        <a:ext cx="2231085" cy="557771"/>
      </dsp:txXfrm>
    </dsp:sp>
    <dsp:sp modelId="{0C1EF2D6-E6D5-4DBC-80EC-D1A4588DEB38}">
      <dsp:nvSpPr>
        <dsp:cNvPr id="0" name=""/>
        <dsp:cNvSpPr/>
      </dsp:nvSpPr>
      <dsp:spPr>
        <a:xfrm>
          <a:off x="1528293" y="1945071"/>
          <a:ext cx="836657" cy="8366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Social Care</a:t>
          </a:r>
        </a:p>
      </dsp:txBody>
      <dsp:txXfrm>
        <a:off x="1650819" y="2067597"/>
        <a:ext cx="591605" cy="591605"/>
      </dsp:txXfrm>
    </dsp:sp>
    <dsp:sp modelId="{8281380D-3E43-416D-B8AE-2739C30DBF45}">
      <dsp:nvSpPr>
        <dsp:cNvPr id="0" name=""/>
        <dsp:cNvSpPr/>
      </dsp:nvSpPr>
      <dsp:spPr>
        <a:xfrm>
          <a:off x="929618" y="1317393"/>
          <a:ext cx="836657" cy="8366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Primary Care</a:t>
          </a:r>
        </a:p>
      </dsp:txBody>
      <dsp:txXfrm>
        <a:off x="1052144" y="1439919"/>
        <a:ext cx="591605" cy="591605"/>
      </dsp:txXfrm>
    </dsp:sp>
    <dsp:sp modelId="{FE0885AE-E9AF-4801-94F5-77651304C0BF}">
      <dsp:nvSpPr>
        <dsp:cNvPr id="0" name=""/>
        <dsp:cNvSpPr/>
      </dsp:nvSpPr>
      <dsp:spPr>
        <a:xfrm>
          <a:off x="1784868" y="1115107"/>
          <a:ext cx="836657" cy="8366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NHS Trusts</a:t>
          </a:r>
        </a:p>
      </dsp:txBody>
      <dsp:txXfrm>
        <a:off x="1907394" y="1237633"/>
        <a:ext cx="591605" cy="591605"/>
      </dsp:txXfrm>
    </dsp:sp>
    <dsp:sp modelId="{9E76318F-7ABD-41B2-9BAA-6EC17D92D3B2}">
      <dsp:nvSpPr>
        <dsp:cNvPr id="0" name=""/>
        <dsp:cNvSpPr/>
      </dsp:nvSpPr>
      <dsp:spPr>
        <a:xfrm>
          <a:off x="557771" y="945545"/>
          <a:ext cx="2602933" cy="2082346"/>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E1FFF-0AD8-4FA1-87B9-654D5677CC5D}">
      <dsp:nvSpPr>
        <dsp:cNvPr id="0" name=""/>
        <dsp:cNvSpPr/>
      </dsp:nvSpPr>
      <dsp:spPr>
        <a:xfrm rot="16200000">
          <a:off x="-855952" y="857974"/>
          <a:ext cx="3699933" cy="1983983"/>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650" bIns="0" numCol="1" spcCol="1270" anchor="t" anchorCtr="0">
          <a:noAutofit/>
        </a:bodyPr>
        <a:lstStyle/>
        <a:p>
          <a:pPr marL="0" lvl="0" indent="0" algn="l" defTabSz="977900">
            <a:lnSpc>
              <a:spcPct val="90000"/>
            </a:lnSpc>
            <a:spcBef>
              <a:spcPct val="0"/>
            </a:spcBef>
            <a:spcAft>
              <a:spcPct val="35000"/>
            </a:spcAft>
            <a:buNone/>
          </a:pPr>
          <a:r>
            <a:rPr lang="en-GB" sz="2200" kern="1200" dirty="0"/>
            <a:t>Staff In Post</a:t>
          </a:r>
        </a:p>
        <a:p>
          <a:pPr marL="171450" lvl="1" indent="-171450" algn="l" defTabSz="755650">
            <a:lnSpc>
              <a:spcPct val="90000"/>
            </a:lnSpc>
            <a:spcBef>
              <a:spcPct val="0"/>
            </a:spcBef>
            <a:spcAft>
              <a:spcPct val="15000"/>
            </a:spcAft>
            <a:buChar char="•"/>
          </a:pPr>
          <a:r>
            <a:rPr lang="en-GB" sz="1700" kern="1200" dirty="0"/>
            <a:t>Structure</a:t>
          </a:r>
        </a:p>
        <a:p>
          <a:pPr marL="171450" lvl="1" indent="-171450" algn="l" defTabSz="755650">
            <a:lnSpc>
              <a:spcPct val="90000"/>
            </a:lnSpc>
            <a:spcBef>
              <a:spcPct val="0"/>
            </a:spcBef>
            <a:spcAft>
              <a:spcPct val="15000"/>
            </a:spcAft>
            <a:buChar char="•"/>
          </a:pPr>
          <a:r>
            <a:rPr lang="en-GB" sz="1700" kern="1200" dirty="0"/>
            <a:t>Staff Group</a:t>
          </a:r>
        </a:p>
        <a:p>
          <a:pPr marL="171450" lvl="1" indent="-171450" algn="l" defTabSz="755650">
            <a:lnSpc>
              <a:spcPct val="90000"/>
            </a:lnSpc>
            <a:spcBef>
              <a:spcPct val="0"/>
            </a:spcBef>
            <a:spcAft>
              <a:spcPct val="15000"/>
            </a:spcAft>
            <a:buChar char="•"/>
          </a:pPr>
          <a:r>
            <a:rPr lang="en-GB" sz="1700" kern="1200" dirty="0"/>
            <a:t>Role</a:t>
          </a:r>
        </a:p>
        <a:p>
          <a:pPr marL="171450" lvl="1" indent="-171450" algn="l" defTabSz="755650">
            <a:lnSpc>
              <a:spcPct val="90000"/>
            </a:lnSpc>
            <a:spcBef>
              <a:spcPct val="0"/>
            </a:spcBef>
            <a:spcAft>
              <a:spcPct val="15000"/>
            </a:spcAft>
            <a:buChar char="•"/>
          </a:pPr>
          <a:r>
            <a:rPr lang="en-GB" sz="1700" kern="1200" dirty="0"/>
            <a:t>FTE</a:t>
          </a:r>
        </a:p>
        <a:p>
          <a:pPr marL="171450" lvl="1" indent="-171450" algn="l" defTabSz="755650">
            <a:lnSpc>
              <a:spcPct val="90000"/>
            </a:lnSpc>
            <a:spcBef>
              <a:spcPct val="0"/>
            </a:spcBef>
            <a:spcAft>
              <a:spcPct val="15000"/>
            </a:spcAft>
            <a:buChar char="•"/>
          </a:pPr>
          <a:r>
            <a:rPr lang="en-GB" sz="1700" kern="1200" dirty="0"/>
            <a:t>Pay Grade</a:t>
          </a:r>
        </a:p>
        <a:p>
          <a:pPr marL="171450" lvl="1" indent="-171450" algn="l" defTabSz="755650">
            <a:lnSpc>
              <a:spcPct val="90000"/>
            </a:lnSpc>
            <a:spcBef>
              <a:spcPct val="0"/>
            </a:spcBef>
            <a:spcAft>
              <a:spcPct val="15000"/>
            </a:spcAft>
            <a:buChar char="•"/>
          </a:pPr>
          <a:r>
            <a:rPr lang="en-GB" sz="1700" kern="1200" dirty="0"/>
            <a:t>Professional Registration</a:t>
          </a:r>
        </a:p>
      </dsp:txBody>
      <dsp:txXfrm rot="5400000">
        <a:off x="2023" y="739986"/>
        <a:ext cx="1983983" cy="2219959"/>
      </dsp:txXfrm>
    </dsp:sp>
    <dsp:sp modelId="{C25C1112-9F77-47C9-AD59-090154323E6F}">
      <dsp:nvSpPr>
        <dsp:cNvPr id="0" name=""/>
        <dsp:cNvSpPr/>
      </dsp:nvSpPr>
      <dsp:spPr>
        <a:xfrm rot="16200000">
          <a:off x="1276830" y="857974"/>
          <a:ext cx="3699933" cy="1983983"/>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650" bIns="0" numCol="1" spcCol="1270" anchor="t" anchorCtr="0">
          <a:noAutofit/>
        </a:bodyPr>
        <a:lstStyle/>
        <a:p>
          <a:pPr marL="0" lvl="0" indent="0" algn="l" defTabSz="977900">
            <a:lnSpc>
              <a:spcPct val="90000"/>
            </a:lnSpc>
            <a:spcBef>
              <a:spcPct val="0"/>
            </a:spcBef>
            <a:spcAft>
              <a:spcPct val="35000"/>
            </a:spcAft>
            <a:buNone/>
          </a:pPr>
          <a:r>
            <a:rPr lang="en-GB" sz="2200" kern="1200" dirty="0"/>
            <a:t>Finance Ledger</a:t>
          </a:r>
        </a:p>
        <a:p>
          <a:pPr marL="171450" lvl="1" indent="-171450" algn="l" defTabSz="755650">
            <a:lnSpc>
              <a:spcPct val="90000"/>
            </a:lnSpc>
            <a:spcBef>
              <a:spcPct val="0"/>
            </a:spcBef>
            <a:spcAft>
              <a:spcPct val="15000"/>
            </a:spcAft>
            <a:buChar char="•"/>
          </a:pPr>
          <a:r>
            <a:rPr lang="en-GB" sz="1700" kern="1200" dirty="0"/>
            <a:t>Budgeted Positions</a:t>
          </a:r>
        </a:p>
        <a:p>
          <a:pPr marL="171450" lvl="1" indent="-171450" algn="l" defTabSz="755650">
            <a:lnSpc>
              <a:spcPct val="90000"/>
            </a:lnSpc>
            <a:spcBef>
              <a:spcPct val="0"/>
            </a:spcBef>
            <a:spcAft>
              <a:spcPct val="15000"/>
            </a:spcAft>
            <a:buChar char="•"/>
          </a:pPr>
          <a:r>
            <a:rPr lang="en-GB" sz="1700" kern="1200" dirty="0"/>
            <a:t>Actual Positions</a:t>
          </a:r>
        </a:p>
      </dsp:txBody>
      <dsp:txXfrm rot="5400000">
        <a:off x="2134805" y="739986"/>
        <a:ext cx="1983983" cy="2219959"/>
      </dsp:txXfrm>
    </dsp:sp>
    <dsp:sp modelId="{B2943BEA-F7D2-40AA-A402-FCBF71AC0682}">
      <dsp:nvSpPr>
        <dsp:cNvPr id="0" name=""/>
        <dsp:cNvSpPr/>
      </dsp:nvSpPr>
      <dsp:spPr>
        <a:xfrm rot="16200000">
          <a:off x="3409612" y="857974"/>
          <a:ext cx="3699933" cy="1983983"/>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650" bIns="0" numCol="1" spcCol="1270" anchor="t" anchorCtr="0">
          <a:noAutofit/>
        </a:bodyPr>
        <a:lstStyle/>
        <a:p>
          <a:pPr marL="0" lvl="0" indent="0" algn="l" defTabSz="977900">
            <a:lnSpc>
              <a:spcPct val="90000"/>
            </a:lnSpc>
            <a:spcBef>
              <a:spcPct val="0"/>
            </a:spcBef>
            <a:spcAft>
              <a:spcPct val="35000"/>
            </a:spcAft>
            <a:buNone/>
          </a:pPr>
          <a:r>
            <a:rPr lang="en-GB" sz="2200" kern="1200" dirty="0"/>
            <a:t>Absences</a:t>
          </a:r>
        </a:p>
        <a:p>
          <a:pPr marL="171450" lvl="1" indent="-171450" algn="l" defTabSz="755650">
            <a:lnSpc>
              <a:spcPct val="90000"/>
            </a:lnSpc>
            <a:spcBef>
              <a:spcPct val="0"/>
            </a:spcBef>
            <a:spcAft>
              <a:spcPct val="15000"/>
            </a:spcAft>
            <a:buChar char="•"/>
          </a:pPr>
          <a:r>
            <a:rPr lang="en-GB" sz="1700" kern="1200" dirty="0"/>
            <a:t>Start/End Date</a:t>
          </a:r>
        </a:p>
        <a:p>
          <a:pPr marL="171450" lvl="1" indent="-171450" algn="l" defTabSz="755650">
            <a:lnSpc>
              <a:spcPct val="90000"/>
            </a:lnSpc>
            <a:spcBef>
              <a:spcPct val="0"/>
            </a:spcBef>
            <a:spcAft>
              <a:spcPct val="15000"/>
            </a:spcAft>
            <a:buChar char="•"/>
          </a:pPr>
          <a:r>
            <a:rPr lang="en-GB" sz="1700" kern="1200" dirty="0"/>
            <a:t>Category</a:t>
          </a:r>
        </a:p>
        <a:p>
          <a:pPr marL="171450" lvl="1" indent="-171450" algn="l" defTabSz="755650">
            <a:lnSpc>
              <a:spcPct val="90000"/>
            </a:lnSpc>
            <a:spcBef>
              <a:spcPct val="0"/>
            </a:spcBef>
            <a:spcAft>
              <a:spcPct val="15000"/>
            </a:spcAft>
            <a:buChar char="•"/>
          </a:pPr>
          <a:r>
            <a:rPr lang="en-GB" sz="1700" kern="1200" dirty="0"/>
            <a:t>Type</a:t>
          </a:r>
        </a:p>
        <a:p>
          <a:pPr marL="171450" lvl="1" indent="-171450" algn="l" defTabSz="755650">
            <a:lnSpc>
              <a:spcPct val="90000"/>
            </a:lnSpc>
            <a:spcBef>
              <a:spcPct val="0"/>
            </a:spcBef>
            <a:spcAft>
              <a:spcPct val="15000"/>
            </a:spcAft>
            <a:buChar char="•"/>
          </a:pPr>
          <a:r>
            <a:rPr lang="en-GB" sz="1700" kern="1200" dirty="0"/>
            <a:t>Reason</a:t>
          </a:r>
        </a:p>
      </dsp:txBody>
      <dsp:txXfrm rot="5400000">
        <a:off x="4267587" y="739986"/>
        <a:ext cx="1983983" cy="2219959"/>
      </dsp:txXfrm>
    </dsp:sp>
    <dsp:sp modelId="{A08A353B-3F0C-45A8-B3E2-3AC68CE54F83}">
      <dsp:nvSpPr>
        <dsp:cNvPr id="0" name=""/>
        <dsp:cNvSpPr/>
      </dsp:nvSpPr>
      <dsp:spPr>
        <a:xfrm rot="16200000">
          <a:off x="5542395" y="857974"/>
          <a:ext cx="3699933" cy="1983983"/>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650" bIns="0" numCol="1" spcCol="1270" anchor="t" anchorCtr="0">
          <a:noAutofit/>
        </a:bodyPr>
        <a:lstStyle/>
        <a:p>
          <a:pPr marL="0" lvl="0" indent="0" algn="l" defTabSz="977900">
            <a:lnSpc>
              <a:spcPct val="90000"/>
            </a:lnSpc>
            <a:spcBef>
              <a:spcPct val="0"/>
            </a:spcBef>
            <a:spcAft>
              <a:spcPct val="35000"/>
            </a:spcAft>
            <a:buNone/>
          </a:pPr>
          <a:r>
            <a:rPr lang="en-GB" sz="2200" kern="1200" dirty="0"/>
            <a:t>Leavers</a:t>
          </a:r>
        </a:p>
        <a:p>
          <a:pPr marL="171450" lvl="1" indent="-171450" algn="l" defTabSz="755650">
            <a:lnSpc>
              <a:spcPct val="90000"/>
            </a:lnSpc>
            <a:spcBef>
              <a:spcPct val="0"/>
            </a:spcBef>
            <a:spcAft>
              <a:spcPct val="15000"/>
            </a:spcAft>
            <a:buChar char="•"/>
          </a:pPr>
          <a:r>
            <a:rPr lang="en-GB" sz="1700" kern="1200" dirty="0"/>
            <a:t>Date</a:t>
          </a:r>
        </a:p>
        <a:p>
          <a:pPr marL="171450" lvl="1" indent="-171450" algn="l" defTabSz="755650">
            <a:lnSpc>
              <a:spcPct val="90000"/>
            </a:lnSpc>
            <a:spcBef>
              <a:spcPct val="0"/>
            </a:spcBef>
            <a:spcAft>
              <a:spcPct val="15000"/>
            </a:spcAft>
            <a:buChar char="•"/>
          </a:pPr>
          <a:r>
            <a:rPr lang="en-GB" sz="1700" kern="1200" dirty="0"/>
            <a:t>Reason</a:t>
          </a:r>
        </a:p>
        <a:p>
          <a:pPr marL="171450" lvl="1" indent="-171450" algn="l" defTabSz="755650">
            <a:lnSpc>
              <a:spcPct val="90000"/>
            </a:lnSpc>
            <a:spcBef>
              <a:spcPct val="0"/>
            </a:spcBef>
            <a:spcAft>
              <a:spcPct val="15000"/>
            </a:spcAft>
            <a:buChar char="•"/>
          </a:pPr>
          <a:r>
            <a:rPr lang="en-GB" sz="1700" kern="1200" dirty="0"/>
            <a:t>Destination</a:t>
          </a:r>
        </a:p>
      </dsp:txBody>
      <dsp:txXfrm rot="5400000">
        <a:off x="6400370" y="739986"/>
        <a:ext cx="1983983" cy="2219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5AF4C-B8D9-4971-93D2-1710FAFF541D}">
      <dsp:nvSpPr>
        <dsp:cNvPr id="0" name=""/>
        <dsp:cNvSpPr/>
      </dsp:nvSpPr>
      <dsp:spPr>
        <a:xfrm>
          <a:off x="1107" y="826838"/>
          <a:ext cx="1391798" cy="67673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GB" sz="1200" kern="1200" dirty="0"/>
            <a:t>Induction</a:t>
          </a:r>
        </a:p>
      </dsp:txBody>
      <dsp:txXfrm>
        <a:off x="1107" y="826838"/>
        <a:ext cx="1391798" cy="451159"/>
      </dsp:txXfrm>
    </dsp:sp>
    <dsp:sp modelId="{12BF424B-AA60-4B79-90BD-7ED0BBE80F1C}">
      <dsp:nvSpPr>
        <dsp:cNvPr id="0" name=""/>
        <dsp:cNvSpPr/>
      </dsp:nvSpPr>
      <dsp:spPr>
        <a:xfrm>
          <a:off x="286174" y="1277997"/>
          <a:ext cx="1391798" cy="18576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Completion of readiness assessment tool</a:t>
          </a:r>
        </a:p>
        <a:p>
          <a:pPr marL="114300" lvl="1" indent="-114300" algn="l" defTabSz="533400">
            <a:lnSpc>
              <a:spcPct val="90000"/>
            </a:lnSpc>
            <a:spcBef>
              <a:spcPct val="0"/>
            </a:spcBef>
            <a:spcAft>
              <a:spcPct val="15000"/>
            </a:spcAft>
            <a:buChar char="•"/>
          </a:pPr>
          <a:r>
            <a:rPr lang="en-GB" sz="1200" kern="1200" dirty="0"/>
            <a:t>Provide contacts for Finance, Workforce and Information Governance</a:t>
          </a:r>
        </a:p>
      </dsp:txBody>
      <dsp:txXfrm>
        <a:off x="326938" y="1318761"/>
        <a:ext cx="1310270" cy="1776072"/>
      </dsp:txXfrm>
    </dsp:sp>
    <dsp:sp modelId="{16A1E87F-6CB8-4DF9-A15A-BE2F7C698B63}">
      <dsp:nvSpPr>
        <dsp:cNvPr id="0" name=""/>
        <dsp:cNvSpPr/>
      </dsp:nvSpPr>
      <dsp:spPr>
        <a:xfrm>
          <a:off x="1603897" y="879159"/>
          <a:ext cx="447302" cy="34651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1603897" y="948462"/>
        <a:ext cx="343347" cy="207911"/>
      </dsp:txXfrm>
    </dsp:sp>
    <dsp:sp modelId="{F88E3B14-7F84-4EB0-A984-C8E375661688}">
      <dsp:nvSpPr>
        <dsp:cNvPr id="0" name=""/>
        <dsp:cNvSpPr/>
      </dsp:nvSpPr>
      <dsp:spPr>
        <a:xfrm>
          <a:off x="2236872" y="826838"/>
          <a:ext cx="1391798" cy="676739"/>
        </a:xfrm>
        <a:prstGeom prst="roundRect">
          <a:avLst>
            <a:gd name="adj" fmla="val 10000"/>
          </a:avLst>
        </a:prstGeom>
        <a:solidFill>
          <a:schemeClr val="accent4">
            <a:hueOff val="2902834"/>
            <a:satOff val="-11576"/>
            <a:lumOff val="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GB" sz="1200" kern="1200" dirty="0"/>
            <a:t>Governance Arrangement</a:t>
          </a:r>
        </a:p>
      </dsp:txBody>
      <dsp:txXfrm>
        <a:off x="2236872" y="826838"/>
        <a:ext cx="1391798" cy="451159"/>
      </dsp:txXfrm>
    </dsp:sp>
    <dsp:sp modelId="{B3976877-2A22-4B30-8042-C5764F0ADA35}">
      <dsp:nvSpPr>
        <dsp:cNvPr id="0" name=""/>
        <dsp:cNvSpPr/>
      </dsp:nvSpPr>
      <dsp:spPr>
        <a:xfrm>
          <a:off x="2521940" y="1277997"/>
          <a:ext cx="1391798" cy="18576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902834"/>
              <a:satOff val="-11576"/>
              <a:lumOff val="3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Review and sign off on data sharing arrangements and submission schedules</a:t>
          </a:r>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endParaRPr lang="en-GB" sz="1200" kern="1200" dirty="0"/>
        </a:p>
      </dsp:txBody>
      <dsp:txXfrm>
        <a:off x="2562704" y="1318761"/>
        <a:ext cx="1310270" cy="1776072"/>
      </dsp:txXfrm>
    </dsp:sp>
    <dsp:sp modelId="{8F73504D-2DCA-4B07-8C99-7C9993A2369B}">
      <dsp:nvSpPr>
        <dsp:cNvPr id="0" name=""/>
        <dsp:cNvSpPr/>
      </dsp:nvSpPr>
      <dsp:spPr>
        <a:xfrm>
          <a:off x="3839663" y="879159"/>
          <a:ext cx="447302" cy="346517"/>
        </a:xfrm>
        <a:prstGeom prst="rightArrow">
          <a:avLst>
            <a:gd name="adj1" fmla="val 60000"/>
            <a:gd name="adj2" fmla="val 50000"/>
          </a:avLst>
        </a:prstGeom>
        <a:solidFill>
          <a:schemeClr val="accent4">
            <a:hueOff val="4354250"/>
            <a:satOff val="-17364"/>
            <a:lumOff val="52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839663" y="948462"/>
        <a:ext cx="343347" cy="207911"/>
      </dsp:txXfrm>
    </dsp:sp>
    <dsp:sp modelId="{7FC868A4-2607-47E4-ADEB-1048094CEEDC}">
      <dsp:nvSpPr>
        <dsp:cNvPr id="0" name=""/>
        <dsp:cNvSpPr/>
      </dsp:nvSpPr>
      <dsp:spPr>
        <a:xfrm>
          <a:off x="4472638" y="826838"/>
          <a:ext cx="1391798" cy="676739"/>
        </a:xfrm>
        <a:prstGeom prst="roundRect">
          <a:avLst>
            <a:gd name="adj" fmla="val 10000"/>
          </a:avLst>
        </a:prstGeom>
        <a:solidFill>
          <a:schemeClr val="accent4">
            <a:hueOff val="5805667"/>
            <a:satOff val="-23152"/>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GB" sz="1200" kern="1200" dirty="0"/>
            <a:t>Data Supply</a:t>
          </a:r>
        </a:p>
      </dsp:txBody>
      <dsp:txXfrm>
        <a:off x="4472638" y="826838"/>
        <a:ext cx="1391798" cy="451159"/>
      </dsp:txXfrm>
    </dsp:sp>
    <dsp:sp modelId="{41F698BC-8F41-4AA4-A58F-12F11505C42D}">
      <dsp:nvSpPr>
        <dsp:cNvPr id="0" name=""/>
        <dsp:cNvSpPr/>
      </dsp:nvSpPr>
      <dsp:spPr>
        <a:xfrm>
          <a:off x="4757705" y="1277997"/>
          <a:ext cx="1391798" cy="18576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5805667"/>
              <a:satOff val="-23152"/>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Sessions held with data suppliers to assist with initial reporting</a:t>
          </a:r>
        </a:p>
        <a:p>
          <a:pPr marL="114300" lvl="1" indent="-114300" algn="l" defTabSz="533400">
            <a:lnSpc>
              <a:spcPct val="90000"/>
            </a:lnSpc>
            <a:spcBef>
              <a:spcPct val="0"/>
            </a:spcBef>
            <a:spcAft>
              <a:spcPct val="15000"/>
            </a:spcAft>
            <a:buChar char="•"/>
          </a:pPr>
          <a:r>
            <a:rPr lang="en-GB" sz="1200" kern="1200" dirty="0"/>
            <a:t>First data submission provided</a:t>
          </a:r>
        </a:p>
      </dsp:txBody>
      <dsp:txXfrm>
        <a:off x="4798469" y="1318761"/>
        <a:ext cx="1310270" cy="1776072"/>
      </dsp:txXfrm>
    </dsp:sp>
    <dsp:sp modelId="{F2D5FF12-3B15-475B-8066-D1FF5DF18157}">
      <dsp:nvSpPr>
        <dsp:cNvPr id="0" name=""/>
        <dsp:cNvSpPr/>
      </dsp:nvSpPr>
      <dsp:spPr>
        <a:xfrm>
          <a:off x="6075428" y="879159"/>
          <a:ext cx="447302" cy="346517"/>
        </a:xfrm>
        <a:prstGeom prst="rightArrow">
          <a:avLst>
            <a:gd name="adj1" fmla="val 60000"/>
            <a:gd name="adj2" fmla="val 50000"/>
          </a:avLst>
        </a:prstGeom>
        <a:solidFill>
          <a:schemeClr val="accent4">
            <a:hueOff val="8708501"/>
            <a:satOff val="-34728"/>
            <a:lumOff val="10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6075428" y="948462"/>
        <a:ext cx="343347" cy="207911"/>
      </dsp:txXfrm>
    </dsp:sp>
    <dsp:sp modelId="{FAE1B8C6-803B-4982-A6D6-BEAE967BCBB1}">
      <dsp:nvSpPr>
        <dsp:cNvPr id="0" name=""/>
        <dsp:cNvSpPr/>
      </dsp:nvSpPr>
      <dsp:spPr>
        <a:xfrm>
          <a:off x="6708403" y="826838"/>
          <a:ext cx="1391798" cy="676739"/>
        </a:xfrm>
        <a:prstGeom prst="roundRect">
          <a:avLst>
            <a:gd name="adj" fmla="val 10000"/>
          </a:avLst>
        </a:prstGeom>
        <a:solidFill>
          <a:schemeClr val="accent4">
            <a:hueOff val="8708501"/>
            <a:satOff val="-34728"/>
            <a:lumOff val="10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GB" sz="1200" kern="1200" dirty="0"/>
            <a:t>Access</a:t>
          </a:r>
        </a:p>
      </dsp:txBody>
      <dsp:txXfrm>
        <a:off x="6708403" y="826838"/>
        <a:ext cx="1391798" cy="451159"/>
      </dsp:txXfrm>
    </dsp:sp>
    <dsp:sp modelId="{8A96DE17-8BCC-4F6C-9279-74F8D2FB680F}">
      <dsp:nvSpPr>
        <dsp:cNvPr id="0" name=""/>
        <dsp:cNvSpPr/>
      </dsp:nvSpPr>
      <dsp:spPr>
        <a:xfrm>
          <a:off x="6993470" y="1277997"/>
          <a:ext cx="1391798" cy="18576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8708501"/>
              <a:satOff val="-34728"/>
              <a:lumOff val="10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Web tool training provided to identified parties in the locality</a:t>
          </a:r>
        </a:p>
        <a:p>
          <a:pPr marL="114300" lvl="1" indent="-114300" algn="l" defTabSz="533400">
            <a:lnSpc>
              <a:spcPct val="90000"/>
            </a:lnSpc>
            <a:spcBef>
              <a:spcPct val="0"/>
            </a:spcBef>
            <a:spcAft>
              <a:spcPct val="15000"/>
            </a:spcAft>
            <a:buChar char="•"/>
          </a:pPr>
          <a:r>
            <a:rPr lang="en-GB" sz="1200" kern="1200" dirty="0"/>
            <a:t>Monthly data feeds ensure tool is up to date</a:t>
          </a:r>
        </a:p>
      </dsp:txBody>
      <dsp:txXfrm>
        <a:off x="7034234" y="1318761"/>
        <a:ext cx="1310270" cy="17760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2AAFC-B5EB-4BEA-814A-9C91F487C159}">
      <dsp:nvSpPr>
        <dsp:cNvPr id="0" name=""/>
        <dsp:cNvSpPr/>
      </dsp:nvSpPr>
      <dsp:spPr>
        <a:xfrm rot="5400000">
          <a:off x="4909334" y="-1716615"/>
          <a:ext cx="1523229" cy="5337363"/>
        </a:xfrm>
        <a:prstGeom prst="round2SameRect">
          <a:avLst/>
        </a:prstGeom>
        <a:solidFill>
          <a:schemeClr val="accent5">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Created in partnership with Manchester University FT, Bolton FT, Tameside and Glossop Integrated Care FT and Manchester City Council to assess the risks and potential impacts to data subjects of data processing for VWIS.</a:t>
          </a:r>
        </a:p>
        <a:p>
          <a:pPr marL="114300" lvl="1" indent="-114300" algn="l" defTabSz="622300">
            <a:lnSpc>
              <a:spcPct val="90000"/>
            </a:lnSpc>
            <a:spcBef>
              <a:spcPct val="0"/>
            </a:spcBef>
            <a:spcAft>
              <a:spcPct val="15000"/>
            </a:spcAft>
            <a:buChar char="•"/>
          </a:pPr>
          <a:r>
            <a:rPr lang="en-GB" sz="1400" kern="1200" dirty="0"/>
            <a:t>Lays out the data that will be shared, processes to be used and the protections that are put in place to protect data subjects.</a:t>
          </a:r>
        </a:p>
      </dsp:txBody>
      <dsp:txXfrm rot="-5400000">
        <a:off x="3002267" y="264810"/>
        <a:ext cx="5263005" cy="1374513"/>
      </dsp:txXfrm>
    </dsp:sp>
    <dsp:sp modelId="{78DF2788-51B8-4E88-BD2D-D5AFD9E8BDC1}">
      <dsp:nvSpPr>
        <dsp:cNvPr id="0" name=""/>
        <dsp:cNvSpPr/>
      </dsp:nvSpPr>
      <dsp:spPr>
        <a:xfrm>
          <a:off x="0" y="47"/>
          <a:ext cx="3002267" cy="1904037"/>
        </a:xfrm>
        <a:prstGeom prst="roundRect">
          <a:avLst/>
        </a:prstGeom>
        <a:solidFill>
          <a:srgbClr val="9FCD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Data Protection Impact Assessment</a:t>
          </a:r>
        </a:p>
      </dsp:txBody>
      <dsp:txXfrm>
        <a:off x="92947" y="92994"/>
        <a:ext cx="2816373" cy="1718143"/>
      </dsp:txXfrm>
    </dsp:sp>
    <dsp:sp modelId="{76F934E4-435B-4BBC-AD6C-755E25009BF3}">
      <dsp:nvSpPr>
        <dsp:cNvPr id="0" name=""/>
        <dsp:cNvSpPr/>
      </dsp:nvSpPr>
      <dsp:spPr>
        <a:xfrm rot="5400000">
          <a:off x="4909334" y="282623"/>
          <a:ext cx="1523229" cy="5337363"/>
        </a:xfrm>
        <a:prstGeom prst="round2Same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Also created with Manchester University FT, Bolton FT, Tameside and Glossop Integrated Care FT and Manchester City Council to provide the legal framework under which data will be processed by the VWIS team.</a:t>
          </a:r>
        </a:p>
        <a:p>
          <a:pPr marL="114300" lvl="1" indent="-114300" algn="l" defTabSz="622300">
            <a:lnSpc>
              <a:spcPct val="90000"/>
            </a:lnSpc>
            <a:spcBef>
              <a:spcPct val="0"/>
            </a:spcBef>
            <a:spcAft>
              <a:spcPct val="15000"/>
            </a:spcAft>
            <a:buChar char="•"/>
          </a:pPr>
          <a:r>
            <a:rPr lang="en-GB" sz="1400" kern="1200" dirty="0"/>
            <a:t>Agreed and signed by the above organisations as well as Manchester Health and Social Care CCG. </a:t>
          </a:r>
        </a:p>
      </dsp:txBody>
      <dsp:txXfrm rot="-5400000">
        <a:off x="3002267" y="2264048"/>
        <a:ext cx="5263005" cy="1374513"/>
      </dsp:txXfrm>
    </dsp:sp>
    <dsp:sp modelId="{2C745C94-1BB8-4FEC-BAA6-7A9292A78933}">
      <dsp:nvSpPr>
        <dsp:cNvPr id="0" name=""/>
        <dsp:cNvSpPr/>
      </dsp:nvSpPr>
      <dsp:spPr>
        <a:xfrm>
          <a:off x="0" y="1999286"/>
          <a:ext cx="3002267" cy="1904037"/>
        </a:xfrm>
        <a:prstGeom prst="roundRect">
          <a:avLst/>
        </a:prstGeom>
        <a:solidFill>
          <a:srgbClr val="E1E8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Data Processing Agreement</a:t>
          </a:r>
        </a:p>
      </dsp:txBody>
      <dsp:txXfrm>
        <a:off x="92947" y="2092233"/>
        <a:ext cx="2816373" cy="17181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A1F0B-EEA4-49A9-A87D-222FBF45846D}">
      <dsp:nvSpPr>
        <dsp:cNvPr id="0" name=""/>
        <dsp:cNvSpPr/>
      </dsp:nvSpPr>
      <dsp:spPr>
        <a:xfrm rot="16200000">
          <a:off x="808224" y="-808224"/>
          <a:ext cx="2534070" cy="4150519"/>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l" defTabSz="755650">
            <a:lnSpc>
              <a:spcPct val="90000"/>
            </a:lnSpc>
            <a:spcBef>
              <a:spcPct val="0"/>
            </a:spcBef>
            <a:spcAft>
              <a:spcPct val="35000"/>
            </a:spcAft>
            <a:buNone/>
          </a:pPr>
          <a:r>
            <a:rPr lang="en-GB" sz="1700" kern="1200" dirty="0"/>
            <a:t>Defined and Proven Information Governance Procedures</a:t>
          </a:r>
        </a:p>
        <a:p>
          <a:pPr marL="114300" lvl="1" indent="-114300" algn="l" defTabSz="577850">
            <a:lnSpc>
              <a:spcPct val="90000"/>
            </a:lnSpc>
            <a:spcBef>
              <a:spcPct val="0"/>
            </a:spcBef>
            <a:spcAft>
              <a:spcPct val="15000"/>
            </a:spcAft>
            <a:buChar char="•"/>
          </a:pPr>
          <a:r>
            <a:rPr lang="en-GB" sz="1300" kern="1200" dirty="0"/>
            <a:t>A Data Protection Impact Assessment and an Information Sharing Agreement have been created and utilised in pilot areas to facilitate safe and effective data processing which has been reviewed and signed by multiple Trusts and Manchester City Council.</a:t>
          </a:r>
        </a:p>
      </dsp:txBody>
      <dsp:txXfrm rot="5400000">
        <a:off x="0" y="0"/>
        <a:ext cx="4150519" cy="1900552"/>
      </dsp:txXfrm>
    </dsp:sp>
    <dsp:sp modelId="{4E517355-CD53-4045-8DD3-EB0A31C7EAC2}">
      <dsp:nvSpPr>
        <dsp:cNvPr id="0" name=""/>
        <dsp:cNvSpPr/>
      </dsp:nvSpPr>
      <dsp:spPr>
        <a:xfrm>
          <a:off x="4150519" y="0"/>
          <a:ext cx="4150519" cy="2534070"/>
        </a:xfrm>
        <a:prstGeom prst="round1Rect">
          <a:avLst/>
        </a:prstGeom>
        <a:solidFill>
          <a:schemeClr val="accent4">
            <a:hueOff val="2902834"/>
            <a:satOff val="-11576"/>
            <a:lumOff val="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l" defTabSz="755650">
            <a:lnSpc>
              <a:spcPct val="90000"/>
            </a:lnSpc>
            <a:spcBef>
              <a:spcPct val="0"/>
            </a:spcBef>
            <a:spcAft>
              <a:spcPct val="35000"/>
            </a:spcAft>
            <a:buNone/>
          </a:pPr>
          <a:r>
            <a:rPr lang="en-GB" sz="1700" kern="1200" dirty="0"/>
            <a:t>Clear and Consistent Analysis Across Health and Care System</a:t>
          </a:r>
        </a:p>
        <a:p>
          <a:pPr marL="114300" lvl="1" indent="-114300" algn="l" defTabSz="577850">
            <a:lnSpc>
              <a:spcPct val="90000"/>
            </a:lnSpc>
            <a:spcBef>
              <a:spcPct val="0"/>
            </a:spcBef>
            <a:spcAft>
              <a:spcPct val="15000"/>
            </a:spcAft>
            <a:buChar char="•"/>
          </a:pPr>
          <a:r>
            <a:rPr lang="en-GB" sz="1300" kern="1200" dirty="0"/>
            <a:t>Consistently captured data enables clear analysis of resources in a locality and the wider Greater Manchester system. </a:t>
          </a:r>
        </a:p>
      </dsp:txBody>
      <dsp:txXfrm>
        <a:off x="4150519" y="0"/>
        <a:ext cx="4150519" cy="1900552"/>
      </dsp:txXfrm>
    </dsp:sp>
    <dsp:sp modelId="{41B51133-3250-4A66-A235-B3E7CC48BF2A}">
      <dsp:nvSpPr>
        <dsp:cNvPr id="0" name=""/>
        <dsp:cNvSpPr/>
      </dsp:nvSpPr>
      <dsp:spPr>
        <a:xfrm rot="10800000">
          <a:off x="0" y="2534070"/>
          <a:ext cx="4150519" cy="2534070"/>
        </a:xfrm>
        <a:prstGeom prst="round1Rect">
          <a:avLst/>
        </a:prstGeom>
        <a:solidFill>
          <a:schemeClr val="accent4">
            <a:hueOff val="5805667"/>
            <a:satOff val="-23152"/>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l" defTabSz="755650">
            <a:lnSpc>
              <a:spcPct val="90000"/>
            </a:lnSpc>
            <a:spcBef>
              <a:spcPct val="0"/>
            </a:spcBef>
            <a:spcAft>
              <a:spcPct val="35000"/>
            </a:spcAft>
            <a:buNone/>
          </a:pPr>
          <a:r>
            <a:rPr lang="en-GB" sz="1700" kern="1200" dirty="0"/>
            <a:t>Enabling Collaborative Planning Across Sectors</a:t>
          </a:r>
        </a:p>
        <a:p>
          <a:pPr marL="114300" lvl="1" indent="-114300" algn="l" defTabSz="577850">
            <a:lnSpc>
              <a:spcPct val="90000"/>
            </a:lnSpc>
            <a:spcBef>
              <a:spcPct val="0"/>
            </a:spcBef>
            <a:spcAft>
              <a:spcPct val="15000"/>
            </a:spcAft>
            <a:buChar char="•"/>
          </a:pPr>
          <a:r>
            <a:rPr lang="en-GB" sz="1300" kern="1200" dirty="0"/>
            <a:t>The VWIS platform enables all contributors to work from the same, consistent baseline of information and contribute to effective workforce development.</a:t>
          </a:r>
        </a:p>
      </dsp:txBody>
      <dsp:txXfrm rot="10800000">
        <a:off x="0" y="3167587"/>
        <a:ext cx="4150519" cy="1900552"/>
      </dsp:txXfrm>
    </dsp:sp>
    <dsp:sp modelId="{7E8CDB82-1F64-40F4-B86B-5E716EEBC44A}">
      <dsp:nvSpPr>
        <dsp:cNvPr id="0" name=""/>
        <dsp:cNvSpPr/>
      </dsp:nvSpPr>
      <dsp:spPr>
        <a:xfrm rot="5400000">
          <a:off x="4958743" y="1725845"/>
          <a:ext cx="2534070" cy="4150519"/>
        </a:xfrm>
        <a:prstGeom prst="round1Rect">
          <a:avLst/>
        </a:prstGeom>
        <a:solidFill>
          <a:schemeClr val="accent4">
            <a:hueOff val="8708501"/>
            <a:satOff val="-34728"/>
            <a:lumOff val="10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l" defTabSz="755650">
            <a:lnSpc>
              <a:spcPct val="90000"/>
            </a:lnSpc>
            <a:spcBef>
              <a:spcPct val="0"/>
            </a:spcBef>
            <a:spcAft>
              <a:spcPct val="35000"/>
            </a:spcAft>
            <a:buNone/>
          </a:pPr>
          <a:r>
            <a:rPr lang="en-GB" sz="1700" kern="1200" dirty="0"/>
            <a:t>Free Resource to Utilise in Whole-System Planning</a:t>
          </a:r>
        </a:p>
        <a:p>
          <a:pPr marL="114300" lvl="1" indent="-114300" algn="l" defTabSz="577850">
            <a:lnSpc>
              <a:spcPct val="90000"/>
            </a:lnSpc>
            <a:spcBef>
              <a:spcPct val="0"/>
            </a:spcBef>
            <a:spcAft>
              <a:spcPct val="15000"/>
            </a:spcAft>
            <a:buChar char="•"/>
          </a:pPr>
          <a:r>
            <a:rPr lang="en-GB" sz="1300" kern="1200" dirty="0"/>
            <a:t>VWIS is a free resource which is available to all health and care organisations to assist with various kinds of workforce analysis and planning.</a:t>
          </a:r>
        </a:p>
      </dsp:txBody>
      <dsp:txXfrm rot="-5400000">
        <a:off x="4150519" y="3167587"/>
        <a:ext cx="4150519" cy="1900552"/>
      </dsp:txXfrm>
    </dsp:sp>
    <dsp:sp modelId="{674EA456-B081-448C-BDB2-1714685302FA}">
      <dsp:nvSpPr>
        <dsp:cNvPr id="0" name=""/>
        <dsp:cNvSpPr/>
      </dsp:nvSpPr>
      <dsp:spPr>
        <a:xfrm>
          <a:off x="2905363" y="1900552"/>
          <a:ext cx="2490311" cy="1267035"/>
        </a:xfrm>
        <a:prstGeom prst="roundRect">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Virtual Workforce Information System</a:t>
          </a:r>
        </a:p>
      </dsp:txBody>
      <dsp:txXfrm>
        <a:off x="2967215" y="1962404"/>
        <a:ext cx="2366607" cy="1143331"/>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12528" y="2249193"/>
            <a:ext cx="3715196" cy="1470025"/>
          </a:xfrm>
        </p:spPr>
        <p:txBody>
          <a:bodyPr/>
          <a:lstStyle>
            <a:lvl1pPr algn="l">
              <a:lnSpc>
                <a:spcPts val="4880"/>
              </a:lnSpc>
              <a:defRPr baseline="0">
                <a:solidFill>
                  <a:schemeClr val="bg1"/>
                </a:solidFill>
              </a:defRPr>
            </a:lvl1pPr>
          </a:lstStyle>
          <a:p>
            <a:r>
              <a:rPr lang="en-GB" dirty="0"/>
              <a:t>THIS IS A</a:t>
            </a:r>
            <a:br>
              <a:rPr lang="en-GB" dirty="0"/>
            </a:br>
            <a:r>
              <a:rPr lang="en-GB" dirty="0"/>
              <a:t>TITLE SLIDE</a:t>
            </a:r>
            <a:endParaRPr lang="en-US" dirty="0"/>
          </a:p>
        </p:txBody>
      </p:sp>
      <p:sp>
        <p:nvSpPr>
          <p:cNvPr id="3" name="Subtitle 2"/>
          <p:cNvSpPr>
            <a:spLocks noGrp="1"/>
          </p:cNvSpPr>
          <p:nvPr>
            <p:ph type="subTitle" idx="1" hasCustomPrompt="1"/>
          </p:nvPr>
        </p:nvSpPr>
        <p:spPr>
          <a:xfrm>
            <a:off x="2712528" y="3602978"/>
            <a:ext cx="3715196" cy="468486"/>
          </a:xfrm>
        </p:spPr>
        <p:txBody>
          <a:bodyPr>
            <a:normAutofit/>
          </a:bodyPr>
          <a:lstStyle>
            <a:lvl1pPr marL="0" indent="0" algn="l">
              <a:buNone/>
              <a:defRPr sz="2400" b="1" i="0" baseline="0">
                <a:solidFill>
                  <a:srgbClr val="9FCDD5"/>
                </a:solidFill>
                <a:latin typeface="Alte Haas Grotes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THIS IS A SUBTITLE</a:t>
            </a:r>
            <a:endParaRPr lang="en-US" dirty="0"/>
          </a:p>
        </p:txBody>
      </p:sp>
      <p:pic>
        <p:nvPicPr>
          <p:cNvPr id="23" name="Picture 22" descr="Logo-GMCA-whit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428" y="5937955"/>
            <a:ext cx="1508254" cy="558054"/>
          </a:xfrm>
          <a:prstGeom prst="rect">
            <a:avLst/>
          </a:prstGeom>
        </p:spPr>
      </p:pic>
      <p:pic>
        <p:nvPicPr>
          <p:cNvPr id="25" name="Picture 24" descr="Logo-NHS-in-GM-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7814" y="5844370"/>
            <a:ext cx="1951888" cy="722199"/>
          </a:xfrm>
          <a:prstGeom prst="rect">
            <a:avLst/>
          </a:prstGeom>
        </p:spPr>
      </p:pic>
      <p:pic>
        <p:nvPicPr>
          <p:cNvPr id="10" name="Picture 9"/>
          <p:cNvPicPr>
            <a:picLocks noChangeAspect="1"/>
          </p:cNvPicPr>
          <p:nvPr userDrawn="1"/>
        </p:nvPicPr>
        <p:blipFill>
          <a:blip r:embed="rId4"/>
          <a:stretch>
            <a:fillRect/>
          </a:stretch>
        </p:blipFill>
        <p:spPr>
          <a:xfrm rot="20880000">
            <a:off x="5965378" y="3446393"/>
            <a:ext cx="4279900" cy="3327400"/>
          </a:xfrm>
          <a:prstGeom prst="rect">
            <a:avLst/>
          </a:prstGeom>
        </p:spPr>
      </p:pic>
      <p:pic>
        <p:nvPicPr>
          <p:cNvPr id="9" name="Picture 8"/>
          <p:cNvPicPr/>
          <p:nvPr userDrawn="1"/>
        </p:nvPicPr>
        <p:blipFill>
          <a:blip r:embed="rId5" cstate="print">
            <a:extLst>
              <a:ext uri="{28A0092B-C50C-407E-A947-70E740481C1C}">
                <a14:useLocalDpi xmlns:a14="http://schemas.microsoft.com/office/drawing/2010/main" val="0"/>
              </a:ext>
            </a:extLst>
          </a:blip>
          <a:stretch>
            <a:fillRect/>
          </a:stretch>
        </p:blipFill>
        <p:spPr>
          <a:xfrm>
            <a:off x="221930" y="0"/>
            <a:ext cx="1618191" cy="1720718"/>
          </a:xfrm>
          <a:prstGeom prst="rect">
            <a:avLst/>
          </a:prstGeom>
        </p:spPr>
      </p:pic>
    </p:spTree>
    <p:extLst>
      <p:ext uri="{BB962C8B-B14F-4D97-AF65-F5344CB8AC3E}">
        <p14:creationId xmlns:p14="http://schemas.microsoft.com/office/powerpoint/2010/main" val="217693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1E880"/>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rgbClr val="3F5664"/>
                </a:solidFill>
              </a:defRPr>
            </a:lvl1pPr>
          </a:lstStyle>
          <a:p>
            <a:r>
              <a:rPr lang="en-GB" dirty="0"/>
              <a:t>CONTENTs</a:t>
            </a:r>
            <a:endParaRPr lang="en-US" dirty="0"/>
          </a:p>
        </p:txBody>
      </p:sp>
      <p:cxnSp>
        <p:nvCxnSpPr>
          <p:cNvPr id="14" name="Straight Connector 13"/>
          <p:cNvCxnSpPr/>
          <p:nvPr userDrawn="1"/>
        </p:nvCxnSpPr>
        <p:spPr>
          <a:xfrm>
            <a:off x="447675" y="643807"/>
            <a:ext cx="82486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542274" y="332969"/>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F5664"/>
                </a:solidFill>
              </a:rPr>
              <a:t>Greater Manchester Health</a:t>
            </a:r>
          </a:p>
          <a:p>
            <a:r>
              <a:rPr lang="en-US" sz="900" b="0" i="0" cap="none" dirty="0">
                <a:solidFill>
                  <a:srgbClr val="3F5664"/>
                </a:solidFill>
              </a:rPr>
              <a:t>and Social Care Partnership</a:t>
            </a:r>
          </a:p>
        </p:txBody>
      </p:sp>
      <p:sp>
        <p:nvSpPr>
          <p:cNvPr id="17"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22" name="Text Placeholder 21"/>
          <p:cNvSpPr>
            <a:spLocks noGrp="1"/>
          </p:cNvSpPr>
          <p:nvPr>
            <p:ph type="body" sz="quarter" idx="20" hasCustomPrompt="1"/>
          </p:nvPr>
        </p:nvSpPr>
        <p:spPr>
          <a:xfrm>
            <a:off x="447675" y="3911600"/>
            <a:ext cx="4459288"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dirty="0"/>
              <a:t>FIRST POINT</a:t>
            </a:r>
          </a:p>
          <a:p>
            <a:pPr lvl="0"/>
            <a:r>
              <a:rPr lang="en-GB" dirty="0"/>
              <a:t>SECOND POINT</a:t>
            </a:r>
          </a:p>
          <a:p>
            <a:pPr lvl="0"/>
            <a:r>
              <a:rPr lang="en-GB" dirty="0"/>
              <a:t>THIRD POINT</a:t>
            </a:r>
          </a:p>
        </p:txBody>
      </p:sp>
    </p:spTree>
    <p:extLst>
      <p:ext uri="{BB962C8B-B14F-4D97-AF65-F5344CB8AC3E}">
        <p14:creationId xmlns:p14="http://schemas.microsoft.com/office/powerpoint/2010/main" val="232024761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rgbClr val="3F5664"/>
                </a:solidFill>
              </a:defRPr>
            </a:lvl1pPr>
          </a:lstStyle>
          <a:p>
            <a:r>
              <a:rPr lang="en-GB" dirty="0"/>
              <a:t>CONTENTs</a:t>
            </a:r>
            <a:endParaRPr lang="en-US" dirty="0"/>
          </a:p>
        </p:txBody>
      </p:sp>
      <p:cxnSp>
        <p:nvCxnSpPr>
          <p:cNvPr id="14" name="Straight Connector 13"/>
          <p:cNvCxnSpPr/>
          <p:nvPr userDrawn="1"/>
        </p:nvCxnSpPr>
        <p:spPr>
          <a:xfrm>
            <a:off x="447675" y="643807"/>
            <a:ext cx="82486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542274" y="332969"/>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F5664"/>
                </a:solidFill>
              </a:rPr>
              <a:t>Greater Manchester Health</a:t>
            </a:r>
          </a:p>
          <a:p>
            <a:r>
              <a:rPr lang="en-US" sz="900" b="0" i="0" cap="none" dirty="0">
                <a:solidFill>
                  <a:srgbClr val="3F5664"/>
                </a:solidFill>
              </a:rPr>
              <a:t>and Social Care Partnership</a:t>
            </a:r>
          </a:p>
        </p:txBody>
      </p:sp>
      <p:sp>
        <p:nvSpPr>
          <p:cNvPr id="17"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22" name="Text Placeholder 21"/>
          <p:cNvSpPr>
            <a:spLocks noGrp="1"/>
          </p:cNvSpPr>
          <p:nvPr>
            <p:ph type="body" sz="quarter" idx="20" hasCustomPrompt="1"/>
          </p:nvPr>
        </p:nvSpPr>
        <p:spPr>
          <a:xfrm>
            <a:off x="447675" y="3911600"/>
            <a:ext cx="4459288"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dirty="0"/>
              <a:t>FIRST POINT</a:t>
            </a:r>
          </a:p>
          <a:p>
            <a:pPr lvl="0"/>
            <a:r>
              <a:rPr lang="en-GB" dirty="0"/>
              <a:t>SECOND POINT</a:t>
            </a:r>
          </a:p>
          <a:p>
            <a:pPr lvl="0"/>
            <a:r>
              <a:rPr lang="en-GB" dirty="0"/>
              <a:t>THIRD POINT</a:t>
            </a:r>
          </a:p>
        </p:txBody>
      </p:sp>
    </p:spTree>
    <p:extLst>
      <p:ext uri="{BB962C8B-B14F-4D97-AF65-F5344CB8AC3E}">
        <p14:creationId xmlns:p14="http://schemas.microsoft.com/office/powerpoint/2010/main" val="405426510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chemeClr val="bg1"/>
                </a:solidFill>
              </a:defRPr>
            </a:lvl1pPr>
          </a:lstStyle>
          <a:p>
            <a:r>
              <a:rPr lang="en-GB" dirty="0"/>
              <a:t>This Is THE</a:t>
            </a:r>
            <a:br>
              <a:rPr lang="en-GB" dirty="0"/>
            </a:br>
            <a:r>
              <a:rPr lang="en-GB" dirty="0"/>
              <a:t>Section Title</a:t>
            </a:r>
            <a:endParaRPr lang="en-US" dirty="0"/>
          </a:p>
        </p:txBody>
      </p:sp>
      <p:cxnSp>
        <p:nvCxnSpPr>
          <p:cNvPr id="11" name="Straight Connector 10"/>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22"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chemeClr val="bg1"/>
                </a:solidFill>
              </a:rPr>
              <a:t>Greater Manchester Health</a:t>
            </a:r>
          </a:p>
          <a:p>
            <a:r>
              <a:rPr lang="en-US" sz="900" b="0" i="0" cap="none" dirty="0">
                <a:solidFill>
                  <a:schemeClr val="bg1"/>
                </a:solidFill>
              </a:rPr>
              <a:t>and Social Care Partnership</a:t>
            </a:r>
          </a:p>
        </p:txBody>
      </p:sp>
      <p:sp>
        <p:nvSpPr>
          <p:cNvPr id="55"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chemeClr val="bg1"/>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Tree>
    <p:extLst>
      <p:ext uri="{BB962C8B-B14F-4D97-AF65-F5344CB8AC3E}">
        <p14:creationId xmlns:p14="http://schemas.microsoft.com/office/powerpoint/2010/main" val="227132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694" y="831410"/>
            <a:ext cx="3718476" cy="586227"/>
          </a:xfrm>
        </p:spPr>
        <p:txBody>
          <a:bodyPr>
            <a:noAutofit/>
          </a:bodyPr>
          <a:lstStyle>
            <a:lvl1pPr algn="l">
              <a:defRPr sz="2400" baseline="0">
                <a:solidFill>
                  <a:srgbClr val="CED647"/>
                </a:solidFill>
              </a:defRPr>
            </a:lvl1pPr>
          </a:lstStyle>
          <a:p>
            <a:r>
              <a:rPr lang="en-GB" dirty="0"/>
              <a:t>This is THE Headline</a:t>
            </a:r>
            <a:endParaRPr lang="en-US" dirty="0"/>
          </a:p>
        </p:txBody>
      </p:sp>
      <p:sp>
        <p:nvSpPr>
          <p:cNvPr id="3" name="Content Placeholder 2"/>
          <p:cNvSpPr>
            <a:spLocks noGrp="1"/>
          </p:cNvSpPr>
          <p:nvPr>
            <p:ph idx="1" hasCustomPrompt="1"/>
          </p:nvPr>
        </p:nvSpPr>
        <p:spPr>
          <a:xfrm>
            <a:off x="447675" y="3667643"/>
            <a:ext cx="4049207" cy="2729982"/>
          </a:xfrm>
        </p:spPr>
        <p:txBody>
          <a:bodyPr>
            <a:normAutofit/>
          </a:bodyPr>
          <a:lstStyle>
            <a:lvl1pPr>
              <a:defRPr sz="1800" baseline="0">
                <a:solidFill>
                  <a:srgbClr val="262626"/>
                </a:solidFill>
                <a:latin typeface="Alte Haas Grotesk"/>
                <a:cs typeface="Alte Haas Grotesk"/>
              </a:defRPr>
            </a:lvl1pPr>
            <a:lvl2pPr>
              <a:defRPr sz="1800">
                <a:solidFill>
                  <a:srgbClr val="262626"/>
                </a:solidFill>
                <a:latin typeface="Alte Haas Grotesk"/>
                <a:cs typeface="Alte Haas Grotesk"/>
              </a:defRPr>
            </a:lvl2pPr>
            <a:lvl3pPr>
              <a:defRPr sz="1800">
                <a:solidFill>
                  <a:srgbClr val="262626"/>
                </a:solidFill>
                <a:latin typeface="Alte Haas Grotesk"/>
                <a:cs typeface="Alte Haas Grotesk"/>
              </a:defRPr>
            </a:lvl3pPr>
            <a:lvl4pPr>
              <a:defRPr sz="1800">
                <a:solidFill>
                  <a:srgbClr val="262626"/>
                </a:solidFill>
                <a:latin typeface="Alte Haas Grotesk"/>
                <a:cs typeface="Alte Haas Grotesk"/>
              </a:defRPr>
            </a:lvl4pPr>
            <a:lvl5pPr>
              <a:defRPr sz="1800">
                <a:solidFill>
                  <a:srgbClr val="262626"/>
                </a:solidFill>
                <a:latin typeface="Alte Haas Grotesk"/>
                <a:cs typeface="Alte Haas Grotesk"/>
              </a:defRPr>
            </a:lvl5pPr>
          </a:lstStyle>
          <a:p>
            <a:pPr lvl="0"/>
            <a:r>
              <a:rPr lang="en-GB" dirty="0"/>
              <a:t>This is how </a:t>
            </a:r>
            <a:r>
              <a:rPr lang="en-GB" dirty="0" err="1"/>
              <a:t>bulletpoints</a:t>
            </a:r>
            <a:r>
              <a:rPr lang="en-GB" dirty="0"/>
              <a:t> look</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0"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95764"/>
                </a:solidFill>
              </a:rPr>
              <a:t>Greater Manchester Health</a:t>
            </a:r>
          </a:p>
          <a:p>
            <a:r>
              <a:rPr lang="en-US" sz="900" b="0" i="0" cap="none" dirty="0">
                <a:solidFill>
                  <a:srgbClr val="395764"/>
                </a:solidFill>
              </a:rPr>
              <a:t>and Social Care Partnership</a:t>
            </a:r>
          </a:p>
        </p:txBody>
      </p:sp>
      <p:sp>
        <p:nvSpPr>
          <p:cNvPr id="28" name="Text Placeholder 27"/>
          <p:cNvSpPr>
            <a:spLocks noGrp="1"/>
          </p:cNvSpPr>
          <p:nvPr>
            <p:ph type="body" sz="quarter" idx="14" hasCustomPrompt="1"/>
          </p:nvPr>
        </p:nvSpPr>
        <p:spPr>
          <a:xfrm>
            <a:off x="358377" y="1944123"/>
            <a:ext cx="4138505" cy="1422965"/>
          </a:xfrm>
        </p:spPr>
        <p:txBody>
          <a:bodyPr>
            <a:noAutofit/>
          </a:bodyPr>
          <a:lstStyle>
            <a:lvl1pPr marL="0" indent="0">
              <a:buNone/>
              <a:defRPr sz="1600" b="0" kern="100" baseline="0">
                <a:solidFill>
                  <a:srgbClr val="262626"/>
                </a:solidFill>
                <a:latin typeface="Alte Haas Grotesk"/>
              </a:defRPr>
            </a:lvl1pPr>
            <a:lvl2pPr>
              <a:defRPr sz="1600" kern="100">
                <a:solidFill>
                  <a:srgbClr val="262626"/>
                </a:solidFill>
                <a:latin typeface="Alte Haas Grotesk"/>
              </a:defRPr>
            </a:lvl2pPr>
            <a:lvl3pPr>
              <a:defRPr sz="1600" kern="100">
                <a:solidFill>
                  <a:srgbClr val="262626"/>
                </a:solidFill>
                <a:latin typeface="Alte Haas Grotesk"/>
              </a:defRPr>
            </a:lvl3pPr>
            <a:lvl4pPr>
              <a:defRPr sz="1600" kern="100">
                <a:solidFill>
                  <a:srgbClr val="262626"/>
                </a:solidFill>
                <a:latin typeface="Alte Haas Grotesk"/>
              </a:defRPr>
            </a:lvl4pPr>
            <a:lvl5pPr>
              <a:defRPr sz="1600" kern="100">
                <a:solidFill>
                  <a:srgbClr val="262626"/>
                </a:solidFill>
                <a:latin typeface="Alte Haas Grotesk"/>
              </a:defRPr>
            </a:lvl5pPr>
          </a:lstStyle>
          <a:p>
            <a:pPr lvl="0"/>
            <a:r>
              <a:rPr lang="en-GB" dirty="0"/>
              <a:t>This is how a short text paragraph </a:t>
            </a:r>
            <a:r>
              <a:rPr lang="en-US" dirty="0"/>
              <a:t>looks. We can add further text and bullet-points (see example below). We can use a line to subtly divide different elements.</a:t>
            </a:r>
          </a:p>
          <a:p>
            <a:pPr lvl="0"/>
            <a:endParaRPr lang="en-GB" dirty="0"/>
          </a:p>
        </p:txBody>
      </p:sp>
      <p:sp>
        <p:nvSpPr>
          <p:cNvPr id="30" name="Picture Placeholder 29"/>
          <p:cNvSpPr>
            <a:spLocks noGrp="1"/>
          </p:cNvSpPr>
          <p:nvPr>
            <p:ph type="pic" sz="quarter" idx="15" hasCustomPrompt="1"/>
          </p:nvPr>
        </p:nvSpPr>
        <p:spPr>
          <a:xfrm>
            <a:off x="4758397" y="986731"/>
            <a:ext cx="3937928" cy="5143784"/>
          </a:xfrm>
          <a:solidFill>
            <a:srgbClr val="9FCDD5"/>
          </a:solidFill>
        </p:spPr>
        <p:txBody>
          <a:bodyPr/>
          <a:lstStyle>
            <a:lvl1pPr>
              <a:defRPr baseline="0"/>
            </a:lvl1pPr>
          </a:lstStyle>
          <a:p>
            <a:r>
              <a:rPr lang="en-US" dirty="0" err="1"/>
              <a:t>Imagebox</a:t>
            </a:r>
            <a:endParaRPr lang="en-US" dirty="0"/>
          </a:p>
        </p:txBody>
      </p:sp>
      <p:sp>
        <p:nvSpPr>
          <p:cNvPr id="34" name="Text Placeholder 13"/>
          <p:cNvSpPr>
            <a:spLocks noGrp="1"/>
          </p:cNvSpPr>
          <p:nvPr>
            <p:ph type="body" sz="quarter" idx="17" hasCustomPrompt="1"/>
          </p:nvPr>
        </p:nvSpPr>
        <p:spPr>
          <a:xfrm>
            <a:off x="5887582" y="372222"/>
            <a:ext cx="2860475" cy="160218"/>
          </a:xfrm>
        </p:spPr>
        <p:txBody>
          <a:bodyPr>
            <a:noAutofit/>
          </a:bodyPr>
          <a:lstStyle>
            <a:lvl1pPr marL="0" indent="0" algn="r">
              <a:lnSpc>
                <a:spcPts val="800"/>
              </a:lnSpc>
              <a:buNone/>
              <a:defRPr sz="1600" b="1" cap="all" baseline="0">
                <a:latin typeface="Alte Haas Grotesk"/>
                <a:cs typeface="Alte Haas Grotesk"/>
              </a:defRPr>
            </a:lvl1pPr>
          </a:lstStyle>
          <a:p>
            <a:r>
              <a:rPr lang="en-US" b="1" cap="all" dirty="0">
                <a:solidFill>
                  <a:srgbClr val="395764"/>
                </a:solidFill>
              </a:rPr>
              <a:t>This is the headline</a:t>
            </a:r>
          </a:p>
        </p:txBody>
      </p:sp>
      <p:sp>
        <p:nvSpPr>
          <p:cNvPr id="40" name="Text Placeholder 39"/>
          <p:cNvSpPr>
            <a:spLocks noGrp="1"/>
          </p:cNvSpPr>
          <p:nvPr>
            <p:ph type="body" sz="quarter" idx="18" hasCustomPrompt="1"/>
          </p:nvPr>
        </p:nvSpPr>
        <p:spPr>
          <a:xfrm>
            <a:off x="4757738" y="6167017"/>
            <a:ext cx="3594100" cy="411163"/>
          </a:xfrm>
        </p:spPr>
        <p:txBody>
          <a:bodyPr>
            <a:noAutofit/>
          </a:bodyPr>
          <a:lstStyle>
            <a:lvl1pPr marL="0" indent="0" algn="l">
              <a:buNone/>
              <a:defRPr sz="1400" b="1">
                <a:solidFill>
                  <a:srgbClr val="5A5A64"/>
                </a:solidFill>
                <a:latin typeface="Alte Haas Grotesk"/>
                <a:cs typeface="Alte Haas Grotesk"/>
              </a:defRPr>
            </a:lvl1pPr>
            <a:lvl2pPr marL="457200" indent="0" algn="l">
              <a:buNone/>
              <a:defRPr sz="1400" b="1">
                <a:solidFill>
                  <a:srgbClr val="5A5A64"/>
                </a:solidFill>
                <a:latin typeface="Alte Haas Grotesk"/>
                <a:cs typeface="Alte Haas Grotesk"/>
              </a:defRPr>
            </a:lvl2pPr>
            <a:lvl3pPr marL="914400" indent="0" algn="l">
              <a:buNone/>
              <a:defRPr sz="1400" b="1">
                <a:solidFill>
                  <a:srgbClr val="5A5A64"/>
                </a:solidFill>
                <a:latin typeface="Alte Haas Grotesk"/>
                <a:cs typeface="Alte Haas Grotesk"/>
              </a:defRPr>
            </a:lvl3pPr>
            <a:lvl4pPr marL="1371600" indent="0" algn="l">
              <a:buNone/>
              <a:defRPr sz="1400" b="1">
                <a:solidFill>
                  <a:srgbClr val="5A5A64"/>
                </a:solidFill>
                <a:latin typeface="Alte Haas Grotesk"/>
                <a:cs typeface="Alte Haas Grotesk"/>
              </a:defRPr>
            </a:lvl4pPr>
            <a:lvl5pPr marL="1828800" indent="0" algn="l">
              <a:buNone/>
              <a:defRPr sz="1400" b="1">
                <a:solidFill>
                  <a:srgbClr val="5A5A64"/>
                </a:solidFill>
                <a:latin typeface="Alte Haas Grotesk"/>
                <a:cs typeface="Alte Haas Grotesk"/>
              </a:defRPr>
            </a:lvl5pPr>
          </a:lstStyle>
          <a:p>
            <a:pPr lvl="0"/>
            <a:r>
              <a:rPr lang="en-GB" dirty="0"/>
              <a:t>This is how notes look.</a:t>
            </a:r>
            <a:endParaRPr lang="en-US" dirty="0"/>
          </a:p>
        </p:txBody>
      </p:sp>
      <p:sp>
        <p:nvSpPr>
          <p:cNvPr id="42"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rgbClr val="3957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44" name="Text Placeholder 43"/>
          <p:cNvSpPr>
            <a:spLocks noGrp="1"/>
          </p:cNvSpPr>
          <p:nvPr>
            <p:ph type="body" sz="quarter" idx="20" hasCustomPrompt="1"/>
          </p:nvPr>
        </p:nvSpPr>
        <p:spPr>
          <a:xfrm>
            <a:off x="356694" y="1598869"/>
            <a:ext cx="4140188" cy="318411"/>
          </a:xfrm>
        </p:spPr>
        <p:txBody>
          <a:bodyPr>
            <a:normAutofit/>
          </a:bodyPr>
          <a:lstStyle>
            <a:lvl1pPr marL="0" indent="0">
              <a:buNone/>
              <a:defRPr sz="1600" b="1">
                <a:solidFill>
                  <a:schemeClr val="tx2"/>
                </a:solidFill>
              </a:defRPr>
            </a:lvl1pPr>
          </a:lstStyle>
          <a:p>
            <a:pPr lvl="0"/>
            <a:r>
              <a:rPr lang="en-GB" dirty="0"/>
              <a:t>This is a paragraph title</a:t>
            </a:r>
            <a:endParaRPr lang="en-US" dirty="0"/>
          </a:p>
        </p:txBody>
      </p:sp>
    </p:spTree>
    <p:extLst>
      <p:ext uri="{BB962C8B-B14F-4D97-AF65-F5344CB8AC3E}">
        <p14:creationId xmlns:p14="http://schemas.microsoft.com/office/powerpoint/2010/main" val="239783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Chart">
    <p:spTree>
      <p:nvGrpSpPr>
        <p:cNvPr id="1" name=""/>
        <p:cNvGrpSpPr/>
        <p:nvPr/>
      </p:nvGrpSpPr>
      <p:grpSpPr>
        <a:xfrm>
          <a:off x="0" y="0"/>
          <a:ext cx="0" cy="0"/>
          <a:chOff x="0" y="0"/>
          <a:chExt cx="0" cy="0"/>
        </a:xfrm>
      </p:grpSpPr>
      <p:pic>
        <p:nvPicPr>
          <p:cNvPr id="14" name="Picture 13" descr="HomepageLogos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899" y="1136951"/>
            <a:ext cx="7249185" cy="4742815"/>
          </a:xfrm>
          <a:prstGeom prst="rect">
            <a:avLst/>
          </a:prstGeom>
        </p:spPr>
      </p:pic>
      <p:cxnSp>
        <p:nvCxnSpPr>
          <p:cNvPr id="6" name="Straight Connector 5"/>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7"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95764"/>
                </a:solidFill>
              </a:rPr>
              <a:t>Greater Manchester Health</a:t>
            </a:r>
          </a:p>
          <a:p>
            <a:r>
              <a:rPr lang="en-US" sz="900" b="0" i="0" cap="none" dirty="0">
                <a:solidFill>
                  <a:srgbClr val="395764"/>
                </a:solidFill>
              </a:rPr>
              <a:t>and Social Care Partnership</a:t>
            </a:r>
          </a:p>
        </p:txBody>
      </p:sp>
      <p:sp>
        <p:nvSpPr>
          <p:cNvPr id="9"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cxnSp>
        <p:nvCxnSpPr>
          <p:cNvPr id="10" name="Straight Connector 9"/>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353983" y="5469798"/>
            <a:ext cx="2807470" cy="1313180"/>
          </a:xfrm>
          <a:prstGeom prst="rect">
            <a:avLst/>
          </a:prstGeom>
          <a:noFill/>
        </p:spPr>
        <p:txBody>
          <a:bodyPr wrap="square" rtlCol="0">
            <a:spAutoFit/>
          </a:bodyPr>
          <a:lstStyle/>
          <a:p>
            <a:pPr rtl="0"/>
            <a:r>
              <a:rPr lang="en-GB" sz="1400" b="1" i="0" u="none" strike="noStrike" kern="1200" baseline="30000" dirty="0">
                <a:solidFill>
                  <a:srgbClr val="3F5664"/>
                </a:solidFill>
                <a:latin typeface="+mn-lt"/>
                <a:ea typeface="+mn-ea"/>
                <a:cs typeface="+mn-cs"/>
              </a:rPr>
              <a:t>Contact us</a:t>
            </a: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a:solidFill>
                  <a:srgbClr val="3F5664"/>
                </a:solidFill>
                <a:latin typeface="+mn-lt"/>
                <a:ea typeface="+mn-ea"/>
                <a:cs typeface="+mn-cs"/>
              </a:rPr>
              <a:t>If you have any queries about these guidelines, contact the GMHSC communications team: </a:t>
            </a:r>
            <a:br>
              <a:rPr lang="en-GB" sz="1400" b="0" i="0" u="none" strike="noStrike" kern="1200" baseline="30000" dirty="0">
                <a:solidFill>
                  <a:srgbClr val="3F5664"/>
                </a:solidFill>
                <a:latin typeface="+mn-lt"/>
                <a:ea typeface="+mn-ea"/>
                <a:cs typeface="+mn-cs"/>
              </a:rPr>
            </a:br>
            <a:r>
              <a:rPr lang="en-GB" sz="1400" b="0" i="0" u="none" strike="noStrike" kern="1200" baseline="30000" dirty="0" err="1">
                <a:solidFill>
                  <a:srgbClr val="3F5664"/>
                </a:solidFill>
                <a:latin typeface="+mn-lt"/>
                <a:ea typeface="+mn-ea"/>
                <a:cs typeface="+mn-cs"/>
              </a:rPr>
              <a:t>gm.hsccomms@nhs.net</a:t>
            </a:r>
            <a:br>
              <a:rPr lang="en-GB" sz="1400" b="0" i="0" u="none" strike="noStrike" kern="1200" baseline="30000" dirty="0">
                <a:solidFill>
                  <a:srgbClr val="3F5664"/>
                </a:solidFill>
                <a:latin typeface="+mn-lt"/>
                <a:ea typeface="+mn-ea"/>
                <a:cs typeface="+mn-cs"/>
              </a:rPr>
            </a:b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err="1">
                <a:solidFill>
                  <a:srgbClr val="3F5664"/>
                </a:solidFill>
                <a:latin typeface="+mn-lt"/>
                <a:ea typeface="+mn-ea"/>
                <a:cs typeface="+mn-cs"/>
              </a:rPr>
              <a:t>www.gmhsc.org.uk</a:t>
            </a:r>
            <a:br>
              <a:rPr lang="en-GB" sz="1400" b="0" i="0" u="none" strike="noStrike" kern="1200" baseline="30000" dirty="0">
                <a:solidFill>
                  <a:srgbClr val="3F5664"/>
                </a:solidFill>
                <a:latin typeface="+mn-lt"/>
                <a:ea typeface="+mn-ea"/>
                <a:cs typeface="+mn-cs"/>
              </a:rPr>
            </a:br>
            <a:r>
              <a:rPr lang="en-GB" sz="1400" b="0" i="0" u="none" strike="noStrike" kern="1200" baseline="30000" dirty="0">
                <a:solidFill>
                  <a:srgbClr val="3F5664"/>
                </a:solidFill>
                <a:latin typeface="+mn-lt"/>
                <a:ea typeface="+mn-ea"/>
                <a:cs typeface="+mn-cs"/>
              </a:rPr>
              <a:t>@GM_HSC</a:t>
            </a:r>
          </a:p>
          <a:p>
            <a:endParaRPr lang="en-US" sz="1400" dirty="0">
              <a:solidFill>
                <a:srgbClr val="3F5664"/>
              </a:solidFill>
            </a:endParaRPr>
          </a:p>
        </p:txBody>
      </p:sp>
    </p:spTree>
    <p:extLst>
      <p:ext uri="{BB962C8B-B14F-4D97-AF65-F5344CB8AC3E}">
        <p14:creationId xmlns:p14="http://schemas.microsoft.com/office/powerpoint/2010/main" val="215913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ctr">
              <a:lnSpc>
                <a:spcPts val="3920"/>
              </a:lnSpc>
              <a:defRPr sz="3600" baseline="0">
                <a:solidFill>
                  <a:srgbClr val="3F5664"/>
                </a:solidFill>
              </a:defRPr>
            </a:lvl1pPr>
          </a:lstStyle>
          <a:p>
            <a:r>
              <a:rPr lang="en-GB" dirty="0"/>
              <a:t>Thank You</a:t>
            </a:r>
            <a:endParaRPr lang="en-US" dirty="0"/>
          </a:p>
        </p:txBody>
      </p:sp>
      <p:sp>
        <p:nvSpPr>
          <p:cNvPr id="11" name="TextBox 10"/>
          <p:cNvSpPr txBox="1"/>
          <p:nvPr userDrawn="1"/>
        </p:nvSpPr>
        <p:spPr>
          <a:xfrm>
            <a:off x="353983" y="5469798"/>
            <a:ext cx="2807470" cy="1313180"/>
          </a:xfrm>
          <a:prstGeom prst="rect">
            <a:avLst/>
          </a:prstGeom>
          <a:noFill/>
        </p:spPr>
        <p:txBody>
          <a:bodyPr wrap="square" rtlCol="0">
            <a:spAutoFit/>
          </a:bodyPr>
          <a:lstStyle/>
          <a:p>
            <a:pPr rtl="0"/>
            <a:r>
              <a:rPr lang="en-GB" sz="1400" b="1" i="0" u="none" strike="noStrike" kern="1200" baseline="30000" dirty="0">
                <a:solidFill>
                  <a:srgbClr val="3F5664"/>
                </a:solidFill>
                <a:latin typeface="+mn-lt"/>
                <a:ea typeface="+mn-ea"/>
                <a:cs typeface="+mn-cs"/>
              </a:rPr>
              <a:t>Contact us</a:t>
            </a: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a:solidFill>
                  <a:srgbClr val="3F5664"/>
                </a:solidFill>
                <a:latin typeface="+mn-lt"/>
                <a:ea typeface="+mn-ea"/>
                <a:cs typeface="+mn-cs"/>
              </a:rPr>
              <a:t>If you have any queries about these guidelines, contact the GMHSC communications team: </a:t>
            </a:r>
            <a:br>
              <a:rPr lang="en-GB" sz="1400" b="0" i="0" u="none" strike="noStrike" kern="1200" baseline="30000" dirty="0">
                <a:solidFill>
                  <a:srgbClr val="3F5664"/>
                </a:solidFill>
                <a:latin typeface="+mn-lt"/>
                <a:ea typeface="+mn-ea"/>
                <a:cs typeface="+mn-cs"/>
              </a:rPr>
            </a:br>
            <a:r>
              <a:rPr lang="en-GB" sz="1400" b="0" i="0" u="none" strike="noStrike" kern="1200" baseline="30000" dirty="0" err="1">
                <a:solidFill>
                  <a:srgbClr val="3F5664"/>
                </a:solidFill>
                <a:latin typeface="+mn-lt"/>
                <a:ea typeface="+mn-ea"/>
                <a:cs typeface="+mn-cs"/>
              </a:rPr>
              <a:t>gm.hsccomms@nhs.net</a:t>
            </a:r>
            <a:br>
              <a:rPr lang="en-GB" sz="1400" b="0" i="0" u="none" strike="noStrike" kern="1200" baseline="30000" dirty="0">
                <a:solidFill>
                  <a:srgbClr val="3F5664"/>
                </a:solidFill>
                <a:latin typeface="+mn-lt"/>
                <a:ea typeface="+mn-ea"/>
                <a:cs typeface="+mn-cs"/>
              </a:rPr>
            </a:b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err="1">
                <a:solidFill>
                  <a:srgbClr val="3F5664"/>
                </a:solidFill>
                <a:latin typeface="+mn-lt"/>
                <a:ea typeface="+mn-ea"/>
                <a:cs typeface="+mn-cs"/>
              </a:rPr>
              <a:t>www.gmhsc.org.uk</a:t>
            </a:r>
            <a:br>
              <a:rPr lang="en-GB" sz="1400" b="0" i="0" u="none" strike="noStrike" kern="1200" baseline="30000" dirty="0">
                <a:solidFill>
                  <a:srgbClr val="3F5664"/>
                </a:solidFill>
                <a:latin typeface="+mn-lt"/>
                <a:ea typeface="+mn-ea"/>
                <a:cs typeface="+mn-cs"/>
              </a:rPr>
            </a:br>
            <a:r>
              <a:rPr lang="en-GB" sz="1400" b="0" i="0" u="none" strike="noStrike" kern="1200" baseline="30000" dirty="0">
                <a:solidFill>
                  <a:srgbClr val="3F5664"/>
                </a:solidFill>
                <a:latin typeface="+mn-lt"/>
                <a:ea typeface="+mn-ea"/>
                <a:cs typeface="+mn-cs"/>
              </a:rPr>
              <a:t>@GM_HSC</a:t>
            </a:r>
          </a:p>
          <a:p>
            <a:endParaRPr lang="en-US" sz="1400" dirty="0">
              <a:solidFill>
                <a:srgbClr val="3F5664"/>
              </a:solidFill>
            </a:endParaRPr>
          </a:p>
        </p:txBody>
      </p:sp>
    </p:spTree>
    <p:extLst>
      <p:ext uri="{BB962C8B-B14F-4D97-AF65-F5344CB8AC3E}">
        <p14:creationId xmlns:p14="http://schemas.microsoft.com/office/powerpoint/2010/main" val="102714114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lte Haas Grotesk"/>
              </a:defRPr>
            </a:lvl1pPr>
          </a:lstStyle>
          <a:p>
            <a:fld id="{9EC202AB-D438-2943-B0B4-C661A9ABD354}" type="datetimeFigureOut">
              <a:rPr lang="en-US" smtClean="0"/>
              <a:pPr/>
              <a:t>11/10/2020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lte Haas Grotesk"/>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lte Haas Grotesk"/>
              </a:defRPr>
            </a:lvl1pPr>
          </a:lstStyle>
          <a:p>
            <a:fld id="{45DC6942-1FC7-8F40-9C62-2F3E4E37F8CC}" type="slidenum">
              <a:rPr lang="en-US" smtClean="0"/>
              <a:pPr/>
              <a:t>‹#›</a:t>
            </a:fld>
            <a:endParaRPr lang="en-US"/>
          </a:p>
        </p:txBody>
      </p:sp>
    </p:spTree>
    <p:extLst>
      <p:ext uri="{BB962C8B-B14F-4D97-AF65-F5344CB8AC3E}">
        <p14:creationId xmlns:p14="http://schemas.microsoft.com/office/powerpoint/2010/main" val="9842866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4" r:id="rId4"/>
    <p:sldLayoutId id="2147483650" r:id="rId5"/>
    <p:sldLayoutId id="2147483658" r:id="rId6"/>
    <p:sldLayoutId id="2147483657" r:id="rId7"/>
  </p:sldLayoutIdLst>
  <p:txStyles>
    <p:titleStyle>
      <a:lvl1pPr algn="ctr" defTabSz="457200" rtl="0" eaLnBrk="1" latinLnBrk="0" hangingPunct="1">
        <a:spcBef>
          <a:spcPct val="0"/>
        </a:spcBef>
        <a:buNone/>
        <a:defRPr sz="4400" b="1" i="0" kern="1200" cap="all">
          <a:solidFill>
            <a:schemeClr val="tx1"/>
          </a:solidFill>
          <a:latin typeface="Alte Haas Grotes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Jon.Lenney@NHS.net" TargetMode="External"/><Relationship Id="rId2" Type="http://schemas.openxmlformats.org/officeDocument/2006/relationships/hyperlink" Target="mailto:Alan.Slack@NHS.net" TargetMode="External"/><Relationship Id="rId1" Type="http://schemas.openxmlformats.org/officeDocument/2006/relationships/slideLayout" Target="../slideLayouts/slideLayout5.xml"/><Relationship Id="rId4" Type="http://schemas.openxmlformats.org/officeDocument/2006/relationships/hyperlink" Target="mailto:nhs.gm.vwis@nhs.net?subject=VWI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23827" y="2249193"/>
            <a:ext cx="7352907" cy="1470025"/>
          </a:xfrm>
        </p:spPr>
        <p:txBody>
          <a:bodyPr>
            <a:normAutofit/>
          </a:bodyPr>
          <a:lstStyle/>
          <a:p>
            <a:r>
              <a:rPr lang="en-US" dirty="0"/>
              <a:t>Virtual Workforce Information System (VWIS)</a:t>
            </a:r>
          </a:p>
        </p:txBody>
      </p:sp>
      <p:sp>
        <p:nvSpPr>
          <p:cNvPr id="7" name="Subtitle 6"/>
          <p:cNvSpPr>
            <a:spLocks noGrp="1"/>
          </p:cNvSpPr>
          <p:nvPr>
            <p:ph type="subTitle" idx="1"/>
          </p:nvPr>
        </p:nvSpPr>
        <p:spPr/>
        <p:txBody>
          <a:bodyPr/>
          <a:lstStyle/>
          <a:p>
            <a:r>
              <a:rPr lang="en-US" dirty="0"/>
              <a:t>Information Pack</a:t>
            </a:r>
          </a:p>
        </p:txBody>
      </p:sp>
      <p:cxnSp>
        <p:nvCxnSpPr>
          <p:cNvPr id="10" name="Straight Connector 9"/>
          <p:cNvCxnSpPr/>
          <p:nvPr/>
        </p:nvCxnSpPr>
        <p:spPr>
          <a:xfrm>
            <a:off x="2822281" y="4071464"/>
            <a:ext cx="2900681" cy="0"/>
          </a:xfrm>
          <a:prstGeom prst="line">
            <a:avLst/>
          </a:prstGeom>
          <a:ln w="57150" cmpd="sng">
            <a:solidFill>
              <a:srgbClr val="C7E1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408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EF09C75-0EBE-485E-BDDF-D7459D8E3DF5}"/>
              </a:ext>
            </a:extLst>
          </p:cNvPr>
          <p:cNvSpPr>
            <a:spLocks noGrp="1"/>
          </p:cNvSpPr>
          <p:nvPr>
            <p:ph type="title"/>
          </p:nvPr>
        </p:nvSpPr>
        <p:spPr>
          <a:xfrm>
            <a:off x="356694" y="831410"/>
            <a:ext cx="4215306" cy="586227"/>
          </a:xfrm>
        </p:spPr>
        <p:txBody>
          <a:bodyPr/>
          <a:lstStyle/>
          <a:p>
            <a:r>
              <a:rPr lang="en-US" dirty="0"/>
              <a:t>Absence &amp; Turnover</a:t>
            </a:r>
          </a:p>
        </p:txBody>
      </p:sp>
      <p:sp>
        <p:nvSpPr>
          <p:cNvPr id="17" name="Content Placeholder 2">
            <a:extLst>
              <a:ext uri="{FF2B5EF4-FFF2-40B4-BE49-F238E27FC236}">
                <a16:creationId xmlns:a16="http://schemas.microsoft.com/office/drawing/2014/main" id="{439F1F76-6110-40FD-BAE0-C98A8E1D394C}"/>
              </a:ext>
            </a:extLst>
          </p:cNvPr>
          <p:cNvSpPr>
            <a:spLocks noGrp="1"/>
          </p:cNvSpPr>
          <p:nvPr>
            <p:ph idx="1"/>
          </p:nvPr>
        </p:nvSpPr>
        <p:spPr>
          <a:xfrm>
            <a:off x="447675" y="1417637"/>
            <a:ext cx="2930525" cy="4979988"/>
          </a:xfrm>
        </p:spPr>
        <p:txBody>
          <a:bodyPr>
            <a:normAutofit fontScale="85000" lnSpcReduction="10000"/>
          </a:bodyPr>
          <a:lstStyle/>
          <a:p>
            <a:pPr marL="0" indent="0">
              <a:buNone/>
            </a:pPr>
            <a:r>
              <a:rPr lang="en-US" dirty="0"/>
              <a:t>Understanding absence data across a locality can assist with:</a:t>
            </a:r>
          </a:p>
          <a:p>
            <a:r>
              <a:rPr lang="en-US" dirty="0"/>
              <a:t>Identifying areas of high sickness/absence within specific staff groups or roles </a:t>
            </a:r>
          </a:p>
          <a:p>
            <a:r>
              <a:rPr lang="en-US" dirty="0" err="1"/>
              <a:t>Recognising</a:t>
            </a:r>
            <a:r>
              <a:rPr lang="en-US" dirty="0"/>
              <a:t> trends or spikes in specific absence reasons </a:t>
            </a:r>
          </a:p>
          <a:p>
            <a:r>
              <a:rPr lang="en-US" dirty="0"/>
              <a:t>Developing locality wide schemes to tackle absence hotspots</a:t>
            </a:r>
          </a:p>
          <a:p>
            <a:pPr marL="0" indent="0">
              <a:buNone/>
            </a:pPr>
            <a:endParaRPr lang="en-US" dirty="0"/>
          </a:p>
          <a:p>
            <a:pPr marL="0" indent="0">
              <a:buNone/>
            </a:pPr>
            <a:endParaRPr lang="en-US" dirty="0"/>
          </a:p>
          <a:p>
            <a:pPr marL="0" indent="0">
              <a:buNone/>
            </a:pPr>
            <a:r>
              <a:rPr lang="en-US" dirty="0"/>
              <a:t>Similarly, turnover data can be </a:t>
            </a:r>
            <a:r>
              <a:rPr lang="en-US" dirty="0" err="1"/>
              <a:t>analysed</a:t>
            </a:r>
            <a:r>
              <a:rPr lang="en-US" dirty="0"/>
              <a:t> to:</a:t>
            </a:r>
          </a:p>
          <a:p>
            <a:r>
              <a:rPr lang="en-US" dirty="0" err="1"/>
              <a:t>Recognise</a:t>
            </a:r>
            <a:r>
              <a:rPr lang="en-US" dirty="0"/>
              <a:t> patterns in leaving reasons or destinations</a:t>
            </a:r>
          </a:p>
          <a:p>
            <a:r>
              <a:rPr lang="en-US" dirty="0"/>
              <a:t>Detect potential areas of low resilience due to high turnover rates</a:t>
            </a:r>
          </a:p>
        </p:txBody>
      </p:sp>
      <p:sp>
        <p:nvSpPr>
          <p:cNvPr id="21" name="Text Placeholder 5">
            <a:extLst>
              <a:ext uri="{FF2B5EF4-FFF2-40B4-BE49-F238E27FC236}">
                <a16:creationId xmlns:a16="http://schemas.microsoft.com/office/drawing/2014/main" id="{0E2750BC-642F-4493-A63D-DDC314AB8192}"/>
              </a:ext>
            </a:extLst>
          </p:cNvPr>
          <p:cNvSpPr>
            <a:spLocks noGrp="1"/>
          </p:cNvSpPr>
          <p:nvPr>
            <p:ph type="body" sz="quarter" idx="17"/>
          </p:nvPr>
        </p:nvSpPr>
        <p:spPr>
          <a:xfrm>
            <a:off x="5887582" y="372222"/>
            <a:ext cx="2860475" cy="160218"/>
          </a:xfrm>
        </p:spPr>
        <p:txBody>
          <a:bodyPr/>
          <a:lstStyle/>
          <a:p>
            <a:r>
              <a:rPr lang="en-US" dirty="0"/>
              <a:t>Absence and Turnover</a:t>
            </a:r>
          </a:p>
        </p:txBody>
      </p:sp>
      <p:sp>
        <p:nvSpPr>
          <p:cNvPr id="25" name="Text Placeholder 7">
            <a:extLst>
              <a:ext uri="{FF2B5EF4-FFF2-40B4-BE49-F238E27FC236}">
                <a16:creationId xmlns:a16="http://schemas.microsoft.com/office/drawing/2014/main" id="{1707F6C3-FDDF-40A2-BA04-527A8D359E50}"/>
              </a:ext>
            </a:extLst>
          </p:cNvPr>
          <p:cNvSpPr>
            <a:spLocks noGrp="1"/>
          </p:cNvSpPr>
          <p:nvPr>
            <p:ph type="body" sz="quarter" idx="19"/>
          </p:nvPr>
        </p:nvSpPr>
        <p:spPr>
          <a:xfrm>
            <a:off x="361680" y="255816"/>
            <a:ext cx="1382983" cy="349085"/>
          </a:xfrm>
        </p:spPr>
        <p:txBody>
          <a:bodyPr/>
          <a:lstStyle/>
          <a:p>
            <a:r>
              <a:rPr lang="en-US" dirty="0"/>
              <a:t>VWIS Analytics</a:t>
            </a:r>
          </a:p>
        </p:txBody>
      </p:sp>
      <p:pic>
        <p:nvPicPr>
          <p:cNvPr id="2" name="Picture 1">
            <a:extLst>
              <a:ext uri="{FF2B5EF4-FFF2-40B4-BE49-F238E27FC236}">
                <a16:creationId xmlns:a16="http://schemas.microsoft.com/office/drawing/2014/main" id="{A101E069-7A97-47C2-B4D9-873C14580BB1}"/>
              </a:ext>
            </a:extLst>
          </p:cNvPr>
          <p:cNvPicPr>
            <a:picLocks noChangeAspect="1"/>
          </p:cNvPicPr>
          <p:nvPr/>
        </p:nvPicPr>
        <p:blipFill>
          <a:blip r:embed="rId2"/>
          <a:stretch>
            <a:fillRect/>
          </a:stretch>
        </p:blipFill>
        <p:spPr>
          <a:xfrm>
            <a:off x="3471459" y="1417637"/>
            <a:ext cx="5315847" cy="2856132"/>
          </a:xfrm>
          <a:prstGeom prst="rect">
            <a:avLst/>
          </a:prstGeom>
        </p:spPr>
      </p:pic>
      <p:pic>
        <p:nvPicPr>
          <p:cNvPr id="3" name="Picture 2">
            <a:extLst>
              <a:ext uri="{FF2B5EF4-FFF2-40B4-BE49-F238E27FC236}">
                <a16:creationId xmlns:a16="http://schemas.microsoft.com/office/drawing/2014/main" id="{207FC079-F2BD-496F-BDB1-E1B5B6E291DD}"/>
              </a:ext>
            </a:extLst>
          </p:cNvPr>
          <p:cNvPicPr>
            <a:picLocks noChangeAspect="1"/>
          </p:cNvPicPr>
          <p:nvPr/>
        </p:nvPicPr>
        <p:blipFill>
          <a:blip r:embed="rId3"/>
          <a:stretch>
            <a:fillRect/>
          </a:stretch>
        </p:blipFill>
        <p:spPr>
          <a:xfrm>
            <a:off x="3509065" y="4273769"/>
            <a:ext cx="5315847" cy="2375166"/>
          </a:xfrm>
          <a:prstGeom prst="rect">
            <a:avLst/>
          </a:prstGeom>
        </p:spPr>
      </p:pic>
      <p:sp>
        <p:nvSpPr>
          <p:cNvPr id="8" name="Rectangle: Rounded Corners 7">
            <a:extLst>
              <a:ext uri="{FF2B5EF4-FFF2-40B4-BE49-F238E27FC236}">
                <a16:creationId xmlns:a16="http://schemas.microsoft.com/office/drawing/2014/main" id="{46DFD8EF-AA6C-4CAD-8D5B-A2DF3940E204}"/>
              </a:ext>
            </a:extLst>
          </p:cNvPr>
          <p:cNvSpPr/>
          <p:nvPr/>
        </p:nvSpPr>
        <p:spPr>
          <a:xfrm>
            <a:off x="7494326" y="6047325"/>
            <a:ext cx="1649673" cy="716437"/>
          </a:xfrm>
          <a:prstGeom prst="roundRect">
            <a:avLst/>
          </a:prstGeom>
          <a:noFill/>
          <a:ln>
            <a:solidFill>
              <a:schemeClr val="tx1"/>
            </a:solidFill>
            <a:prstDash val="lgDash"/>
          </a:ln>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200" dirty="0">
                <a:solidFill>
                  <a:schemeClr val="tx2"/>
                </a:solidFill>
              </a:rPr>
              <a:t>In Month Turnover </a:t>
            </a:r>
          </a:p>
        </p:txBody>
      </p:sp>
      <p:sp>
        <p:nvSpPr>
          <p:cNvPr id="9" name="Rectangle: Rounded Corners 8">
            <a:extLst>
              <a:ext uri="{FF2B5EF4-FFF2-40B4-BE49-F238E27FC236}">
                <a16:creationId xmlns:a16="http://schemas.microsoft.com/office/drawing/2014/main" id="{928E000F-67BF-467B-9327-50DF42A1150E}"/>
              </a:ext>
            </a:extLst>
          </p:cNvPr>
          <p:cNvSpPr/>
          <p:nvPr/>
        </p:nvSpPr>
        <p:spPr>
          <a:xfrm>
            <a:off x="7494327" y="3549412"/>
            <a:ext cx="1649673" cy="716437"/>
          </a:xfrm>
          <a:prstGeom prst="roundRect">
            <a:avLst/>
          </a:prstGeom>
          <a:noFill/>
          <a:ln>
            <a:solidFill>
              <a:schemeClr val="tx1"/>
            </a:solidFill>
            <a:prstDash val="lgDash"/>
          </a:ln>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200" dirty="0">
                <a:solidFill>
                  <a:schemeClr val="tx2"/>
                </a:solidFill>
              </a:rPr>
              <a:t>Sickness Absence % by month</a:t>
            </a:r>
          </a:p>
        </p:txBody>
      </p:sp>
    </p:spTree>
    <p:extLst>
      <p:ext uri="{BB962C8B-B14F-4D97-AF65-F5344CB8AC3E}">
        <p14:creationId xmlns:p14="http://schemas.microsoft.com/office/powerpoint/2010/main" val="2363857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VWIS – Data Requirements</a:t>
            </a:r>
          </a:p>
        </p:txBody>
      </p:sp>
      <p:sp>
        <p:nvSpPr>
          <p:cNvPr id="5" name="Text Placeholder 4"/>
          <p:cNvSpPr>
            <a:spLocks noGrp="1"/>
          </p:cNvSpPr>
          <p:nvPr>
            <p:ph type="body" sz="quarter" idx="19"/>
          </p:nvPr>
        </p:nvSpPr>
        <p:spPr/>
        <p:txBody>
          <a:bodyPr>
            <a:noAutofit/>
          </a:bodyPr>
          <a:lstStyle/>
          <a:p>
            <a:pPr marL="0" indent="0">
              <a:lnSpc>
                <a:spcPct val="80000"/>
              </a:lnSpc>
              <a:buNone/>
            </a:pPr>
            <a:r>
              <a:rPr lang="en-US" sz="1000" b="1" dirty="0">
                <a:solidFill>
                  <a:schemeClr val="bg1"/>
                </a:solidFill>
              </a:rPr>
              <a:t>Data Requirements</a:t>
            </a:r>
          </a:p>
        </p:txBody>
      </p:sp>
      <p:cxnSp>
        <p:nvCxnSpPr>
          <p:cNvPr id="8" name="Straight Connector 7"/>
          <p:cNvCxnSpPr/>
          <p:nvPr/>
        </p:nvCxnSpPr>
        <p:spPr>
          <a:xfrm>
            <a:off x="447675" y="3897860"/>
            <a:ext cx="3432964" cy="0"/>
          </a:xfrm>
          <a:prstGeom prst="line">
            <a:avLst/>
          </a:prstGeom>
          <a:ln w="76200" cmpd="sng">
            <a:solidFill>
              <a:srgbClr val="C7E1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8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DC61-E2C7-4786-8A9D-038D170BB09C}"/>
              </a:ext>
            </a:extLst>
          </p:cNvPr>
          <p:cNvSpPr>
            <a:spLocks noGrp="1"/>
          </p:cNvSpPr>
          <p:nvPr>
            <p:ph type="title"/>
          </p:nvPr>
        </p:nvSpPr>
        <p:spPr/>
        <p:txBody>
          <a:bodyPr/>
          <a:lstStyle/>
          <a:p>
            <a:r>
              <a:rPr lang="en-GB" dirty="0"/>
              <a:t>Data Requirements</a:t>
            </a:r>
          </a:p>
        </p:txBody>
      </p:sp>
      <p:sp>
        <p:nvSpPr>
          <p:cNvPr id="8" name="Text Placeholder 7">
            <a:extLst>
              <a:ext uri="{FF2B5EF4-FFF2-40B4-BE49-F238E27FC236}">
                <a16:creationId xmlns:a16="http://schemas.microsoft.com/office/drawing/2014/main" id="{624E2290-89E0-4A90-A30F-4D7958CD6730}"/>
              </a:ext>
            </a:extLst>
          </p:cNvPr>
          <p:cNvSpPr>
            <a:spLocks noGrp="1"/>
          </p:cNvSpPr>
          <p:nvPr>
            <p:ph type="body" sz="quarter" idx="19"/>
          </p:nvPr>
        </p:nvSpPr>
        <p:spPr/>
        <p:txBody>
          <a:bodyPr/>
          <a:lstStyle/>
          <a:p>
            <a:r>
              <a:rPr lang="en-GB" dirty="0"/>
              <a:t>Data Requirements</a:t>
            </a:r>
          </a:p>
        </p:txBody>
      </p:sp>
      <p:graphicFrame>
        <p:nvGraphicFramePr>
          <p:cNvPr id="10" name="Diagram 9">
            <a:extLst>
              <a:ext uri="{FF2B5EF4-FFF2-40B4-BE49-F238E27FC236}">
                <a16:creationId xmlns:a16="http://schemas.microsoft.com/office/drawing/2014/main" id="{E66A1FDA-060D-4EEB-A68F-C247F103E73E}"/>
              </a:ext>
            </a:extLst>
          </p:cNvPr>
          <p:cNvGraphicFramePr/>
          <p:nvPr>
            <p:extLst>
              <p:ext uri="{D42A27DB-BD31-4B8C-83A1-F6EECF244321}">
                <p14:modId xmlns:p14="http://schemas.microsoft.com/office/powerpoint/2010/main" val="1830993880"/>
              </p:ext>
            </p:extLst>
          </p:nvPr>
        </p:nvGraphicFramePr>
        <p:xfrm>
          <a:off x="378812" y="2472266"/>
          <a:ext cx="8386376" cy="3699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a:extLst>
              <a:ext uri="{FF2B5EF4-FFF2-40B4-BE49-F238E27FC236}">
                <a16:creationId xmlns:a16="http://schemas.microsoft.com/office/drawing/2014/main" id="{A9EDD092-BA09-4E17-ACA2-C70F6A8D8673}"/>
              </a:ext>
            </a:extLst>
          </p:cNvPr>
          <p:cNvSpPr>
            <a:spLocks noGrp="1"/>
          </p:cNvSpPr>
          <p:nvPr>
            <p:ph idx="1"/>
          </p:nvPr>
        </p:nvSpPr>
        <p:spPr>
          <a:xfrm>
            <a:off x="447675" y="1417637"/>
            <a:ext cx="8300381" cy="944563"/>
          </a:xfrm>
        </p:spPr>
        <p:txBody>
          <a:bodyPr>
            <a:normAutofit/>
          </a:bodyPr>
          <a:lstStyle/>
          <a:p>
            <a:pPr marL="0" indent="0">
              <a:buNone/>
            </a:pPr>
            <a:r>
              <a:rPr lang="en-US" dirty="0"/>
              <a:t>VWIS has been designed to </a:t>
            </a:r>
            <a:r>
              <a:rPr lang="en-US" dirty="0" err="1"/>
              <a:t>utilise</a:t>
            </a:r>
            <a:r>
              <a:rPr lang="en-US" dirty="0"/>
              <a:t> data which is already captured and readily available to health and care </a:t>
            </a:r>
            <a:r>
              <a:rPr lang="en-US" dirty="0" err="1"/>
              <a:t>organisations</a:t>
            </a:r>
            <a:r>
              <a:rPr lang="en-US" dirty="0"/>
              <a:t> which can be split into four broad categories as below.</a:t>
            </a:r>
          </a:p>
        </p:txBody>
      </p:sp>
    </p:spTree>
    <p:extLst>
      <p:ext uri="{BB962C8B-B14F-4D97-AF65-F5344CB8AC3E}">
        <p14:creationId xmlns:p14="http://schemas.microsoft.com/office/powerpoint/2010/main" val="1887915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Getting VWIS in your area</a:t>
            </a:r>
          </a:p>
        </p:txBody>
      </p:sp>
      <p:sp>
        <p:nvSpPr>
          <p:cNvPr id="5" name="Text Placeholder 4"/>
          <p:cNvSpPr>
            <a:spLocks noGrp="1"/>
          </p:cNvSpPr>
          <p:nvPr>
            <p:ph type="body" sz="quarter" idx="19"/>
          </p:nvPr>
        </p:nvSpPr>
        <p:spPr/>
        <p:txBody>
          <a:bodyPr>
            <a:noAutofit/>
          </a:bodyPr>
          <a:lstStyle/>
          <a:p>
            <a:pPr marL="0" indent="0">
              <a:lnSpc>
                <a:spcPct val="80000"/>
              </a:lnSpc>
              <a:buNone/>
            </a:pPr>
            <a:r>
              <a:rPr lang="en-US" sz="1000" b="1" dirty="0">
                <a:solidFill>
                  <a:schemeClr val="bg1"/>
                </a:solidFill>
              </a:rPr>
              <a:t>Getting VWIS</a:t>
            </a:r>
          </a:p>
        </p:txBody>
      </p:sp>
      <p:cxnSp>
        <p:nvCxnSpPr>
          <p:cNvPr id="8" name="Straight Connector 7"/>
          <p:cNvCxnSpPr/>
          <p:nvPr/>
        </p:nvCxnSpPr>
        <p:spPr>
          <a:xfrm>
            <a:off x="447675" y="3897860"/>
            <a:ext cx="3432964" cy="0"/>
          </a:xfrm>
          <a:prstGeom prst="line">
            <a:avLst/>
          </a:prstGeom>
          <a:ln w="76200" cmpd="sng">
            <a:solidFill>
              <a:srgbClr val="C7E1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349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DC61-E2C7-4786-8A9D-038D170BB09C}"/>
              </a:ext>
            </a:extLst>
          </p:cNvPr>
          <p:cNvSpPr>
            <a:spLocks noGrp="1"/>
          </p:cNvSpPr>
          <p:nvPr>
            <p:ph type="title"/>
          </p:nvPr>
        </p:nvSpPr>
        <p:spPr>
          <a:xfrm>
            <a:off x="356693" y="831410"/>
            <a:ext cx="4091481" cy="586227"/>
          </a:xfrm>
        </p:spPr>
        <p:txBody>
          <a:bodyPr/>
          <a:lstStyle/>
          <a:p>
            <a:r>
              <a:rPr lang="en-GB" dirty="0"/>
              <a:t>Getting VWIS In your area</a:t>
            </a:r>
          </a:p>
        </p:txBody>
      </p:sp>
      <p:sp>
        <p:nvSpPr>
          <p:cNvPr id="8" name="Text Placeholder 7">
            <a:extLst>
              <a:ext uri="{FF2B5EF4-FFF2-40B4-BE49-F238E27FC236}">
                <a16:creationId xmlns:a16="http://schemas.microsoft.com/office/drawing/2014/main" id="{624E2290-89E0-4A90-A30F-4D7958CD6730}"/>
              </a:ext>
            </a:extLst>
          </p:cNvPr>
          <p:cNvSpPr>
            <a:spLocks noGrp="1"/>
          </p:cNvSpPr>
          <p:nvPr>
            <p:ph type="body" sz="quarter" idx="19"/>
          </p:nvPr>
        </p:nvSpPr>
        <p:spPr/>
        <p:txBody>
          <a:bodyPr/>
          <a:lstStyle/>
          <a:p>
            <a:r>
              <a:rPr lang="en-GB" dirty="0"/>
              <a:t>Getting VWIS</a:t>
            </a:r>
          </a:p>
        </p:txBody>
      </p:sp>
      <p:graphicFrame>
        <p:nvGraphicFramePr>
          <p:cNvPr id="3" name="Diagram 2">
            <a:extLst>
              <a:ext uri="{FF2B5EF4-FFF2-40B4-BE49-F238E27FC236}">
                <a16:creationId xmlns:a16="http://schemas.microsoft.com/office/drawing/2014/main" id="{6E0EEF0F-67E2-45FF-9965-ACBB1196476A}"/>
              </a:ext>
            </a:extLst>
          </p:cNvPr>
          <p:cNvGraphicFramePr/>
          <p:nvPr>
            <p:extLst>
              <p:ext uri="{D42A27DB-BD31-4B8C-83A1-F6EECF244321}">
                <p14:modId xmlns:p14="http://schemas.microsoft.com/office/powerpoint/2010/main" val="3218334155"/>
              </p:ext>
            </p:extLst>
          </p:nvPr>
        </p:nvGraphicFramePr>
        <p:xfrm>
          <a:off x="361680" y="1650966"/>
          <a:ext cx="8386377" cy="3962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FAB2DF04-F728-4030-B7BF-3136196B510C}"/>
              </a:ext>
            </a:extLst>
          </p:cNvPr>
          <p:cNvSpPr/>
          <p:nvPr/>
        </p:nvSpPr>
        <p:spPr>
          <a:xfrm>
            <a:off x="356694" y="5027165"/>
            <a:ext cx="1649906" cy="484632"/>
          </a:xfrm>
          <a:prstGeom prst="right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1-2 weeks</a:t>
            </a:r>
          </a:p>
        </p:txBody>
      </p:sp>
      <p:sp>
        <p:nvSpPr>
          <p:cNvPr id="9" name="Arrow: Right 8">
            <a:extLst>
              <a:ext uri="{FF2B5EF4-FFF2-40B4-BE49-F238E27FC236}">
                <a16:creationId xmlns:a16="http://schemas.microsoft.com/office/drawing/2014/main" id="{034EA15A-E090-4A36-BE9F-E275CD806E1D}"/>
              </a:ext>
            </a:extLst>
          </p:cNvPr>
          <p:cNvSpPr/>
          <p:nvPr/>
        </p:nvSpPr>
        <p:spPr>
          <a:xfrm>
            <a:off x="2574960" y="5027165"/>
            <a:ext cx="1649906" cy="484632"/>
          </a:xfrm>
          <a:prstGeom prst="rightArrow">
            <a:avLst/>
          </a:prstGeom>
          <a:solidFill>
            <a:srgbClr val="CC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2-4 weeks</a:t>
            </a:r>
          </a:p>
        </p:txBody>
      </p:sp>
      <p:sp>
        <p:nvSpPr>
          <p:cNvPr id="11" name="Arrow: Right 10">
            <a:extLst>
              <a:ext uri="{FF2B5EF4-FFF2-40B4-BE49-F238E27FC236}">
                <a16:creationId xmlns:a16="http://schemas.microsoft.com/office/drawing/2014/main" id="{DB4B0CFB-F915-4E80-9E48-1C3ACCB34055}"/>
              </a:ext>
            </a:extLst>
          </p:cNvPr>
          <p:cNvSpPr/>
          <p:nvPr/>
        </p:nvSpPr>
        <p:spPr>
          <a:xfrm>
            <a:off x="4836555" y="5027165"/>
            <a:ext cx="1649906" cy="484632"/>
          </a:xfrm>
          <a:prstGeom prst="rightArrow">
            <a:avLst/>
          </a:prstGeom>
          <a:solidFill>
            <a:srgbClr val="99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1-2 weeks</a:t>
            </a:r>
          </a:p>
        </p:txBody>
      </p:sp>
      <p:sp>
        <p:nvSpPr>
          <p:cNvPr id="12" name="Arrow: Right 11">
            <a:extLst>
              <a:ext uri="{FF2B5EF4-FFF2-40B4-BE49-F238E27FC236}">
                <a16:creationId xmlns:a16="http://schemas.microsoft.com/office/drawing/2014/main" id="{1067C331-06C3-48E7-9255-9CD478CCAE66}"/>
              </a:ext>
            </a:extLst>
          </p:cNvPr>
          <p:cNvSpPr/>
          <p:nvPr/>
        </p:nvSpPr>
        <p:spPr>
          <a:xfrm>
            <a:off x="7098150" y="5027165"/>
            <a:ext cx="1649906" cy="484632"/>
          </a:xfrm>
          <a:prstGeom prst="rightArrow">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Ongoing</a:t>
            </a:r>
          </a:p>
        </p:txBody>
      </p:sp>
      <p:sp>
        <p:nvSpPr>
          <p:cNvPr id="13" name="Content Placeholder 2">
            <a:extLst>
              <a:ext uri="{FF2B5EF4-FFF2-40B4-BE49-F238E27FC236}">
                <a16:creationId xmlns:a16="http://schemas.microsoft.com/office/drawing/2014/main" id="{1F6D43C9-25D6-46AB-8CA8-B18F29DBE6C5}"/>
              </a:ext>
            </a:extLst>
          </p:cNvPr>
          <p:cNvSpPr>
            <a:spLocks noGrp="1"/>
          </p:cNvSpPr>
          <p:nvPr>
            <p:ph idx="1"/>
          </p:nvPr>
        </p:nvSpPr>
        <p:spPr>
          <a:xfrm>
            <a:off x="447675" y="1417637"/>
            <a:ext cx="8300381" cy="944563"/>
          </a:xfrm>
        </p:spPr>
        <p:txBody>
          <a:bodyPr>
            <a:normAutofit/>
          </a:bodyPr>
          <a:lstStyle/>
          <a:p>
            <a:pPr marL="0" indent="0">
              <a:buNone/>
            </a:pPr>
            <a:r>
              <a:rPr lang="en-US" dirty="0"/>
              <a:t>Establishing VWIS in your locality is straight-forward and can be achieved in as little as four weeks. The VWIS team have developed resources to assist in the process including readiness assessments and Information Governance documents.</a:t>
            </a:r>
          </a:p>
        </p:txBody>
      </p:sp>
    </p:spTree>
    <p:extLst>
      <p:ext uri="{BB962C8B-B14F-4D97-AF65-F5344CB8AC3E}">
        <p14:creationId xmlns:p14="http://schemas.microsoft.com/office/powerpoint/2010/main" val="555146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F6D43C9-25D6-46AB-8CA8-B18F29DBE6C5}"/>
              </a:ext>
            </a:extLst>
          </p:cNvPr>
          <p:cNvSpPr>
            <a:spLocks noGrp="1"/>
          </p:cNvSpPr>
          <p:nvPr>
            <p:ph idx="1"/>
          </p:nvPr>
        </p:nvSpPr>
        <p:spPr>
          <a:xfrm>
            <a:off x="447675" y="1417637"/>
            <a:ext cx="8300381" cy="3606850"/>
          </a:xfrm>
        </p:spPr>
        <p:txBody>
          <a:bodyPr>
            <a:normAutofit/>
          </a:bodyPr>
          <a:lstStyle/>
          <a:p>
            <a:pPr marL="0" indent="0">
              <a:buNone/>
            </a:pPr>
            <a:r>
              <a:rPr lang="en-US" dirty="0"/>
              <a:t>We are aware that information governance arrangements can pose significant challenges to collaborative workforce planning and as such we have worked with three pilot areas to develop a set of resources to be </a:t>
            </a:r>
            <a:r>
              <a:rPr lang="en-US" dirty="0" err="1"/>
              <a:t>utilised</a:t>
            </a:r>
            <a:r>
              <a:rPr lang="en-US" dirty="0"/>
              <a:t> in localities to create appropriate governance.</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1408DC61-E2C7-4786-8A9D-038D170BB09C}"/>
              </a:ext>
            </a:extLst>
          </p:cNvPr>
          <p:cNvSpPr>
            <a:spLocks noGrp="1"/>
          </p:cNvSpPr>
          <p:nvPr>
            <p:ph type="title"/>
          </p:nvPr>
        </p:nvSpPr>
        <p:spPr>
          <a:xfrm>
            <a:off x="356693" y="831410"/>
            <a:ext cx="4091481" cy="586227"/>
          </a:xfrm>
        </p:spPr>
        <p:txBody>
          <a:bodyPr/>
          <a:lstStyle/>
          <a:p>
            <a:r>
              <a:rPr lang="en-GB" dirty="0"/>
              <a:t>Information Governance</a:t>
            </a:r>
          </a:p>
        </p:txBody>
      </p:sp>
      <p:sp>
        <p:nvSpPr>
          <p:cNvPr id="6" name="Text Placeholder 5">
            <a:extLst>
              <a:ext uri="{FF2B5EF4-FFF2-40B4-BE49-F238E27FC236}">
                <a16:creationId xmlns:a16="http://schemas.microsoft.com/office/drawing/2014/main" id="{6122B9F5-5E6C-4BCC-A65A-B8C4ED098C68}"/>
              </a:ext>
            </a:extLst>
          </p:cNvPr>
          <p:cNvSpPr>
            <a:spLocks noGrp="1"/>
          </p:cNvSpPr>
          <p:nvPr>
            <p:ph type="body" sz="quarter" idx="17"/>
          </p:nvPr>
        </p:nvSpPr>
        <p:spPr/>
        <p:txBody>
          <a:bodyPr/>
          <a:lstStyle/>
          <a:p>
            <a:r>
              <a:rPr lang="en-GB" dirty="0"/>
              <a:t>Information Governance</a:t>
            </a:r>
          </a:p>
        </p:txBody>
      </p:sp>
      <p:sp>
        <p:nvSpPr>
          <p:cNvPr id="8" name="Text Placeholder 7">
            <a:extLst>
              <a:ext uri="{FF2B5EF4-FFF2-40B4-BE49-F238E27FC236}">
                <a16:creationId xmlns:a16="http://schemas.microsoft.com/office/drawing/2014/main" id="{624E2290-89E0-4A90-A30F-4D7958CD6730}"/>
              </a:ext>
            </a:extLst>
          </p:cNvPr>
          <p:cNvSpPr>
            <a:spLocks noGrp="1"/>
          </p:cNvSpPr>
          <p:nvPr>
            <p:ph type="body" sz="quarter" idx="19"/>
          </p:nvPr>
        </p:nvSpPr>
        <p:spPr/>
        <p:txBody>
          <a:bodyPr/>
          <a:lstStyle/>
          <a:p>
            <a:r>
              <a:rPr lang="en-GB" dirty="0"/>
              <a:t>Getting VWIS</a:t>
            </a:r>
          </a:p>
        </p:txBody>
      </p:sp>
      <p:graphicFrame>
        <p:nvGraphicFramePr>
          <p:cNvPr id="3" name="Diagram 2">
            <a:extLst>
              <a:ext uri="{FF2B5EF4-FFF2-40B4-BE49-F238E27FC236}">
                <a16:creationId xmlns:a16="http://schemas.microsoft.com/office/drawing/2014/main" id="{DCF3E006-04B2-4D7C-B8DE-C6A4C31A76EA}"/>
              </a:ext>
            </a:extLst>
          </p:cNvPr>
          <p:cNvGraphicFramePr/>
          <p:nvPr>
            <p:extLst>
              <p:ext uri="{D42A27DB-BD31-4B8C-83A1-F6EECF244321}">
                <p14:modId xmlns:p14="http://schemas.microsoft.com/office/powerpoint/2010/main" val="314434463"/>
              </p:ext>
            </p:extLst>
          </p:nvPr>
        </p:nvGraphicFramePr>
        <p:xfrm>
          <a:off x="356693" y="2698812"/>
          <a:ext cx="8339631" cy="3903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327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DC61-E2C7-4786-8A9D-038D170BB09C}"/>
              </a:ext>
            </a:extLst>
          </p:cNvPr>
          <p:cNvSpPr>
            <a:spLocks noGrp="1"/>
          </p:cNvSpPr>
          <p:nvPr>
            <p:ph type="title"/>
          </p:nvPr>
        </p:nvSpPr>
        <p:spPr>
          <a:xfrm>
            <a:off x="356693" y="831410"/>
            <a:ext cx="4091481" cy="586227"/>
          </a:xfrm>
        </p:spPr>
        <p:txBody>
          <a:bodyPr/>
          <a:lstStyle/>
          <a:p>
            <a:r>
              <a:rPr lang="en-GB" dirty="0"/>
              <a:t>Benefits</a:t>
            </a:r>
          </a:p>
        </p:txBody>
      </p:sp>
      <p:sp>
        <p:nvSpPr>
          <p:cNvPr id="6" name="Text Placeholder 5">
            <a:extLst>
              <a:ext uri="{FF2B5EF4-FFF2-40B4-BE49-F238E27FC236}">
                <a16:creationId xmlns:a16="http://schemas.microsoft.com/office/drawing/2014/main" id="{6122B9F5-5E6C-4BCC-A65A-B8C4ED098C68}"/>
              </a:ext>
            </a:extLst>
          </p:cNvPr>
          <p:cNvSpPr>
            <a:spLocks noGrp="1"/>
          </p:cNvSpPr>
          <p:nvPr>
            <p:ph type="body" sz="quarter" idx="17"/>
          </p:nvPr>
        </p:nvSpPr>
        <p:spPr/>
        <p:txBody>
          <a:bodyPr/>
          <a:lstStyle/>
          <a:p>
            <a:r>
              <a:rPr lang="en-GB" dirty="0"/>
              <a:t>Benefits</a:t>
            </a:r>
          </a:p>
        </p:txBody>
      </p:sp>
      <p:sp>
        <p:nvSpPr>
          <p:cNvPr id="8" name="Text Placeholder 7">
            <a:extLst>
              <a:ext uri="{FF2B5EF4-FFF2-40B4-BE49-F238E27FC236}">
                <a16:creationId xmlns:a16="http://schemas.microsoft.com/office/drawing/2014/main" id="{624E2290-89E0-4A90-A30F-4D7958CD6730}"/>
              </a:ext>
            </a:extLst>
          </p:cNvPr>
          <p:cNvSpPr>
            <a:spLocks noGrp="1"/>
          </p:cNvSpPr>
          <p:nvPr>
            <p:ph type="body" sz="quarter" idx="19"/>
          </p:nvPr>
        </p:nvSpPr>
        <p:spPr/>
        <p:txBody>
          <a:bodyPr/>
          <a:lstStyle/>
          <a:p>
            <a:r>
              <a:rPr lang="en-GB" dirty="0"/>
              <a:t>Getting VWIS</a:t>
            </a:r>
          </a:p>
        </p:txBody>
      </p:sp>
      <p:graphicFrame>
        <p:nvGraphicFramePr>
          <p:cNvPr id="3" name="Content Placeholder 2">
            <a:extLst>
              <a:ext uri="{FF2B5EF4-FFF2-40B4-BE49-F238E27FC236}">
                <a16:creationId xmlns:a16="http://schemas.microsoft.com/office/drawing/2014/main" id="{0673D148-5B18-4DB0-ADFA-189D8735F589}"/>
              </a:ext>
            </a:extLst>
          </p:cNvPr>
          <p:cNvGraphicFramePr>
            <a:graphicFrameLocks noGrp="1"/>
          </p:cNvGraphicFramePr>
          <p:nvPr>
            <p:ph idx="1"/>
            <p:extLst>
              <p:ext uri="{D42A27DB-BD31-4B8C-83A1-F6EECF244321}">
                <p14:modId xmlns:p14="http://schemas.microsoft.com/office/powerpoint/2010/main" val="241458330"/>
              </p:ext>
            </p:extLst>
          </p:nvPr>
        </p:nvGraphicFramePr>
        <p:xfrm>
          <a:off x="447675" y="1417638"/>
          <a:ext cx="8301038" cy="5068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2236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DC61-E2C7-4786-8A9D-038D170BB09C}"/>
              </a:ext>
            </a:extLst>
          </p:cNvPr>
          <p:cNvSpPr>
            <a:spLocks noGrp="1"/>
          </p:cNvSpPr>
          <p:nvPr>
            <p:ph type="title"/>
          </p:nvPr>
        </p:nvSpPr>
        <p:spPr>
          <a:xfrm>
            <a:off x="356693" y="831410"/>
            <a:ext cx="4091481" cy="586227"/>
          </a:xfrm>
        </p:spPr>
        <p:txBody>
          <a:bodyPr/>
          <a:lstStyle/>
          <a:p>
            <a:r>
              <a:rPr lang="en-GB" dirty="0"/>
              <a:t>Key Considerations</a:t>
            </a:r>
          </a:p>
        </p:txBody>
      </p:sp>
      <p:sp>
        <p:nvSpPr>
          <p:cNvPr id="6" name="Text Placeholder 5">
            <a:extLst>
              <a:ext uri="{FF2B5EF4-FFF2-40B4-BE49-F238E27FC236}">
                <a16:creationId xmlns:a16="http://schemas.microsoft.com/office/drawing/2014/main" id="{6122B9F5-5E6C-4BCC-A65A-B8C4ED098C68}"/>
              </a:ext>
            </a:extLst>
          </p:cNvPr>
          <p:cNvSpPr>
            <a:spLocks noGrp="1"/>
          </p:cNvSpPr>
          <p:nvPr>
            <p:ph type="body" sz="quarter" idx="17"/>
          </p:nvPr>
        </p:nvSpPr>
        <p:spPr/>
        <p:txBody>
          <a:bodyPr/>
          <a:lstStyle/>
          <a:p>
            <a:r>
              <a:rPr lang="en-GB" dirty="0"/>
              <a:t>Key Considerations</a:t>
            </a:r>
          </a:p>
        </p:txBody>
      </p:sp>
      <p:sp>
        <p:nvSpPr>
          <p:cNvPr id="8" name="Text Placeholder 7">
            <a:extLst>
              <a:ext uri="{FF2B5EF4-FFF2-40B4-BE49-F238E27FC236}">
                <a16:creationId xmlns:a16="http://schemas.microsoft.com/office/drawing/2014/main" id="{624E2290-89E0-4A90-A30F-4D7958CD6730}"/>
              </a:ext>
            </a:extLst>
          </p:cNvPr>
          <p:cNvSpPr>
            <a:spLocks noGrp="1"/>
          </p:cNvSpPr>
          <p:nvPr>
            <p:ph type="body" sz="quarter" idx="19"/>
          </p:nvPr>
        </p:nvSpPr>
        <p:spPr/>
        <p:txBody>
          <a:bodyPr/>
          <a:lstStyle/>
          <a:p>
            <a:r>
              <a:rPr lang="en-GB" dirty="0"/>
              <a:t>Getting VIWS</a:t>
            </a:r>
          </a:p>
        </p:txBody>
      </p:sp>
      <p:sp>
        <p:nvSpPr>
          <p:cNvPr id="13" name="Content Placeholder 2">
            <a:extLst>
              <a:ext uri="{FF2B5EF4-FFF2-40B4-BE49-F238E27FC236}">
                <a16:creationId xmlns:a16="http://schemas.microsoft.com/office/drawing/2014/main" id="{1F6D43C9-25D6-46AB-8CA8-B18F29DBE6C5}"/>
              </a:ext>
            </a:extLst>
          </p:cNvPr>
          <p:cNvSpPr>
            <a:spLocks noGrp="1"/>
          </p:cNvSpPr>
          <p:nvPr>
            <p:ph idx="1"/>
          </p:nvPr>
        </p:nvSpPr>
        <p:spPr>
          <a:xfrm>
            <a:off x="447675" y="1417637"/>
            <a:ext cx="8300381" cy="3606850"/>
          </a:xfrm>
        </p:spPr>
        <p:txBody>
          <a:bodyPr>
            <a:normAutofit/>
          </a:bodyPr>
          <a:lstStyle/>
          <a:p>
            <a:pPr marL="0" indent="0">
              <a:buNone/>
            </a:pPr>
            <a:r>
              <a:rPr lang="en-US" dirty="0"/>
              <a:t>When looking to establish VWIS in your locality there are some key items to consider which will enable smoother implementation:</a:t>
            </a:r>
          </a:p>
          <a:p>
            <a:pPr marL="0" indent="0">
              <a:buNone/>
            </a:pPr>
            <a:endParaRPr lang="en-US" dirty="0"/>
          </a:p>
          <a:p>
            <a:r>
              <a:rPr lang="en-US" dirty="0"/>
              <a:t>How do you envisage VWIS being </a:t>
            </a:r>
            <a:r>
              <a:rPr lang="en-US" dirty="0" err="1"/>
              <a:t>utilised</a:t>
            </a:r>
            <a:r>
              <a:rPr lang="en-US" dirty="0"/>
              <a:t> in your area?</a:t>
            </a:r>
          </a:p>
          <a:p>
            <a:r>
              <a:rPr lang="en-US" dirty="0"/>
              <a:t>What benefits do you expect to </a:t>
            </a:r>
            <a:r>
              <a:rPr lang="en-US" dirty="0" err="1"/>
              <a:t>realise</a:t>
            </a:r>
            <a:r>
              <a:rPr lang="en-US" dirty="0"/>
              <a:t> from using VWIS?</a:t>
            </a:r>
          </a:p>
          <a:p>
            <a:pPr lvl="1"/>
            <a:r>
              <a:rPr lang="en-US" dirty="0"/>
              <a:t>Short term</a:t>
            </a:r>
          </a:p>
          <a:p>
            <a:pPr lvl="1"/>
            <a:r>
              <a:rPr lang="en-US" dirty="0"/>
              <a:t>Medium term</a:t>
            </a:r>
          </a:p>
          <a:p>
            <a:pPr lvl="1"/>
            <a:r>
              <a:rPr lang="en-US" dirty="0"/>
              <a:t>Long term</a:t>
            </a:r>
          </a:p>
          <a:p>
            <a:r>
              <a:rPr lang="en-US" dirty="0"/>
              <a:t>Who will champion VWIS within each of the partner </a:t>
            </a:r>
            <a:r>
              <a:rPr lang="en-US" dirty="0" err="1"/>
              <a:t>organisations</a:t>
            </a:r>
            <a:r>
              <a:rPr lang="en-US" dirty="0"/>
              <a:t> in your locality?</a:t>
            </a:r>
          </a:p>
          <a:p>
            <a:r>
              <a:rPr lang="en-US" dirty="0"/>
              <a:t>Who are your intended users of the platform and will the way they use/interact with it be different?</a:t>
            </a:r>
          </a:p>
          <a:p>
            <a:endParaRPr lang="en-US" dirty="0"/>
          </a:p>
          <a:p>
            <a:endParaRPr lang="en-US" dirty="0"/>
          </a:p>
        </p:txBody>
      </p:sp>
    </p:spTree>
    <p:extLst>
      <p:ext uri="{BB962C8B-B14F-4D97-AF65-F5344CB8AC3E}">
        <p14:creationId xmlns:p14="http://schemas.microsoft.com/office/powerpoint/2010/main" val="417686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Contact Information and Resources</a:t>
            </a:r>
          </a:p>
        </p:txBody>
      </p:sp>
      <p:sp>
        <p:nvSpPr>
          <p:cNvPr id="5" name="Text Placeholder 4"/>
          <p:cNvSpPr>
            <a:spLocks noGrp="1"/>
          </p:cNvSpPr>
          <p:nvPr>
            <p:ph type="body" sz="quarter" idx="19"/>
          </p:nvPr>
        </p:nvSpPr>
        <p:spPr/>
        <p:txBody>
          <a:bodyPr>
            <a:noAutofit/>
          </a:bodyPr>
          <a:lstStyle/>
          <a:p>
            <a:pPr marL="0" indent="0">
              <a:lnSpc>
                <a:spcPct val="80000"/>
              </a:lnSpc>
              <a:buNone/>
            </a:pPr>
            <a:r>
              <a:rPr lang="en-US" sz="1000" b="1" dirty="0">
                <a:solidFill>
                  <a:schemeClr val="bg1"/>
                </a:solidFill>
              </a:rPr>
              <a:t>Contact Information and Resources</a:t>
            </a:r>
          </a:p>
        </p:txBody>
      </p:sp>
      <p:cxnSp>
        <p:nvCxnSpPr>
          <p:cNvPr id="8" name="Straight Connector 7"/>
          <p:cNvCxnSpPr/>
          <p:nvPr/>
        </p:nvCxnSpPr>
        <p:spPr>
          <a:xfrm>
            <a:off x="447675" y="3897860"/>
            <a:ext cx="3432964" cy="0"/>
          </a:xfrm>
          <a:prstGeom prst="line">
            <a:avLst/>
          </a:prstGeom>
          <a:ln w="76200" cmpd="sng">
            <a:solidFill>
              <a:srgbClr val="C7E1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6821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B4DB-5390-4F13-8D39-A0D19880D63C}"/>
              </a:ext>
            </a:extLst>
          </p:cNvPr>
          <p:cNvSpPr>
            <a:spLocks noGrp="1"/>
          </p:cNvSpPr>
          <p:nvPr>
            <p:ph type="title"/>
          </p:nvPr>
        </p:nvSpPr>
        <p:spPr>
          <a:xfrm>
            <a:off x="356693" y="831410"/>
            <a:ext cx="5530889" cy="586227"/>
          </a:xfrm>
        </p:spPr>
        <p:txBody>
          <a:bodyPr/>
          <a:lstStyle/>
          <a:p>
            <a:r>
              <a:rPr lang="en-GB" dirty="0"/>
              <a:t>Contact Information and Resources</a:t>
            </a:r>
          </a:p>
        </p:txBody>
      </p:sp>
      <p:sp>
        <p:nvSpPr>
          <p:cNvPr id="3" name="Content Placeholder 2">
            <a:extLst>
              <a:ext uri="{FF2B5EF4-FFF2-40B4-BE49-F238E27FC236}">
                <a16:creationId xmlns:a16="http://schemas.microsoft.com/office/drawing/2014/main" id="{3069552C-4545-4C3F-A11C-3E5631E3ADC9}"/>
              </a:ext>
            </a:extLst>
          </p:cNvPr>
          <p:cNvSpPr>
            <a:spLocks noGrp="1"/>
          </p:cNvSpPr>
          <p:nvPr>
            <p:ph idx="1"/>
          </p:nvPr>
        </p:nvSpPr>
        <p:spPr>
          <a:xfrm>
            <a:off x="447675" y="1417637"/>
            <a:ext cx="8300382" cy="4979988"/>
          </a:xfrm>
        </p:spPr>
        <p:txBody>
          <a:bodyPr>
            <a:normAutofit/>
          </a:bodyPr>
          <a:lstStyle/>
          <a:p>
            <a:r>
              <a:rPr lang="en-GB" dirty="0"/>
              <a:t>Alan Slack – Senior Workforce Information Analyst – </a:t>
            </a:r>
            <a:r>
              <a:rPr lang="en-GB" dirty="0">
                <a:hlinkClick r:id="rId2"/>
              </a:rPr>
              <a:t>Alan.Slack@NHS.net</a:t>
            </a:r>
            <a:endParaRPr lang="en-GB" dirty="0"/>
          </a:p>
          <a:p>
            <a:r>
              <a:rPr lang="en-GB" dirty="0"/>
              <a:t>Jon </a:t>
            </a:r>
            <a:r>
              <a:rPr lang="en-GB" dirty="0" err="1"/>
              <a:t>Lenney</a:t>
            </a:r>
            <a:r>
              <a:rPr lang="en-GB" dirty="0"/>
              <a:t> - Director of Workforce &amp; OD, Manchester Local Care Organisation (VWIS SRO) – </a:t>
            </a:r>
            <a:r>
              <a:rPr lang="en-GB" dirty="0">
                <a:hlinkClick r:id="rId3"/>
              </a:rPr>
              <a:t>Jon.Lenney@NHS.net</a:t>
            </a:r>
            <a:endParaRPr lang="en-GB" dirty="0"/>
          </a:p>
          <a:p>
            <a:r>
              <a:rPr lang="en-GB" dirty="0"/>
              <a:t>VWIS Inbox – </a:t>
            </a:r>
            <a:r>
              <a:rPr lang="en-GB" dirty="0">
                <a:hlinkClick r:id="rId4"/>
              </a:rPr>
              <a:t>nhs.gm.vwis@nhs.net</a:t>
            </a:r>
            <a:endParaRPr lang="en-GB" dirty="0"/>
          </a:p>
        </p:txBody>
      </p:sp>
      <p:sp>
        <p:nvSpPr>
          <p:cNvPr id="8" name="Text Placeholder 7">
            <a:extLst>
              <a:ext uri="{FF2B5EF4-FFF2-40B4-BE49-F238E27FC236}">
                <a16:creationId xmlns:a16="http://schemas.microsoft.com/office/drawing/2014/main" id="{691176D4-E4BF-4EB1-BF17-EEF48400D735}"/>
              </a:ext>
            </a:extLst>
          </p:cNvPr>
          <p:cNvSpPr>
            <a:spLocks noGrp="1"/>
          </p:cNvSpPr>
          <p:nvPr>
            <p:ph type="body" sz="quarter" idx="19"/>
          </p:nvPr>
        </p:nvSpPr>
        <p:spPr>
          <a:xfrm>
            <a:off x="361680" y="255816"/>
            <a:ext cx="1257569" cy="349085"/>
          </a:xfrm>
        </p:spPr>
        <p:txBody>
          <a:bodyPr/>
          <a:lstStyle/>
          <a:p>
            <a:r>
              <a:rPr lang="en-GB" dirty="0"/>
              <a:t>Contact Information and Resources</a:t>
            </a:r>
          </a:p>
        </p:txBody>
      </p:sp>
    </p:spTree>
    <p:extLst>
      <p:ext uri="{BB962C8B-B14F-4D97-AF65-F5344CB8AC3E}">
        <p14:creationId xmlns:p14="http://schemas.microsoft.com/office/powerpoint/2010/main" val="2750024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Text Placeholder 2"/>
          <p:cNvSpPr>
            <a:spLocks noGrp="1"/>
          </p:cNvSpPr>
          <p:nvPr>
            <p:ph type="body" sz="quarter" idx="19"/>
          </p:nvPr>
        </p:nvSpPr>
        <p:spPr/>
        <p:txBody>
          <a:bodyPr/>
          <a:lstStyle/>
          <a:p>
            <a:r>
              <a:rPr lang="en-US" dirty="0"/>
              <a:t>Contents</a:t>
            </a:r>
          </a:p>
        </p:txBody>
      </p:sp>
      <p:sp>
        <p:nvSpPr>
          <p:cNvPr id="4" name="Text Placeholder 3"/>
          <p:cNvSpPr>
            <a:spLocks noGrp="1"/>
          </p:cNvSpPr>
          <p:nvPr>
            <p:ph type="body" sz="quarter" idx="20"/>
          </p:nvPr>
        </p:nvSpPr>
        <p:spPr/>
        <p:txBody>
          <a:bodyPr>
            <a:normAutofit/>
          </a:bodyPr>
          <a:lstStyle/>
          <a:p>
            <a:r>
              <a:rPr lang="en-GB" dirty="0"/>
              <a:t>Context and Overview</a:t>
            </a:r>
          </a:p>
          <a:p>
            <a:r>
              <a:rPr lang="en-GB" dirty="0"/>
              <a:t>VWIS Analytics</a:t>
            </a:r>
          </a:p>
          <a:p>
            <a:r>
              <a:rPr lang="en-GB" dirty="0"/>
              <a:t>Data Requirements</a:t>
            </a:r>
          </a:p>
          <a:p>
            <a:r>
              <a:rPr lang="en-GB" dirty="0"/>
              <a:t>Get Involved</a:t>
            </a:r>
          </a:p>
          <a:p>
            <a:r>
              <a:rPr lang="en-GB" dirty="0"/>
              <a:t>Contact Info and Resources</a:t>
            </a:r>
          </a:p>
        </p:txBody>
      </p:sp>
      <p:cxnSp>
        <p:nvCxnSpPr>
          <p:cNvPr id="5" name="Straight Connector 4"/>
          <p:cNvCxnSpPr/>
          <p:nvPr/>
        </p:nvCxnSpPr>
        <p:spPr>
          <a:xfrm>
            <a:off x="447675" y="3632905"/>
            <a:ext cx="2485349" cy="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653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pPr>
              <a:lnSpc>
                <a:spcPct val="80000"/>
              </a:lnSpc>
            </a:pPr>
            <a:r>
              <a:rPr lang="en-US" dirty="0"/>
              <a:t>Contact Information and Resources</a:t>
            </a:r>
          </a:p>
        </p:txBody>
      </p:sp>
    </p:spTree>
    <p:extLst>
      <p:ext uri="{BB962C8B-B14F-4D97-AF65-F5344CB8AC3E}">
        <p14:creationId xmlns:p14="http://schemas.microsoft.com/office/powerpoint/2010/main" val="3672400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cxnSp>
        <p:nvCxnSpPr>
          <p:cNvPr id="3" name="Straight Connector 2"/>
          <p:cNvCxnSpPr/>
          <p:nvPr/>
        </p:nvCxnSpPr>
        <p:spPr>
          <a:xfrm>
            <a:off x="3161453" y="3632905"/>
            <a:ext cx="2713778" cy="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384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Context and Overview</a:t>
            </a:r>
          </a:p>
        </p:txBody>
      </p:sp>
      <p:sp>
        <p:nvSpPr>
          <p:cNvPr id="5" name="Text Placeholder 4"/>
          <p:cNvSpPr>
            <a:spLocks noGrp="1"/>
          </p:cNvSpPr>
          <p:nvPr>
            <p:ph type="body" sz="quarter" idx="19"/>
          </p:nvPr>
        </p:nvSpPr>
        <p:spPr>
          <a:xfrm>
            <a:off x="361681" y="255816"/>
            <a:ext cx="1162320" cy="349085"/>
          </a:xfrm>
        </p:spPr>
        <p:txBody>
          <a:bodyPr>
            <a:noAutofit/>
          </a:bodyPr>
          <a:lstStyle/>
          <a:p>
            <a:pPr marL="0" indent="0">
              <a:lnSpc>
                <a:spcPct val="80000"/>
              </a:lnSpc>
              <a:buNone/>
            </a:pPr>
            <a:r>
              <a:rPr lang="en-US" sz="1000" b="1" dirty="0">
                <a:solidFill>
                  <a:schemeClr val="bg1"/>
                </a:solidFill>
              </a:rPr>
              <a:t>Context and Overview</a:t>
            </a:r>
          </a:p>
        </p:txBody>
      </p:sp>
      <p:cxnSp>
        <p:nvCxnSpPr>
          <p:cNvPr id="8" name="Straight Connector 7"/>
          <p:cNvCxnSpPr/>
          <p:nvPr/>
        </p:nvCxnSpPr>
        <p:spPr>
          <a:xfrm>
            <a:off x="447675" y="3897860"/>
            <a:ext cx="3432964" cy="0"/>
          </a:xfrm>
          <a:prstGeom prst="line">
            <a:avLst/>
          </a:prstGeom>
          <a:ln w="76200" cmpd="sng">
            <a:solidFill>
              <a:srgbClr val="C7E1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405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B4DB-5390-4F13-8D39-A0D19880D63C}"/>
              </a:ext>
            </a:extLst>
          </p:cNvPr>
          <p:cNvSpPr>
            <a:spLocks noGrp="1"/>
          </p:cNvSpPr>
          <p:nvPr>
            <p:ph type="title"/>
          </p:nvPr>
        </p:nvSpPr>
        <p:spPr/>
        <p:txBody>
          <a:bodyPr/>
          <a:lstStyle/>
          <a:p>
            <a:r>
              <a:rPr lang="en-GB" dirty="0"/>
              <a:t>Context and Overview</a:t>
            </a:r>
          </a:p>
        </p:txBody>
      </p:sp>
      <p:sp>
        <p:nvSpPr>
          <p:cNvPr id="3" name="Content Placeholder 2">
            <a:extLst>
              <a:ext uri="{FF2B5EF4-FFF2-40B4-BE49-F238E27FC236}">
                <a16:creationId xmlns:a16="http://schemas.microsoft.com/office/drawing/2014/main" id="{3069552C-4545-4C3F-A11C-3E5631E3ADC9}"/>
              </a:ext>
            </a:extLst>
          </p:cNvPr>
          <p:cNvSpPr>
            <a:spLocks noGrp="1"/>
          </p:cNvSpPr>
          <p:nvPr>
            <p:ph idx="1"/>
          </p:nvPr>
        </p:nvSpPr>
        <p:spPr>
          <a:xfrm>
            <a:off x="447675" y="1417637"/>
            <a:ext cx="5264968" cy="4979988"/>
          </a:xfrm>
        </p:spPr>
        <p:txBody>
          <a:bodyPr>
            <a:normAutofit fontScale="92500" lnSpcReduction="20000"/>
          </a:bodyPr>
          <a:lstStyle/>
          <a:p>
            <a:r>
              <a:rPr lang="en-GB" dirty="0"/>
              <a:t>The Virtual Workforce Information System (VWIS) tool is a bespoke resource created for and by the Greater Manchester health and social care system, to facilitate Local Care Organisations understanding of the shape and composition of the integrated care workforce. The tool acts as an enabler of workforce planning through a bespoke suite of views hosted in Tableau.</a:t>
            </a:r>
          </a:p>
          <a:p>
            <a:r>
              <a:rPr lang="en-GB" dirty="0"/>
              <a:t>Workforce information is routinely collected using different systems across the health and social care landscape. Organisational workforce reporting takes place in silo without a mechanism to amalgamate the intelligence and make it available to the wider system</a:t>
            </a:r>
          </a:p>
          <a:p>
            <a:r>
              <a:rPr lang="en-GB" dirty="0"/>
              <a:t>The tool allows health and social care systems to:</a:t>
            </a:r>
          </a:p>
          <a:p>
            <a:pPr lvl="1"/>
            <a:r>
              <a:rPr lang="en-GB" dirty="0"/>
              <a:t>View workforce metrics as interactive visualisations to understand the composition of the integrated workforce and establish a single version of the truth</a:t>
            </a:r>
          </a:p>
          <a:p>
            <a:pPr lvl="1"/>
            <a:r>
              <a:rPr lang="en-GB" dirty="0"/>
              <a:t>Identify areas of concern through visualisation of aggregated data and trends</a:t>
            </a:r>
          </a:p>
          <a:p>
            <a:pPr lvl="1"/>
            <a:r>
              <a:rPr lang="en-GB" dirty="0"/>
              <a:t>Compare demographics across organisations and neighbourhoods</a:t>
            </a:r>
          </a:p>
          <a:p>
            <a:endParaRPr lang="en-GB" dirty="0"/>
          </a:p>
        </p:txBody>
      </p:sp>
      <p:sp>
        <p:nvSpPr>
          <p:cNvPr id="6" name="Text Placeholder 5">
            <a:extLst>
              <a:ext uri="{FF2B5EF4-FFF2-40B4-BE49-F238E27FC236}">
                <a16:creationId xmlns:a16="http://schemas.microsoft.com/office/drawing/2014/main" id="{8281E3C4-0ACC-471A-AF64-223C36B8E68F}"/>
              </a:ext>
            </a:extLst>
          </p:cNvPr>
          <p:cNvSpPr>
            <a:spLocks noGrp="1"/>
          </p:cNvSpPr>
          <p:nvPr>
            <p:ph type="body" sz="quarter" idx="17"/>
          </p:nvPr>
        </p:nvSpPr>
        <p:spPr/>
        <p:txBody>
          <a:bodyPr/>
          <a:lstStyle/>
          <a:p>
            <a:r>
              <a:rPr lang="en-GB" dirty="0"/>
              <a:t>Why do we need VWIS?</a:t>
            </a:r>
          </a:p>
        </p:txBody>
      </p:sp>
      <p:sp>
        <p:nvSpPr>
          <p:cNvPr id="8" name="Text Placeholder 7">
            <a:extLst>
              <a:ext uri="{FF2B5EF4-FFF2-40B4-BE49-F238E27FC236}">
                <a16:creationId xmlns:a16="http://schemas.microsoft.com/office/drawing/2014/main" id="{691176D4-E4BF-4EB1-BF17-EEF48400D735}"/>
              </a:ext>
            </a:extLst>
          </p:cNvPr>
          <p:cNvSpPr>
            <a:spLocks noGrp="1"/>
          </p:cNvSpPr>
          <p:nvPr>
            <p:ph type="body" sz="quarter" idx="19"/>
          </p:nvPr>
        </p:nvSpPr>
        <p:spPr>
          <a:xfrm>
            <a:off x="361681" y="255816"/>
            <a:ext cx="1184316" cy="349085"/>
          </a:xfrm>
        </p:spPr>
        <p:txBody>
          <a:bodyPr/>
          <a:lstStyle/>
          <a:p>
            <a:r>
              <a:rPr lang="en-GB" dirty="0"/>
              <a:t>Context and Overview</a:t>
            </a:r>
          </a:p>
        </p:txBody>
      </p:sp>
      <p:graphicFrame>
        <p:nvGraphicFramePr>
          <p:cNvPr id="4" name="Diagram 3">
            <a:extLst>
              <a:ext uri="{FF2B5EF4-FFF2-40B4-BE49-F238E27FC236}">
                <a16:creationId xmlns:a16="http://schemas.microsoft.com/office/drawing/2014/main" id="{DDFA5034-6890-49FA-8515-4B921B868507}"/>
              </a:ext>
            </a:extLst>
          </p:cNvPr>
          <p:cNvGraphicFramePr/>
          <p:nvPr>
            <p:extLst>
              <p:ext uri="{D42A27DB-BD31-4B8C-83A1-F6EECF244321}">
                <p14:modId xmlns:p14="http://schemas.microsoft.com/office/powerpoint/2010/main" val="2618563085"/>
              </p:ext>
            </p:extLst>
          </p:nvPr>
        </p:nvGraphicFramePr>
        <p:xfrm>
          <a:off x="5458581" y="1148779"/>
          <a:ext cx="3718476" cy="4828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15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VWIS Analytics – Workforce Composition</a:t>
            </a:r>
          </a:p>
        </p:txBody>
      </p:sp>
      <p:sp>
        <p:nvSpPr>
          <p:cNvPr id="5" name="Text Placeholder 4"/>
          <p:cNvSpPr>
            <a:spLocks noGrp="1"/>
          </p:cNvSpPr>
          <p:nvPr>
            <p:ph type="body" sz="quarter" idx="19"/>
          </p:nvPr>
        </p:nvSpPr>
        <p:spPr/>
        <p:txBody>
          <a:bodyPr>
            <a:noAutofit/>
          </a:bodyPr>
          <a:lstStyle/>
          <a:p>
            <a:pPr marL="0" indent="0">
              <a:lnSpc>
                <a:spcPct val="80000"/>
              </a:lnSpc>
              <a:buNone/>
            </a:pPr>
            <a:r>
              <a:rPr lang="en-US" sz="1000" b="1" dirty="0">
                <a:solidFill>
                  <a:schemeClr val="bg1"/>
                </a:solidFill>
              </a:rPr>
              <a:t>VWIS Analytics</a:t>
            </a:r>
          </a:p>
        </p:txBody>
      </p:sp>
      <p:cxnSp>
        <p:nvCxnSpPr>
          <p:cNvPr id="8" name="Straight Connector 7"/>
          <p:cNvCxnSpPr/>
          <p:nvPr/>
        </p:nvCxnSpPr>
        <p:spPr>
          <a:xfrm>
            <a:off x="447675" y="3897860"/>
            <a:ext cx="3432964" cy="0"/>
          </a:xfrm>
          <a:prstGeom prst="line">
            <a:avLst/>
          </a:prstGeom>
          <a:ln w="76200" cmpd="sng">
            <a:solidFill>
              <a:srgbClr val="C7E1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963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79514B8-E8C8-4162-A7DE-9F6DB40BFBEB}"/>
              </a:ext>
            </a:extLst>
          </p:cNvPr>
          <p:cNvSpPr>
            <a:spLocks noGrp="1"/>
          </p:cNvSpPr>
          <p:nvPr>
            <p:ph type="body" sz="quarter" idx="17"/>
          </p:nvPr>
        </p:nvSpPr>
        <p:spPr/>
        <p:txBody>
          <a:bodyPr/>
          <a:lstStyle/>
          <a:p>
            <a:r>
              <a:rPr lang="en-GB" dirty="0"/>
              <a:t>Workforce Composition</a:t>
            </a:r>
          </a:p>
        </p:txBody>
      </p:sp>
      <p:sp>
        <p:nvSpPr>
          <p:cNvPr id="8" name="Text Placeholder 7">
            <a:extLst>
              <a:ext uri="{FF2B5EF4-FFF2-40B4-BE49-F238E27FC236}">
                <a16:creationId xmlns:a16="http://schemas.microsoft.com/office/drawing/2014/main" id="{C0F34BA9-FC05-48BD-ADBF-4247301AF7EB}"/>
              </a:ext>
            </a:extLst>
          </p:cNvPr>
          <p:cNvSpPr>
            <a:spLocks noGrp="1"/>
          </p:cNvSpPr>
          <p:nvPr>
            <p:ph type="body" sz="quarter" idx="19"/>
          </p:nvPr>
        </p:nvSpPr>
        <p:spPr/>
        <p:txBody>
          <a:bodyPr/>
          <a:lstStyle/>
          <a:p>
            <a:r>
              <a:rPr lang="en-GB" dirty="0"/>
              <a:t>VWIS Analytics	</a:t>
            </a:r>
          </a:p>
        </p:txBody>
      </p:sp>
      <p:sp>
        <p:nvSpPr>
          <p:cNvPr id="13" name="Title 1">
            <a:extLst>
              <a:ext uri="{FF2B5EF4-FFF2-40B4-BE49-F238E27FC236}">
                <a16:creationId xmlns:a16="http://schemas.microsoft.com/office/drawing/2014/main" id="{487B2183-A65D-4AB3-BB51-6C18344519CB}"/>
              </a:ext>
            </a:extLst>
          </p:cNvPr>
          <p:cNvSpPr>
            <a:spLocks noGrp="1"/>
          </p:cNvSpPr>
          <p:nvPr>
            <p:ph type="title"/>
          </p:nvPr>
        </p:nvSpPr>
        <p:spPr>
          <a:xfrm>
            <a:off x="356693" y="831410"/>
            <a:ext cx="4344515" cy="586227"/>
          </a:xfrm>
        </p:spPr>
        <p:txBody>
          <a:bodyPr/>
          <a:lstStyle/>
          <a:p>
            <a:r>
              <a:rPr lang="en-GB" dirty="0"/>
              <a:t>Workforce Composition</a:t>
            </a:r>
          </a:p>
        </p:txBody>
      </p:sp>
      <p:pic>
        <p:nvPicPr>
          <p:cNvPr id="7" name="Picture 6">
            <a:extLst>
              <a:ext uri="{FF2B5EF4-FFF2-40B4-BE49-F238E27FC236}">
                <a16:creationId xmlns:a16="http://schemas.microsoft.com/office/drawing/2014/main" id="{96F63B1A-E77A-4961-9C06-5D91C08F6774}"/>
              </a:ext>
            </a:extLst>
          </p:cNvPr>
          <p:cNvPicPr>
            <a:picLocks noChangeAspect="1"/>
          </p:cNvPicPr>
          <p:nvPr/>
        </p:nvPicPr>
        <p:blipFill>
          <a:blip r:embed="rId2"/>
          <a:stretch>
            <a:fillRect/>
          </a:stretch>
        </p:blipFill>
        <p:spPr>
          <a:xfrm>
            <a:off x="2718433" y="1387840"/>
            <a:ext cx="5512633" cy="3802227"/>
          </a:xfrm>
          <a:prstGeom prst="rect">
            <a:avLst/>
          </a:prstGeom>
        </p:spPr>
      </p:pic>
      <p:sp>
        <p:nvSpPr>
          <p:cNvPr id="2" name="Arrow: Pentagon 1">
            <a:extLst>
              <a:ext uri="{FF2B5EF4-FFF2-40B4-BE49-F238E27FC236}">
                <a16:creationId xmlns:a16="http://schemas.microsoft.com/office/drawing/2014/main" id="{89C1D968-9B84-4450-864E-D7B4AA567B57}"/>
              </a:ext>
            </a:extLst>
          </p:cNvPr>
          <p:cNvSpPr/>
          <p:nvPr/>
        </p:nvSpPr>
        <p:spPr>
          <a:xfrm flipH="1">
            <a:off x="7872904" y="1387840"/>
            <a:ext cx="1149431" cy="607670"/>
          </a:xfrm>
          <a:prstGeom prst="homePlate">
            <a:avLst/>
          </a:prstGeom>
          <a:solidFill>
            <a:srgbClr val="E1E8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Customisable filtering </a:t>
            </a:r>
          </a:p>
        </p:txBody>
      </p:sp>
      <p:sp>
        <p:nvSpPr>
          <p:cNvPr id="3" name="Arrow: Pentagon 2">
            <a:extLst>
              <a:ext uri="{FF2B5EF4-FFF2-40B4-BE49-F238E27FC236}">
                <a16:creationId xmlns:a16="http://schemas.microsoft.com/office/drawing/2014/main" id="{848A852E-A1D7-45CB-B250-389C859AB442}"/>
              </a:ext>
            </a:extLst>
          </p:cNvPr>
          <p:cNvSpPr/>
          <p:nvPr/>
        </p:nvSpPr>
        <p:spPr>
          <a:xfrm flipH="1">
            <a:off x="7860248" y="3522133"/>
            <a:ext cx="1172940" cy="1367150"/>
          </a:xfrm>
          <a:prstGeom prst="homePlate">
            <a:avLst/>
          </a:prstGeom>
          <a:solidFill>
            <a:srgbClr val="E1E8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t>Headline Analytics</a:t>
            </a:r>
          </a:p>
        </p:txBody>
      </p:sp>
      <p:sp>
        <p:nvSpPr>
          <p:cNvPr id="9" name="Arrow: Pentagon 8">
            <a:extLst>
              <a:ext uri="{FF2B5EF4-FFF2-40B4-BE49-F238E27FC236}">
                <a16:creationId xmlns:a16="http://schemas.microsoft.com/office/drawing/2014/main" id="{A83CA2FC-5176-4202-BDB1-41517C82D438}"/>
              </a:ext>
            </a:extLst>
          </p:cNvPr>
          <p:cNvSpPr/>
          <p:nvPr/>
        </p:nvSpPr>
        <p:spPr>
          <a:xfrm flipH="1">
            <a:off x="7860248" y="2059063"/>
            <a:ext cx="1172817" cy="1120223"/>
          </a:xfrm>
          <a:prstGeom prst="homePlate">
            <a:avLst/>
          </a:prstGeom>
          <a:solidFill>
            <a:srgbClr val="E1E8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Retirement Modelling Tool</a:t>
            </a:r>
          </a:p>
        </p:txBody>
      </p:sp>
      <p:sp>
        <p:nvSpPr>
          <p:cNvPr id="10" name="Content Placeholder 2">
            <a:extLst>
              <a:ext uri="{FF2B5EF4-FFF2-40B4-BE49-F238E27FC236}">
                <a16:creationId xmlns:a16="http://schemas.microsoft.com/office/drawing/2014/main" id="{ADDB59C2-4FCB-4741-9EC2-7B5C017D3305}"/>
              </a:ext>
            </a:extLst>
          </p:cNvPr>
          <p:cNvSpPr>
            <a:spLocks noGrp="1"/>
          </p:cNvSpPr>
          <p:nvPr>
            <p:ph idx="1"/>
          </p:nvPr>
        </p:nvSpPr>
        <p:spPr>
          <a:xfrm>
            <a:off x="447676" y="1417637"/>
            <a:ext cx="2270758" cy="4979988"/>
          </a:xfrm>
        </p:spPr>
        <p:txBody>
          <a:bodyPr>
            <a:normAutofit fontScale="85000" lnSpcReduction="10000"/>
          </a:bodyPr>
          <a:lstStyle/>
          <a:p>
            <a:pPr marL="0" indent="0">
              <a:buNone/>
            </a:pPr>
            <a:r>
              <a:rPr lang="en-US" dirty="0"/>
              <a:t>Offering the ability to understand the shape, size and key features that make up your workforce, VWIS, is a single version of the truth, helping you get a better understanding of your whole-system locality workforce. VWIS can help you with:</a:t>
            </a:r>
          </a:p>
          <a:p>
            <a:r>
              <a:rPr lang="en-US" dirty="0"/>
              <a:t>Cross-system workforce planning such as developing  </a:t>
            </a:r>
            <a:r>
              <a:rPr lang="en-US" dirty="0" err="1"/>
              <a:t>Neighbourhood</a:t>
            </a:r>
            <a:r>
              <a:rPr lang="en-US" dirty="0"/>
              <a:t> Teams</a:t>
            </a:r>
          </a:p>
          <a:p>
            <a:r>
              <a:rPr lang="en-US" dirty="0"/>
              <a:t>Retirement forecasting and succession planning</a:t>
            </a:r>
          </a:p>
          <a:p>
            <a:r>
              <a:rPr lang="en-US" dirty="0"/>
              <a:t>Identification of lower resilience areas where new or novel roles could be </a:t>
            </a:r>
            <a:r>
              <a:rPr lang="en-US" dirty="0" err="1"/>
              <a:t>utilised</a:t>
            </a:r>
            <a:endParaRPr lang="en-US" dirty="0"/>
          </a:p>
          <a:p>
            <a:endParaRPr lang="en-US" dirty="0"/>
          </a:p>
        </p:txBody>
      </p:sp>
      <p:pic>
        <p:nvPicPr>
          <p:cNvPr id="11" name="Picture 10">
            <a:extLst>
              <a:ext uri="{FF2B5EF4-FFF2-40B4-BE49-F238E27FC236}">
                <a16:creationId xmlns:a16="http://schemas.microsoft.com/office/drawing/2014/main" id="{738C4A71-0BAC-448F-8099-8E59C2C0930B}"/>
              </a:ext>
            </a:extLst>
          </p:cNvPr>
          <p:cNvPicPr>
            <a:picLocks noChangeAspect="1"/>
          </p:cNvPicPr>
          <p:nvPr/>
        </p:nvPicPr>
        <p:blipFill>
          <a:blip r:embed="rId3"/>
          <a:stretch>
            <a:fillRect/>
          </a:stretch>
        </p:blipFill>
        <p:spPr>
          <a:xfrm>
            <a:off x="2718432" y="5190067"/>
            <a:ext cx="5512633" cy="1667933"/>
          </a:xfrm>
          <a:prstGeom prst="rect">
            <a:avLst/>
          </a:prstGeom>
        </p:spPr>
      </p:pic>
      <p:sp>
        <p:nvSpPr>
          <p:cNvPr id="4" name="Rectangle: Rounded Corners 3">
            <a:extLst>
              <a:ext uri="{FF2B5EF4-FFF2-40B4-BE49-F238E27FC236}">
                <a16:creationId xmlns:a16="http://schemas.microsoft.com/office/drawing/2014/main" id="{B6B5ABE6-79A3-40E3-9A43-33F57BC4F533}"/>
              </a:ext>
            </a:extLst>
          </p:cNvPr>
          <p:cNvSpPr/>
          <p:nvPr/>
        </p:nvSpPr>
        <p:spPr>
          <a:xfrm>
            <a:off x="7115531" y="5861290"/>
            <a:ext cx="1649673" cy="716437"/>
          </a:xfrm>
          <a:prstGeom prst="roundRect">
            <a:avLst/>
          </a:prstGeom>
          <a:noFill/>
          <a:ln>
            <a:solidFill>
              <a:schemeClr val="tx1"/>
            </a:solidFill>
            <a:prstDash val="lgDash"/>
          </a:ln>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200" dirty="0">
                <a:solidFill>
                  <a:schemeClr val="tx2"/>
                </a:solidFill>
              </a:rPr>
              <a:t>Whole system staff group analysis</a:t>
            </a:r>
          </a:p>
        </p:txBody>
      </p:sp>
    </p:spTree>
    <p:extLst>
      <p:ext uri="{BB962C8B-B14F-4D97-AF65-F5344CB8AC3E}">
        <p14:creationId xmlns:p14="http://schemas.microsoft.com/office/powerpoint/2010/main" val="223300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VWIS Analytics – Workforce Characteristics</a:t>
            </a:r>
          </a:p>
        </p:txBody>
      </p:sp>
      <p:sp>
        <p:nvSpPr>
          <p:cNvPr id="5" name="Text Placeholder 4"/>
          <p:cNvSpPr>
            <a:spLocks noGrp="1"/>
          </p:cNvSpPr>
          <p:nvPr>
            <p:ph type="body" sz="quarter" idx="19"/>
          </p:nvPr>
        </p:nvSpPr>
        <p:spPr/>
        <p:txBody>
          <a:bodyPr>
            <a:noAutofit/>
          </a:bodyPr>
          <a:lstStyle/>
          <a:p>
            <a:pPr marL="0" indent="0">
              <a:lnSpc>
                <a:spcPct val="80000"/>
              </a:lnSpc>
              <a:buNone/>
            </a:pPr>
            <a:r>
              <a:rPr lang="en-US" sz="1000" b="1" dirty="0">
                <a:solidFill>
                  <a:schemeClr val="bg1"/>
                </a:solidFill>
              </a:rPr>
              <a:t>VWIS Analytics</a:t>
            </a:r>
          </a:p>
        </p:txBody>
      </p:sp>
      <p:cxnSp>
        <p:nvCxnSpPr>
          <p:cNvPr id="8" name="Straight Connector 7"/>
          <p:cNvCxnSpPr/>
          <p:nvPr/>
        </p:nvCxnSpPr>
        <p:spPr>
          <a:xfrm>
            <a:off x="447675" y="3897860"/>
            <a:ext cx="3432964" cy="0"/>
          </a:xfrm>
          <a:prstGeom prst="line">
            <a:avLst/>
          </a:prstGeom>
          <a:ln w="76200" cmpd="sng">
            <a:solidFill>
              <a:srgbClr val="C7E1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57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EF09C75-0EBE-485E-BDDF-D7459D8E3DF5}"/>
              </a:ext>
            </a:extLst>
          </p:cNvPr>
          <p:cNvSpPr>
            <a:spLocks noGrp="1"/>
          </p:cNvSpPr>
          <p:nvPr>
            <p:ph type="title"/>
          </p:nvPr>
        </p:nvSpPr>
        <p:spPr>
          <a:xfrm>
            <a:off x="356694" y="831410"/>
            <a:ext cx="4215306" cy="586227"/>
          </a:xfrm>
        </p:spPr>
        <p:txBody>
          <a:bodyPr/>
          <a:lstStyle/>
          <a:p>
            <a:r>
              <a:rPr lang="en-US" dirty="0"/>
              <a:t>Workforce Characteristics</a:t>
            </a:r>
          </a:p>
        </p:txBody>
      </p:sp>
      <p:sp>
        <p:nvSpPr>
          <p:cNvPr id="17" name="Content Placeholder 2">
            <a:extLst>
              <a:ext uri="{FF2B5EF4-FFF2-40B4-BE49-F238E27FC236}">
                <a16:creationId xmlns:a16="http://schemas.microsoft.com/office/drawing/2014/main" id="{439F1F76-6110-40FD-BAE0-C98A8E1D394C}"/>
              </a:ext>
            </a:extLst>
          </p:cNvPr>
          <p:cNvSpPr>
            <a:spLocks noGrp="1"/>
          </p:cNvSpPr>
          <p:nvPr>
            <p:ph idx="1"/>
          </p:nvPr>
        </p:nvSpPr>
        <p:spPr>
          <a:xfrm>
            <a:off x="447675" y="1417637"/>
            <a:ext cx="2930525" cy="4979988"/>
          </a:xfrm>
        </p:spPr>
        <p:txBody>
          <a:bodyPr/>
          <a:lstStyle/>
          <a:p>
            <a:pPr marL="0" indent="0">
              <a:buNone/>
            </a:pPr>
            <a:r>
              <a:rPr lang="en-US" dirty="0"/>
              <a:t>Understanding the characteristics of the workforce within a locality is a powerful tool in ensuring we have a workforce reflective of the communities they serve. VWIS analyses data on:</a:t>
            </a:r>
          </a:p>
          <a:p>
            <a:r>
              <a:rPr lang="en-US" dirty="0"/>
              <a:t>Gender</a:t>
            </a:r>
          </a:p>
          <a:p>
            <a:r>
              <a:rPr lang="en-US" dirty="0"/>
              <a:t>Age </a:t>
            </a:r>
          </a:p>
          <a:p>
            <a:r>
              <a:rPr lang="en-US" dirty="0"/>
              <a:t>Nationality/Region of birth</a:t>
            </a:r>
          </a:p>
          <a:p>
            <a:r>
              <a:rPr lang="en-US" dirty="0"/>
              <a:t>BAME status </a:t>
            </a:r>
          </a:p>
          <a:p>
            <a:r>
              <a:rPr lang="en-US" dirty="0"/>
              <a:t>Ethnicity</a:t>
            </a:r>
          </a:p>
        </p:txBody>
      </p:sp>
      <p:pic>
        <p:nvPicPr>
          <p:cNvPr id="10" name="Picture 9">
            <a:extLst>
              <a:ext uri="{FF2B5EF4-FFF2-40B4-BE49-F238E27FC236}">
                <a16:creationId xmlns:a16="http://schemas.microsoft.com/office/drawing/2014/main" id="{9A9C7FD0-2DED-4D2E-AED9-551B07C5B9E5}"/>
              </a:ext>
            </a:extLst>
          </p:cNvPr>
          <p:cNvPicPr>
            <a:picLocks noChangeAspect="1"/>
          </p:cNvPicPr>
          <p:nvPr/>
        </p:nvPicPr>
        <p:blipFill>
          <a:blip r:embed="rId2"/>
          <a:stretch>
            <a:fillRect/>
          </a:stretch>
        </p:blipFill>
        <p:spPr>
          <a:xfrm>
            <a:off x="3615267" y="1417637"/>
            <a:ext cx="5081058" cy="4979988"/>
          </a:xfrm>
          <a:prstGeom prst="rect">
            <a:avLst/>
          </a:prstGeom>
          <a:noFill/>
        </p:spPr>
      </p:pic>
      <p:sp>
        <p:nvSpPr>
          <p:cNvPr id="21" name="Text Placeholder 5">
            <a:extLst>
              <a:ext uri="{FF2B5EF4-FFF2-40B4-BE49-F238E27FC236}">
                <a16:creationId xmlns:a16="http://schemas.microsoft.com/office/drawing/2014/main" id="{0E2750BC-642F-4493-A63D-DDC314AB8192}"/>
              </a:ext>
            </a:extLst>
          </p:cNvPr>
          <p:cNvSpPr>
            <a:spLocks noGrp="1"/>
          </p:cNvSpPr>
          <p:nvPr>
            <p:ph type="body" sz="quarter" idx="17"/>
          </p:nvPr>
        </p:nvSpPr>
        <p:spPr>
          <a:xfrm>
            <a:off x="5887582" y="372222"/>
            <a:ext cx="2860475" cy="160218"/>
          </a:xfrm>
        </p:spPr>
        <p:txBody>
          <a:bodyPr/>
          <a:lstStyle/>
          <a:p>
            <a:r>
              <a:rPr lang="en-US" dirty="0"/>
              <a:t>Workforce Characteristics</a:t>
            </a:r>
          </a:p>
        </p:txBody>
      </p:sp>
      <p:sp>
        <p:nvSpPr>
          <p:cNvPr id="25" name="Text Placeholder 7">
            <a:extLst>
              <a:ext uri="{FF2B5EF4-FFF2-40B4-BE49-F238E27FC236}">
                <a16:creationId xmlns:a16="http://schemas.microsoft.com/office/drawing/2014/main" id="{1707F6C3-FDDF-40A2-BA04-527A8D359E50}"/>
              </a:ext>
            </a:extLst>
          </p:cNvPr>
          <p:cNvSpPr>
            <a:spLocks noGrp="1"/>
          </p:cNvSpPr>
          <p:nvPr>
            <p:ph type="body" sz="quarter" idx="19"/>
          </p:nvPr>
        </p:nvSpPr>
        <p:spPr>
          <a:xfrm>
            <a:off x="361680" y="255816"/>
            <a:ext cx="1382983" cy="349085"/>
          </a:xfrm>
        </p:spPr>
        <p:txBody>
          <a:bodyPr/>
          <a:lstStyle/>
          <a:p>
            <a:r>
              <a:rPr lang="en-GB" dirty="0"/>
              <a:t>VWIS Analytics	</a:t>
            </a:r>
          </a:p>
          <a:p>
            <a:endParaRPr lang="en-US" dirty="0"/>
          </a:p>
        </p:txBody>
      </p:sp>
      <p:sp>
        <p:nvSpPr>
          <p:cNvPr id="7" name="Rectangle: Rounded Corners 6">
            <a:extLst>
              <a:ext uri="{FF2B5EF4-FFF2-40B4-BE49-F238E27FC236}">
                <a16:creationId xmlns:a16="http://schemas.microsoft.com/office/drawing/2014/main" id="{3EC17B89-649C-416B-8A3A-154C334884D5}"/>
              </a:ext>
            </a:extLst>
          </p:cNvPr>
          <p:cNvSpPr/>
          <p:nvPr/>
        </p:nvSpPr>
        <p:spPr>
          <a:xfrm>
            <a:off x="3099713" y="3141878"/>
            <a:ext cx="1649673" cy="716437"/>
          </a:xfrm>
          <a:prstGeom prst="roundRect">
            <a:avLst/>
          </a:prstGeom>
          <a:noFill/>
          <a:ln>
            <a:solidFill>
              <a:schemeClr val="tx1"/>
            </a:solidFill>
            <a:prstDash val="lgDash"/>
          </a:ln>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200" dirty="0">
                <a:solidFill>
                  <a:schemeClr val="tx2"/>
                </a:solidFill>
              </a:rPr>
              <a:t>Age distribution and average by FTE</a:t>
            </a:r>
          </a:p>
        </p:txBody>
      </p:sp>
      <p:sp>
        <p:nvSpPr>
          <p:cNvPr id="8" name="Rectangle: Rounded Corners 7">
            <a:extLst>
              <a:ext uri="{FF2B5EF4-FFF2-40B4-BE49-F238E27FC236}">
                <a16:creationId xmlns:a16="http://schemas.microsoft.com/office/drawing/2014/main" id="{766176C0-E2CB-4C76-AAA4-09A9C88D7669}"/>
              </a:ext>
            </a:extLst>
          </p:cNvPr>
          <p:cNvSpPr/>
          <p:nvPr/>
        </p:nvSpPr>
        <p:spPr>
          <a:xfrm>
            <a:off x="7447176" y="6105394"/>
            <a:ext cx="1649673" cy="716437"/>
          </a:xfrm>
          <a:prstGeom prst="roundRect">
            <a:avLst/>
          </a:prstGeom>
          <a:noFill/>
          <a:ln>
            <a:solidFill>
              <a:schemeClr val="tx1"/>
            </a:solidFill>
            <a:prstDash val="lgDash"/>
          </a:ln>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200" dirty="0">
                <a:solidFill>
                  <a:schemeClr val="tx2"/>
                </a:solidFill>
              </a:rPr>
              <a:t>Ethnicity Breakdown</a:t>
            </a:r>
          </a:p>
        </p:txBody>
      </p:sp>
      <p:sp>
        <p:nvSpPr>
          <p:cNvPr id="9" name="Rectangle: Rounded Corners 8">
            <a:extLst>
              <a:ext uri="{FF2B5EF4-FFF2-40B4-BE49-F238E27FC236}">
                <a16:creationId xmlns:a16="http://schemas.microsoft.com/office/drawing/2014/main" id="{4125DADA-5E40-4719-BA76-F223D9A634AA}"/>
              </a:ext>
            </a:extLst>
          </p:cNvPr>
          <p:cNvSpPr/>
          <p:nvPr/>
        </p:nvSpPr>
        <p:spPr>
          <a:xfrm>
            <a:off x="3099713" y="6105395"/>
            <a:ext cx="1649673" cy="716437"/>
          </a:xfrm>
          <a:prstGeom prst="roundRect">
            <a:avLst/>
          </a:prstGeom>
          <a:noFill/>
          <a:ln>
            <a:solidFill>
              <a:schemeClr val="tx1"/>
            </a:solidFill>
            <a:prstDash val="lgDash"/>
          </a:ln>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200" dirty="0">
                <a:solidFill>
                  <a:schemeClr val="tx2"/>
                </a:solidFill>
              </a:rPr>
              <a:t>Nationality or World Region by FTE</a:t>
            </a:r>
          </a:p>
        </p:txBody>
      </p:sp>
      <p:sp>
        <p:nvSpPr>
          <p:cNvPr id="11" name="Rectangle: Rounded Corners 10">
            <a:extLst>
              <a:ext uri="{FF2B5EF4-FFF2-40B4-BE49-F238E27FC236}">
                <a16:creationId xmlns:a16="http://schemas.microsoft.com/office/drawing/2014/main" id="{54812D37-4406-4E98-9EFF-1F0D5DDA0E5C}"/>
              </a:ext>
            </a:extLst>
          </p:cNvPr>
          <p:cNvSpPr/>
          <p:nvPr/>
        </p:nvSpPr>
        <p:spPr>
          <a:xfrm>
            <a:off x="7447176" y="3141877"/>
            <a:ext cx="1649673" cy="716437"/>
          </a:xfrm>
          <a:prstGeom prst="roundRect">
            <a:avLst/>
          </a:prstGeom>
          <a:noFill/>
          <a:ln>
            <a:solidFill>
              <a:schemeClr val="tx1"/>
            </a:solidFill>
            <a:prstDash val="lgDash"/>
          </a:ln>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200" dirty="0">
                <a:solidFill>
                  <a:schemeClr val="tx2"/>
                </a:solidFill>
              </a:rPr>
              <a:t>Salary range by gender</a:t>
            </a:r>
          </a:p>
        </p:txBody>
      </p:sp>
    </p:spTree>
    <p:extLst>
      <p:ext uri="{BB962C8B-B14F-4D97-AF65-F5344CB8AC3E}">
        <p14:creationId xmlns:p14="http://schemas.microsoft.com/office/powerpoint/2010/main" val="1947628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VWIS Analytics – Absence &amp; Turnover</a:t>
            </a:r>
          </a:p>
        </p:txBody>
      </p:sp>
      <p:sp>
        <p:nvSpPr>
          <p:cNvPr id="5" name="Text Placeholder 4"/>
          <p:cNvSpPr>
            <a:spLocks noGrp="1"/>
          </p:cNvSpPr>
          <p:nvPr>
            <p:ph type="body" sz="quarter" idx="19"/>
          </p:nvPr>
        </p:nvSpPr>
        <p:spPr/>
        <p:txBody>
          <a:bodyPr>
            <a:noAutofit/>
          </a:bodyPr>
          <a:lstStyle/>
          <a:p>
            <a:pPr marL="0" indent="0">
              <a:lnSpc>
                <a:spcPct val="80000"/>
              </a:lnSpc>
              <a:buNone/>
            </a:pPr>
            <a:r>
              <a:rPr lang="en-US" sz="1000" b="1" dirty="0">
                <a:solidFill>
                  <a:schemeClr val="bg1"/>
                </a:solidFill>
              </a:rPr>
              <a:t>VWIS Analytics</a:t>
            </a:r>
          </a:p>
        </p:txBody>
      </p:sp>
      <p:cxnSp>
        <p:nvCxnSpPr>
          <p:cNvPr id="8" name="Straight Connector 7"/>
          <p:cNvCxnSpPr/>
          <p:nvPr/>
        </p:nvCxnSpPr>
        <p:spPr>
          <a:xfrm>
            <a:off x="447675" y="3897860"/>
            <a:ext cx="3432964" cy="0"/>
          </a:xfrm>
          <a:prstGeom prst="line">
            <a:avLst/>
          </a:prstGeom>
          <a:ln w="76200" cmpd="sng">
            <a:solidFill>
              <a:srgbClr val="C7E1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2552154"/>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3F5664"/>
      </a:dk2>
      <a:lt2>
        <a:srgbClr val="9CCDD5"/>
      </a:lt2>
      <a:accent1>
        <a:srgbClr val="F6997C"/>
      </a:accent1>
      <a:accent2>
        <a:srgbClr val="CED647"/>
      </a:accent2>
      <a:accent3>
        <a:srgbClr val="5A5A5A"/>
      </a:accent3>
      <a:accent4>
        <a:srgbClr val="F3CD8A"/>
      </a:accent4>
      <a:accent5>
        <a:srgbClr val="C8E9EB"/>
      </a:accent5>
      <a:accent6>
        <a:srgbClr val="A06E46"/>
      </a:accent6>
      <a:hlink>
        <a:srgbClr val="3F5664"/>
      </a:hlink>
      <a:folHlink>
        <a:srgbClr val="CED64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1303</TotalTime>
  <Words>1127</Words>
  <Application>Microsoft Office PowerPoint</Application>
  <PresentationFormat>On-screen Show (4:3)</PresentationFormat>
  <Paragraphs>157</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Alte Haas Grotesk</vt:lpstr>
      <vt:lpstr>Arial</vt:lpstr>
      <vt:lpstr>Office Theme</vt:lpstr>
      <vt:lpstr>Virtual Workforce Information System (VWIS)</vt:lpstr>
      <vt:lpstr>Contents</vt:lpstr>
      <vt:lpstr>Context and Overview</vt:lpstr>
      <vt:lpstr>Context and Overview</vt:lpstr>
      <vt:lpstr>VWIS Analytics – Workforce Composition</vt:lpstr>
      <vt:lpstr>Workforce Composition</vt:lpstr>
      <vt:lpstr>VWIS Analytics – Workforce Characteristics</vt:lpstr>
      <vt:lpstr>Workforce Characteristics</vt:lpstr>
      <vt:lpstr>VWIS Analytics – Absence &amp; Turnover</vt:lpstr>
      <vt:lpstr>Absence &amp; Turnover</vt:lpstr>
      <vt:lpstr>VWIS – Data Requirements</vt:lpstr>
      <vt:lpstr>Data Requirements</vt:lpstr>
      <vt:lpstr>Getting VWIS in your area</vt:lpstr>
      <vt:lpstr>Getting VWIS In your area</vt:lpstr>
      <vt:lpstr>Information Governance</vt:lpstr>
      <vt:lpstr>Benefits</vt:lpstr>
      <vt:lpstr>Key Considerations</vt:lpstr>
      <vt:lpstr>Contact Information and Resources</vt:lpstr>
      <vt:lpstr>Contact Information and Resources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Workforce Information System (VWIS)</dc:title>
  <dc:creator>Robert Mulligan</dc:creator>
  <cp:lastModifiedBy>Alan Slack</cp:lastModifiedBy>
  <cp:revision>28</cp:revision>
  <dcterms:created xsi:type="dcterms:W3CDTF">2020-06-25T15:38:03Z</dcterms:created>
  <dcterms:modified xsi:type="dcterms:W3CDTF">2020-11-10T14:04:33Z</dcterms:modified>
</cp:coreProperties>
</file>