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72" r:id="rId1"/>
    <p:sldMasterId id="2147483684" r:id="rId2"/>
    <p:sldMasterId id="2147483696" r:id="rId3"/>
  </p:sldMasterIdLst>
  <p:notesMasterIdLst>
    <p:notesMasterId r:id="rId21"/>
  </p:notesMasterIdLst>
  <p:sldIdLst>
    <p:sldId id="256" r:id="rId4"/>
    <p:sldId id="295" r:id="rId5"/>
    <p:sldId id="257" r:id="rId6"/>
    <p:sldId id="291" r:id="rId7"/>
    <p:sldId id="267" r:id="rId8"/>
    <p:sldId id="783" r:id="rId9"/>
    <p:sldId id="774" r:id="rId10"/>
    <p:sldId id="773" r:id="rId11"/>
    <p:sldId id="770" r:id="rId12"/>
    <p:sldId id="787" r:id="rId13"/>
    <p:sldId id="296" r:id="rId14"/>
    <p:sldId id="788" r:id="rId15"/>
    <p:sldId id="786" r:id="rId16"/>
    <p:sldId id="789" r:id="rId17"/>
    <p:sldId id="292" r:id="rId18"/>
    <p:sldId id="289" r:id="rId19"/>
    <p:sldId id="280" r:id="rId20"/>
  </p:sldIdLst>
  <p:sldSz cx="12192000" cy="6858000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7B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93792" autoAdjust="0"/>
  </p:normalViewPr>
  <p:slideViewPr>
    <p:cSldViewPr snapToGrid="0" snapToObjects="1">
      <p:cViewPr varScale="1">
        <p:scale>
          <a:sx n="67" d="100"/>
          <a:sy n="67" d="100"/>
        </p:scale>
        <p:origin x="52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gs" Target="tags/tag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CC4950-34DB-4E26-9623-20E74AC78524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E7C2B46-516A-407D-A45A-606A4B9EE8EE}">
      <dgm:prSet phldrT="[Text]" custT="1"/>
      <dgm:spPr/>
      <dgm:t>
        <a:bodyPr/>
        <a:lstStyle/>
        <a:p>
          <a:r>
            <a:rPr lang="en-US" sz="1100" dirty="0">
              <a:latin typeface="+mn-lt"/>
            </a:rPr>
            <a:t>Greater Manchester Strategy</a:t>
          </a:r>
        </a:p>
      </dgm:t>
    </dgm:pt>
    <dgm:pt modelId="{015A58E4-E0D1-40A1-B38A-EF31079AB8E4}" type="parTrans" cxnId="{6615D7EB-4298-41A7-BFD5-858D902E8722}">
      <dgm:prSet/>
      <dgm:spPr/>
      <dgm:t>
        <a:bodyPr/>
        <a:lstStyle/>
        <a:p>
          <a:endParaRPr lang="en-US" sz="1100">
            <a:latin typeface="+mn-lt"/>
          </a:endParaRPr>
        </a:p>
      </dgm:t>
    </dgm:pt>
    <dgm:pt modelId="{F85FA56D-EE09-4BB1-966F-BF16A96DD9D0}" type="sibTrans" cxnId="{6615D7EB-4298-41A7-BFD5-858D902E8722}">
      <dgm:prSet/>
      <dgm:spPr/>
      <dgm:t>
        <a:bodyPr/>
        <a:lstStyle/>
        <a:p>
          <a:endParaRPr lang="en-US" sz="1100">
            <a:latin typeface="+mn-lt"/>
          </a:endParaRPr>
        </a:p>
      </dgm:t>
    </dgm:pt>
    <dgm:pt modelId="{E1B49C28-F9D0-4571-95B6-35A89682ABC2}">
      <dgm:prSet phldrT="[Text]" custT="1"/>
      <dgm:spPr/>
      <dgm:t>
        <a:bodyPr/>
        <a:lstStyle/>
        <a:p>
          <a:r>
            <a:rPr lang="en-US" sz="1100" dirty="0">
              <a:latin typeface="+mn-lt"/>
            </a:rPr>
            <a:t>Local Industrial Strategy</a:t>
          </a:r>
        </a:p>
      </dgm:t>
    </dgm:pt>
    <dgm:pt modelId="{A1565C77-53AA-45A3-812C-DB5E5F22FEB7}" type="parTrans" cxnId="{C8A97CE7-053D-44A0-BD8D-588848BFA0E3}">
      <dgm:prSet/>
      <dgm:spPr/>
      <dgm:t>
        <a:bodyPr/>
        <a:lstStyle/>
        <a:p>
          <a:endParaRPr lang="en-US" sz="1100">
            <a:latin typeface="+mn-lt"/>
          </a:endParaRPr>
        </a:p>
      </dgm:t>
    </dgm:pt>
    <dgm:pt modelId="{FF01DCBE-3507-4F74-8570-EE2BE28F60AD}" type="sibTrans" cxnId="{C8A97CE7-053D-44A0-BD8D-588848BFA0E3}">
      <dgm:prSet/>
      <dgm:spPr/>
      <dgm:t>
        <a:bodyPr/>
        <a:lstStyle/>
        <a:p>
          <a:endParaRPr lang="en-US" sz="1100">
            <a:latin typeface="+mn-lt"/>
          </a:endParaRPr>
        </a:p>
      </dgm:t>
    </dgm:pt>
    <dgm:pt modelId="{C25A9EA0-6378-4E52-B23E-9DFB73CFB073}">
      <dgm:prSet phldrT="[Text]" custT="1"/>
      <dgm:spPr/>
      <dgm:t>
        <a:bodyPr/>
        <a:lstStyle/>
        <a:p>
          <a:r>
            <a:rPr lang="en-US" sz="1100" dirty="0">
              <a:latin typeface="+mn-lt"/>
            </a:rPr>
            <a:t>GM Recovery Plan</a:t>
          </a:r>
        </a:p>
      </dgm:t>
    </dgm:pt>
    <dgm:pt modelId="{BFC74A0F-B876-4799-BB9F-8A5433D40ED7}" type="parTrans" cxnId="{C650A317-318F-41B9-BE25-2B3C89CE7E1E}">
      <dgm:prSet/>
      <dgm:spPr/>
      <dgm:t>
        <a:bodyPr/>
        <a:lstStyle/>
        <a:p>
          <a:endParaRPr lang="en-US" sz="1100">
            <a:latin typeface="+mn-lt"/>
          </a:endParaRPr>
        </a:p>
      </dgm:t>
    </dgm:pt>
    <dgm:pt modelId="{D4D0A9F4-EC06-4573-A563-51DF23554FBE}" type="sibTrans" cxnId="{C650A317-318F-41B9-BE25-2B3C89CE7E1E}">
      <dgm:prSet/>
      <dgm:spPr/>
      <dgm:t>
        <a:bodyPr/>
        <a:lstStyle/>
        <a:p>
          <a:endParaRPr lang="en-US" sz="1100">
            <a:latin typeface="+mn-lt"/>
          </a:endParaRPr>
        </a:p>
      </dgm:t>
    </dgm:pt>
    <dgm:pt modelId="{E0E693B8-A036-4C89-8E41-B7BDFC3E4CB5}">
      <dgm:prSet phldrT="[Text]" custT="1"/>
      <dgm:spPr/>
      <dgm:t>
        <a:bodyPr/>
        <a:lstStyle/>
        <a:p>
          <a:r>
            <a:rPr lang="en-US" sz="1100" dirty="0">
              <a:latin typeface="+mn-lt"/>
            </a:rPr>
            <a:t>Work and Skills Strategy</a:t>
          </a:r>
        </a:p>
      </dgm:t>
    </dgm:pt>
    <dgm:pt modelId="{9145DBA4-4ADC-4B3C-AD9A-25607EA61EA4}" type="parTrans" cxnId="{E1106495-D4F3-4197-AAC9-C2F17376706B}">
      <dgm:prSet/>
      <dgm:spPr/>
      <dgm:t>
        <a:bodyPr/>
        <a:lstStyle/>
        <a:p>
          <a:endParaRPr lang="en-US" sz="1100">
            <a:latin typeface="+mn-lt"/>
          </a:endParaRPr>
        </a:p>
      </dgm:t>
    </dgm:pt>
    <dgm:pt modelId="{1A7D2A67-A147-4AF6-A7F0-48D7EDDABBDE}" type="sibTrans" cxnId="{E1106495-D4F3-4197-AAC9-C2F17376706B}">
      <dgm:prSet/>
      <dgm:spPr/>
      <dgm:t>
        <a:bodyPr/>
        <a:lstStyle/>
        <a:p>
          <a:endParaRPr lang="en-US" sz="1100">
            <a:latin typeface="+mn-lt"/>
          </a:endParaRPr>
        </a:p>
      </dgm:t>
    </dgm:pt>
    <dgm:pt modelId="{F28DB534-F80D-429A-9506-8D23B9BFFE58}">
      <dgm:prSet phldrT="[Text]" custT="1"/>
      <dgm:spPr/>
      <dgm:t>
        <a:bodyPr/>
        <a:lstStyle/>
        <a:p>
          <a:r>
            <a:rPr lang="en-US" sz="1100" dirty="0">
              <a:latin typeface="+mn-lt"/>
            </a:rPr>
            <a:t>GM Skills for Growth</a:t>
          </a:r>
        </a:p>
      </dgm:t>
    </dgm:pt>
    <dgm:pt modelId="{7D1AF2E0-33D3-41BC-A292-134EF555F33D}" type="parTrans" cxnId="{DCE5C153-932B-4A19-9501-1CB6955D8458}">
      <dgm:prSet/>
      <dgm:spPr/>
      <dgm:t>
        <a:bodyPr/>
        <a:lstStyle/>
        <a:p>
          <a:endParaRPr lang="en-US" sz="1100">
            <a:latin typeface="+mn-lt"/>
          </a:endParaRPr>
        </a:p>
      </dgm:t>
    </dgm:pt>
    <dgm:pt modelId="{733B43EA-9653-486C-802F-07C48495571E}" type="sibTrans" cxnId="{DCE5C153-932B-4A19-9501-1CB6955D8458}">
      <dgm:prSet/>
      <dgm:spPr/>
      <dgm:t>
        <a:bodyPr/>
        <a:lstStyle/>
        <a:p>
          <a:endParaRPr lang="en-US" sz="1100">
            <a:latin typeface="+mn-lt"/>
          </a:endParaRPr>
        </a:p>
      </dgm:t>
    </dgm:pt>
    <dgm:pt modelId="{DA43FFF6-5860-4799-A89A-6D8CED03F97B}" type="pres">
      <dgm:prSet presAssocID="{7ACC4950-34DB-4E26-9623-20E74AC78524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344D766F-318C-47E5-9A56-E6609DF14681}" type="pres">
      <dgm:prSet presAssocID="{2E7C2B46-516A-407D-A45A-606A4B9EE8EE}" presName="Accent1" presStyleCnt="0"/>
      <dgm:spPr/>
    </dgm:pt>
    <dgm:pt modelId="{BBEB2F2B-7980-414E-BCC5-7365CAEBF13D}" type="pres">
      <dgm:prSet presAssocID="{2E7C2B46-516A-407D-A45A-606A4B9EE8EE}" presName="Accent" presStyleLbl="node1" presStyleIdx="0" presStyleCnt="5"/>
      <dgm:spPr>
        <a:solidFill>
          <a:schemeClr val="accent6">
            <a:lumMod val="60000"/>
            <a:lumOff val="40000"/>
          </a:schemeClr>
        </a:solidFill>
      </dgm:spPr>
    </dgm:pt>
    <dgm:pt modelId="{1AF22F2D-E2F3-4628-9026-319FBA096FFF}" type="pres">
      <dgm:prSet presAssocID="{2E7C2B46-516A-407D-A45A-606A4B9EE8EE}" presName="Parent1" presStyleLbl="revTx" presStyleIdx="0" presStyleCnt="5">
        <dgm:presLayoutVars>
          <dgm:chMax val="1"/>
          <dgm:chPref val="1"/>
          <dgm:bulletEnabled val="1"/>
        </dgm:presLayoutVars>
      </dgm:prSet>
      <dgm:spPr/>
    </dgm:pt>
    <dgm:pt modelId="{98677480-867A-4323-93CB-063B1869ABA9}" type="pres">
      <dgm:prSet presAssocID="{E1B49C28-F9D0-4571-95B6-35A89682ABC2}" presName="Accent2" presStyleCnt="0"/>
      <dgm:spPr/>
    </dgm:pt>
    <dgm:pt modelId="{E15ADF43-16EE-42C8-AD53-D57DDBE4E459}" type="pres">
      <dgm:prSet presAssocID="{E1B49C28-F9D0-4571-95B6-35A89682ABC2}" presName="Accent" presStyleLbl="node1" presStyleIdx="1" presStyleCnt="5"/>
      <dgm:spPr>
        <a:solidFill>
          <a:schemeClr val="accent6">
            <a:lumMod val="60000"/>
            <a:lumOff val="40000"/>
          </a:schemeClr>
        </a:solidFill>
      </dgm:spPr>
    </dgm:pt>
    <dgm:pt modelId="{E52359EA-EEBF-46D4-BAAD-0964FAC770B9}" type="pres">
      <dgm:prSet presAssocID="{E1B49C28-F9D0-4571-95B6-35A89682ABC2}" presName="Parent2" presStyleLbl="revTx" presStyleIdx="1" presStyleCnt="5">
        <dgm:presLayoutVars>
          <dgm:chMax val="1"/>
          <dgm:chPref val="1"/>
          <dgm:bulletEnabled val="1"/>
        </dgm:presLayoutVars>
      </dgm:prSet>
      <dgm:spPr/>
    </dgm:pt>
    <dgm:pt modelId="{5AB4493A-DF81-4129-8145-2EDBBC5552AB}" type="pres">
      <dgm:prSet presAssocID="{C25A9EA0-6378-4E52-B23E-9DFB73CFB073}" presName="Accent3" presStyleCnt="0"/>
      <dgm:spPr/>
    </dgm:pt>
    <dgm:pt modelId="{C6F14CBA-F135-46EE-A55C-F3EE20E827FA}" type="pres">
      <dgm:prSet presAssocID="{C25A9EA0-6378-4E52-B23E-9DFB73CFB073}" presName="Accent" presStyleLbl="node1" presStyleIdx="2" presStyleCnt="5"/>
      <dgm:spPr>
        <a:solidFill>
          <a:schemeClr val="accent6">
            <a:lumMod val="60000"/>
            <a:lumOff val="40000"/>
          </a:schemeClr>
        </a:solidFill>
      </dgm:spPr>
    </dgm:pt>
    <dgm:pt modelId="{88B1936E-5C38-412A-B7A9-536DA079548F}" type="pres">
      <dgm:prSet presAssocID="{C25A9EA0-6378-4E52-B23E-9DFB73CFB073}" presName="Parent3" presStyleLbl="revTx" presStyleIdx="2" presStyleCnt="5">
        <dgm:presLayoutVars>
          <dgm:chMax val="1"/>
          <dgm:chPref val="1"/>
          <dgm:bulletEnabled val="1"/>
        </dgm:presLayoutVars>
      </dgm:prSet>
      <dgm:spPr/>
    </dgm:pt>
    <dgm:pt modelId="{5E943E98-82EA-4C79-AF9A-69BD5E7BF496}" type="pres">
      <dgm:prSet presAssocID="{E0E693B8-A036-4C89-8E41-B7BDFC3E4CB5}" presName="Accent4" presStyleCnt="0"/>
      <dgm:spPr/>
    </dgm:pt>
    <dgm:pt modelId="{690866F7-B791-4107-A3BC-19FBBFE18978}" type="pres">
      <dgm:prSet presAssocID="{E0E693B8-A036-4C89-8E41-B7BDFC3E4CB5}" presName="Accent" presStyleLbl="node1" presStyleIdx="3" presStyleCnt="5"/>
      <dgm:spPr>
        <a:solidFill>
          <a:schemeClr val="accent6">
            <a:lumMod val="60000"/>
            <a:lumOff val="40000"/>
          </a:schemeClr>
        </a:solidFill>
      </dgm:spPr>
    </dgm:pt>
    <dgm:pt modelId="{02B33F01-F22B-4774-89E4-C192E58A5C8B}" type="pres">
      <dgm:prSet presAssocID="{E0E693B8-A036-4C89-8E41-B7BDFC3E4CB5}" presName="Parent4" presStyleLbl="revTx" presStyleIdx="3" presStyleCnt="5">
        <dgm:presLayoutVars>
          <dgm:chMax val="1"/>
          <dgm:chPref val="1"/>
          <dgm:bulletEnabled val="1"/>
        </dgm:presLayoutVars>
      </dgm:prSet>
      <dgm:spPr/>
    </dgm:pt>
    <dgm:pt modelId="{C29E21AB-1C80-4BE2-A2B4-797A2B7B046A}" type="pres">
      <dgm:prSet presAssocID="{F28DB534-F80D-429A-9506-8D23B9BFFE58}" presName="Accent5" presStyleCnt="0"/>
      <dgm:spPr/>
    </dgm:pt>
    <dgm:pt modelId="{65E923B3-4865-4707-84C4-34B0014ADB12}" type="pres">
      <dgm:prSet presAssocID="{F28DB534-F80D-429A-9506-8D23B9BFFE58}" presName="Accent" presStyleLbl="node1" presStyleIdx="4" presStyleCnt="5"/>
      <dgm:spPr>
        <a:solidFill>
          <a:schemeClr val="accent6">
            <a:lumMod val="60000"/>
            <a:lumOff val="40000"/>
          </a:schemeClr>
        </a:solidFill>
      </dgm:spPr>
    </dgm:pt>
    <dgm:pt modelId="{97FD7AA8-EA50-4024-93A8-CFB1C87E0F82}" type="pres">
      <dgm:prSet presAssocID="{F28DB534-F80D-429A-9506-8D23B9BFFE58}" presName="Parent5" presStyleLbl="revTx" presStyleIdx="4" presStyleCnt="5">
        <dgm:presLayoutVars>
          <dgm:chMax val="1"/>
          <dgm:chPref val="1"/>
          <dgm:bulletEnabled val="1"/>
        </dgm:presLayoutVars>
      </dgm:prSet>
      <dgm:spPr/>
    </dgm:pt>
  </dgm:ptLst>
  <dgm:cxnLst>
    <dgm:cxn modelId="{C650A317-318F-41B9-BE25-2B3C89CE7E1E}" srcId="{7ACC4950-34DB-4E26-9623-20E74AC78524}" destId="{C25A9EA0-6378-4E52-B23E-9DFB73CFB073}" srcOrd="2" destOrd="0" parTransId="{BFC74A0F-B876-4799-BB9F-8A5433D40ED7}" sibTransId="{D4D0A9F4-EC06-4573-A563-51DF23554FBE}"/>
    <dgm:cxn modelId="{48B02C27-BE85-4690-97DD-8DBBF76C37EA}" type="presOf" srcId="{C25A9EA0-6378-4E52-B23E-9DFB73CFB073}" destId="{88B1936E-5C38-412A-B7A9-536DA079548F}" srcOrd="0" destOrd="0" presId="urn:microsoft.com/office/officeart/2009/layout/CircleArrowProcess"/>
    <dgm:cxn modelId="{948E5E3F-6DFC-4A58-B2BC-C882AF77D507}" type="presOf" srcId="{7ACC4950-34DB-4E26-9623-20E74AC78524}" destId="{DA43FFF6-5860-4799-A89A-6D8CED03F97B}" srcOrd="0" destOrd="0" presId="urn:microsoft.com/office/officeart/2009/layout/CircleArrowProcess"/>
    <dgm:cxn modelId="{DCE5C153-932B-4A19-9501-1CB6955D8458}" srcId="{7ACC4950-34DB-4E26-9623-20E74AC78524}" destId="{F28DB534-F80D-429A-9506-8D23B9BFFE58}" srcOrd="4" destOrd="0" parTransId="{7D1AF2E0-33D3-41BC-A292-134EF555F33D}" sibTransId="{733B43EA-9653-486C-802F-07C48495571E}"/>
    <dgm:cxn modelId="{44F68481-9753-4214-82BA-4A3D40FCFB6A}" type="presOf" srcId="{2E7C2B46-516A-407D-A45A-606A4B9EE8EE}" destId="{1AF22F2D-E2F3-4628-9026-319FBA096FFF}" srcOrd="0" destOrd="0" presId="urn:microsoft.com/office/officeart/2009/layout/CircleArrowProcess"/>
    <dgm:cxn modelId="{E1106495-D4F3-4197-AAC9-C2F17376706B}" srcId="{7ACC4950-34DB-4E26-9623-20E74AC78524}" destId="{E0E693B8-A036-4C89-8E41-B7BDFC3E4CB5}" srcOrd="3" destOrd="0" parTransId="{9145DBA4-4ADC-4B3C-AD9A-25607EA61EA4}" sibTransId="{1A7D2A67-A147-4AF6-A7F0-48D7EDDABBDE}"/>
    <dgm:cxn modelId="{F4EBADA8-7CAD-4FE9-A1C5-5980C79B7D08}" type="presOf" srcId="{E1B49C28-F9D0-4571-95B6-35A89682ABC2}" destId="{E52359EA-EEBF-46D4-BAAD-0964FAC770B9}" srcOrd="0" destOrd="0" presId="urn:microsoft.com/office/officeart/2009/layout/CircleArrowProcess"/>
    <dgm:cxn modelId="{0FAA89AC-2DE3-42FF-A882-5F9BE32A1A18}" type="presOf" srcId="{E0E693B8-A036-4C89-8E41-B7BDFC3E4CB5}" destId="{02B33F01-F22B-4774-89E4-C192E58A5C8B}" srcOrd="0" destOrd="0" presId="urn:microsoft.com/office/officeart/2009/layout/CircleArrowProcess"/>
    <dgm:cxn modelId="{1AB094DF-3CEB-4259-8452-05B21AE547D5}" type="presOf" srcId="{F28DB534-F80D-429A-9506-8D23B9BFFE58}" destId="{97FD7AA8-EA50-4024-93A8-CFB1C87E0F82}" srcOrd="0" destOrd="0" presId="urn:microsoft.com/office/officeart/2009/layout/CircleArrowProcess"/>
    <dgm:cxn modelId="{C8A97CE7-053D-44A0-BD8D-588848BFA0E3}" srcId="{7ACC4950-34DB-4E26-9623-20E74AC78524}" destId="{E1B49C28-F9D0-4571-95B6-35A89682ABC2}" srcOrd="1" destOrd="0" parTransId="{A1565C77-53AA-45A3-812C-DB5E5F22FEB7}" sibTransId="{FF01DCBE-3507-4F74-8570-EE2BE28F60AD}"/>
    <dgm:cxn modelId="{6615D7EB-4298-41A7-BFD5-858D902E8722}" srcId="{7ACC4950-34DB-4E26-9623-20E74AC78524}" destId="{2E7C2B46-516A-407D-A45A-606A4B9EE8EE}" srcOrd="0" destOrd="0" parTransId="{015A58E4-E0D1-40A1-B38A-EF31079AB8E4}" sibTransId="{F85FA56D-EE09-4BB1-966F-BF16A96DD9D0}"/>
    <dgm:cxn modelId="{C24EC8D1-067D-4364-98E9-6D8219129F61}" type="presParOf" srcId="{DA43FFF6-5860-4799-A89A-6D8CED03F97B}" destId="{344D766F-318C-47E5-9A56-E6609DF14681}" srcOrd="0" destOrd="0" presId="urn:microsoft.com/office/officeart/2009/layout/CircleArrowProcess"/>
    <dgm:cxn modelId="{A87AAA33-4D38-46F4-9EA0-9EC15F29980E}" type="presParOf" srcId="{344D766F-318C-47E5-9A56-E6609DF14681}" destId="{BBEB2F2B-7980-414E-BCC5-7365CAEBF13D}" srcOrd="0" destOrd="0" presId="urn:microsoft.com/office/officeart/2009/layout/CircleArrowProcess"/>
    <dgm:cxn modelId="{88A979A6-7B15-4291-97E4-321F4E3A1CFE}" type="presParOf" srcId="{DA43FFF6-5860-4799-A89A-6D8CED03F97B}" destId="{1AF22F2D-E2F3-4628-9026-319FBA096FFF}" srcOrd="1" destOrd="0" presId="urn:microsoft.com/office/officeart/2009/layout/CircleArrowProcess"/>
    <dgm:cxn modelId="{14948A69-EA77-456A-823E-F01A8DCE3042}" type="presParOf" srcId="{DA43FFF6-5860-4799-A89A-6D8CED03F97B}" destId="{98677480-867A-4323-93CB-063B1869ABA9}" srcOrd="2" destOrd="0" presId="urn:microsoft.com/office/officeart/2009/layout/CircleArrowProcess"/>
    <dgm:cxn modelId="{B74EA8D3-C69D-452B-877D-4C6DF8504A5E}" type="presParOf" srcId="{98677480-867A-4323-93CB-063B1869ABA9}" destId="{E15ADF43-16EE-42C8-AD53-D57DDBE4E459}" srcOrd="0" destOrd="0" presId="urn:microsoft.com/office/officeart/2009/layout/CircleArrowProcess"/>
    <dgm:cxn modelId="{A978166F-2613-4004-B3AC-0A6D6F0757F7}" type="presParOf" srcId="{DA43FFF6-5860-4799-A89A-6D8CED03F97B}" destId="{E52359EA-EEBF-46D4-BAAD-0964FAC770B9}" srcOrd="3" destOrd="0" presId="urn:microsoft.com/office/officeart/2009/layout/CircleArrowProcess"/>
    <dgm:cxn modelId="{0669D989-27C8-489B-9987-FDB75C8C7A96}" type="presParOf" srcId="{DA43FFF6-5860-4799-A89A-6D8CED03F97B}" destId="{5AB4493A-DF81-4129-8145-2EDBBC5552AB}" srcOrd="4" destOrd="0" presId="urn:microsoft.com/office/officeart/2009/layout/CircleArrowProcess"/>
    <dgm:cxn modelId="{69F5BFA3-B8AE-4607-A77A-F7E1E872DCF6}" type="presParOf" srcId="{5AB4493A-DF81-4129-8145-2EDBBC5552AB}" destId="{C6F14CBA-F135-46EE-A55C-F3EE20E827FA}" srcOrd="0" destOrd="0" presId="urn:microsoft.com/office/officeart/2009/layout/CircleArrowProcess"/>
    <dgm:cxn modelId="{AC175130-04EA-42BD-A136-ECB31DAF23E5}" type="presParOf" srcId="{DA43FFF6-5860-4799-A89A-6D8CED03F97B}" destId="{88B1936E-5C38-412A-B7A9-536DA079548F}" srcOrd="5" destOrd="0" presId="urn:microsoft.com/office/officeart/2009/layout/CircleArrowProcess"/>
    <dgm:cxn modelId="{7AA94391-883B-477D-8D99-7DEDCD7388D5}" type="presParOf" srcId="{DA43FFF6-5860-4799-A89A-6D8CED03F97B}" destId="{5E943E98-82EA-4C79-AF9A-69BD5E7BF496}" srcOrd="6" destOrd="0" presId="urn:microsoft.com/office/officeart/2009/layout/CircleArrowProcess"/>
    <dgm:cxn modelId="{350FC9A9-8164-4419-9564-547C963416D7}" type="presParOf" srcId="{5E943E98-82EA-4C79-AF9A-69BD5E7BF496}" destId="{690866F7-B791-4107-A3BC-19FBBFE18978}" srcOrd="0" destOrd="0" presId="urn:microsoft.com/office/officeart/2009/layout/CircleArrowProcess"/>
    <dgm:cxn modelId="{C31318DC-65EA-431B-8DEA-CD9825548259}" type="presParOf" srcId="{DA43FFF6-5860-4799-A89A-6D8CED03F97B}" destId="{02B33F01-F22B-4774-89E4-C192E58A5C8B}" srcOrd="7" destOrd="0" presId="urn:microsoft.com/office/officeart/2009/layout/CircleArrowProcess"/>
    <dgm:cxn modelId="{BF99CB31-2095-402F-86B2-166512808193}" type="presParOf" srcId="{DA43FFF6-5860-4799-A89A-6D8CED03F97B}" destId="{C29E21AB-1C80-4BE2-A2B4-797A2B7B046A}" srcOrd="8" destOrd="0" presId="urn:microsoft.com/office/officeart/2009/layout/CircleArrowProcess"/>
    <dgm:cxn modelId="{16BFF771-12FB-4CB8-83F7-395097F96694}" type="presParOf" srcId="{C29E21AB-1C80-4BE2-A2B4-797A2B7B046A}" destId="{65E923B3-4865-4707-84C4-34B0014ADB12}" srcOrd="0" destOrd="0" presId="urn:microsoft.com/office/officeart/2009/layout/CircleArrowProcess"/>
    <dgm:cxn modelId="{F512290F-48B5-499A-A7F6-D4BE46CDF222}" type="presParOf" srcId="{DA43FFF6-5860-4799-A89A-6D8CED03F97B}" destId="{97FD7AA8-EA50-4024-93A8-CFB1C87E0F82}" srcOrd="9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127A6FB-AC52-4FEA-8063-484B16F94E3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BCED7DC-2C1B-4C47-92AE-128B9F209DF2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kumimoji="0" lang="en-GB" altLang="en-US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rPr>
            <a:t>Our Work and Skills Strategy confirms our commitment to strengthening employer engagement and developing the work and skills infrastructure to meet the needs of the economy.</a:t>
          </a:r>
          <a:endParaRPr kumimoji="0" lang="en-GB" altLang="en-US" b="0" i="0" u="none" strike="noStrike" cap="none" normalizeH="0" baseline="0" dirty="0">
            <a:ln>
              <a:noFill/>
            </a:ln>
            <a:solidFill>
              <a:schemeClr val="bg1"/>
            </a:solidFill>
            <a:effectLst/>
          </a:endParaRPr>
        </a:p>
      </dgm:t>
    </dgm:pt>
    <dgm:pt modelId="{4F4572DC-0CB8-4A45-A7AE-2E6D2B15374A}" type="parTrans" cxnId="{B23A3C11-092D-4141-A613-B6E06C23C408}">
      <dgm:prSet/>
      <dgm:spPr/>
      <dgm:t>
        <a:bodyPr/>
        <a:lstStyle/>
        <a:p>
          <a:endParaRPr lang="en-US"/>
        </a:p>
      </dgm:t>
    </dgm:pt>
    <dgm:pt modelId="{C45CD8BE-0CF7-42B1-A793-29A427B294D8}" type="sibTrans" cxnId="{B23A3C11-092D-4141-A613-B6E06C23C408}">
      <dgm:prSet/>
      <dgm:spPr>
        <a:solidFill>
          <a:srgbClr val="548235">
            <a:alpha val="50196"/>
          </a:srgbClr>
        </a:solidFill>
      </dgm:spPr>
      <dgm:t>
        <a:bodyPr/>
        <a:lstStyle/>
        <a:p>
          <a:endParaRPr lang="en-US"/>
        </a:p>
      </dgm:t>
    </dgm:pt>
    <dgm:pt modelId="{98F4313B-0900-446A-A8DF-9323FCC6B600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GB" altLang="en-US" dirty="0">
              <a:solidFill>
                <a:schemeClr val="bg1"/>
              </a:solidFill>
            </a:rPr>
            <a:t>Skills underpin every facet of life in Greater Manchester - we need more highly skilled people to grow the economy and raise productivity. </a:t>
          </a:r>
          <a:endParaRPr lang="en-US" dirty="0">
            <a:solidFill>
              <a:schemeClr val="bg1"/>
            </a:solidFill>
          </a:endParaRPr>
        </a:p>
      </dgm:t>
    </dgm:pt>
    <dgm:pt modelId="{C55E9FA8-67AD-46A5-BE94-9C3664846E4E}" type="parTrans" cxnId="{01D650CC-BC92-4575-B65E-C3DAA1DDE0F1}">
      <dgm:prSet/>
      <dgm:spPr/>
      <dgm:t>
        <a:bodyPr/>
        <a:lstStyle/>
        <a:p>
          <a:endParaRPr lang="en-US"/>
        </a:p>
      </dgm:t>
    </dgm:pt>
    <dgm:pt modelId="{F73786DE-DD45-40BD-A5A8-84038A3DBCD4}" type="sibTrans" cxnId="{01D650CC-BC92-4575-B65E-C3DAA1DDE0F1}">
      <dgm:prSet/>
      <dgm:spPr/>
      <dgm:t>
        <a:bodyPr/>
        <a:lstStyle/>
        <a:p>
          <a:endParaRPr lang="en-US"/>
        </a:p>
      </dgm:t>
    </dgm:pt>
    <dgm:pt modelId="{DAD89FC2-135D-4CF0-B049-F318AD436C3F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kumimoji="0" lang="en-GB" altLang="en-US" b="0" i="0" u="none" strike="noStrike" cap="none" normalizeH="0" baseline="0" dirty="0" bmk="">
              <a:ln>
                <a:noFill/>
              </a:ln>
              <a:solidFill>
                <a:schemeClr val="bg1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rPr>
            <a:t>All of GM</a:t>
          </a:r>
          <a:r>
            <a:rPr kumimoji="0" lang="en-GB" altLang="en-US" b="0" i="0" u="none" strike="noStrike" cap="none" normalizeH="0" baseline="0" dirty="0" bmk="">
              <a:ln>
                <a:noFill/>
              </a:ln>
              <a:solidFill>
                <a:schemeClr val="bg1"/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’</a:t>
          </a:r>
          <a:r>
            <a:rPr kumimoji="0" lang="en-GB" altLang="en-US" b="0" i="0" u="none" strike="noStrike" cap="none" normalizeH="0" baseline="0" dirty="0" bmk="">
              <a:ln>
                <a:noFill/>
              </a:ln>
              <a:solidFill>
                <a:schemeClr val="bg1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rPr>
            <a:t>s skills and work programmes form part of a complex skills landscape contributing to the talent pipeline</a:t>
          </a:r>
          <a:endParaRPr lang="en-US" dirty="0">
            <a:solidFill>
              <a:schemeClr val="bg1"/>
            </a:solidFill>
          </a:endParaRPr>
        </a:p>
      </dgm:t>
    </dgm:pt>
    <dgm:pt modelId="{35F4ED5C-1454-4A6C-B28B-7B3DD39C135E}" type="parTrans" cxnId="{50F143B8-33C3-4F6E-9093-0C9901777A6A}">
      <dgm:prSet/>
      <dgm:spPr/>
      <dgm:t>
        <a:bodyPr/>
        <a:lstStyle/>
        <a:p>
          <a:endParaRPr lang="en-US"/>
        </a:p>
      </dgm:t>
    </dgm:pt>
    <dgm:pt modelId="{B3EC969D-C831-4583-A7F0-CAE5B1D1E213}" type="sibTrans" cxnId="{50F143B8-33C3-4F6E-9093-0C9901777A6A}">
      <dgm:prSet/>
      <dgm:spPr/>
      <dgm:t>
        <a:bodyPr/>
        <a:lstStyle/>
        <a:p>
          <a:endParaRPr lang="en-US"/>
        </a:p>
      </dgm:t>
    </dgm:pt>
    <dgm:pt modelId="{2EB2D73D-C65A-4A41-B0E5-1422DC3A2034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kumimoji="0" lang="en-GB" altLang="en-US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rPr>
            <a:t>Critical role for targeted skills investment to unlock and enable economic growth through a system built with employer skills requirements at the heart.</a:t>
          </a:r>
          <a:endParaRPr kumimoji="0" lang="en-GB" altLang="en-US" b="0" i="0" u="none" strike="noStrike" cap="none" normalizeH="0" baseline="0" dirty="0">
            <a:ln>
              <a:noFill/>
            </a:ln>
            <a:solidFill>
              <a:schemeClr val="bg1"/>
            </a:solidFill>
            <a:effectLst/>
          </a:endParaRPr>
        </a:p>
      </dgm:t>
    </dgm:pt>
    <dgm:pt modelId="{74FABBDA-E727-4883-A90B-950E04588B80}" type="sibTrans" cxnId="{1BFDB19C-74F9-43F3-BE48-BB28AEFB88AB}">
      <dgm:prSet/>
      <dgm:spPr>
        <a:solidFill>
          <a:srgbClr val="548235">
            <a:alpha val="50196"/>
          </a:srgbClr>
        </a:solidFill>
      </dgm:spPr>
      <dgm:t>
        <a:bodyPr/>
        <a:lstStyle/>
        <a:p>
          <a:endParaRPr lang="en-US"/>
        </a:p>
      </dgm:t>
    </dgm:pt>
    <dgm:pt modelId="{655403C7-1C3B-443B-9951-D2D981647FEA}" type="parTrans" cxnId="{1BFDB19C-74F9-43F3-BE48-BB28AEFB88AB}">
      <dgm:prSet/>
      <dgm:spPr/>
      <dgm:t>
        <a:bodyPr/>
        <a:lstStyle/>
        <a:p>
          <a:endParaRPr lang="en-US"/>
        </a:p>
      </dgm:t>
    </dgm:pt>
    <dgm:pt modelId="{CB44C3D5-90C8-43E5-B7B4-55EC3F83CFF0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kumimoji="0" lang="en-GB" altLang="en-US" b="0" i="0" u="none" strike="noStrike" cap="none" normalizeH="0" baseline="0" dirty="0" bmk="">
              <a:ln>
                <a:noFill/>
              </a:ln>
              <a:solidFill>
                <a:schemeClr val="bg1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rPr>
            <a:t>Current skills system does not deliver enough people with high quality, relevant skills and, at higher technical levels required by employers.</a:t>
          </a:r>
          <a:endParaRPr lang="en-US" dirty="0">
            <a:solidFill>
              <a:schemeClr val="bg1"/>
            </a:solidFill>
          </a:endParaRPr>
        </a:p>
      </dgm:t>
    </dgm:pt>
    <dgm:pt modelId="{313901CA-6327-44C9-9AEB-774158293C0C}" type="parTrans" cxnId="{70030D5E-CE9D-464C-875B-3184A5C7208D}">
      <dgm:prSet/>
      <dgm:spPr/>
      <dgm:t>
        <a:bodyPr/>
        <a:lstStyle/>
        <a:p>
          <a:endParaRPr lang="en-US"/>
        </a:p>
      </dgm:t>
    </dgm:pt>
    <dgm:pt modelId="{C165EFB7-8BD8-4772-9C34-FAC31486059E}" type="sibTrans" cxnId="{70030D5E-CE9D-464C-875B-3184A5C7208D}">
      <dgm:prSet/>
      <dgm:spPr/>
      <dgm:t>
        <a:bodyPr/>
        <a:lstStyle/>
        <a:p>
          <a:endParaRPr lang="en-US"/>
        </a:p>
      </dgm:t>
    </dgm:pt>
    <dgm:pt modelId="{06EF6765-3CCF-4E6C-995E-471CCFDED1FE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kumimoji="0" lang="en-GB" altLang="en-US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rPr>
            <a:t>We need a flexible and responsive skills and employment system which puts the needs of learners and employers at the heart of all that we do.</a:t>
          </a:r>
          <a:endParaRPr lang="en-US" dirty="0">
            <a:solidFill>
              <a:schemeClr val="bg1"/>
            </a:solidFill>
          </a:endParaRPr>
        </a:p>
      </dgm:t>
    </dgm:pt>
    <dgm:pt modelId="{023B5273-91BA-4DB3-A73F-802440A801DD}" type="parTrans" cxnId="{364F958E-1716-4A0E-9828-C74FF525AD3C}">
      <dgm:prSet/>
      <dgm:spPr/>
      <dgm:t>
        <a:bodyPr/>
        <a:lstStyle/>
        <a:p>
          <a:endParaRPr lang="en-US"/>
        </a:p>
      </dgm:t>
    </dgm:pt>
    <dgm:pt modelId="{2E22B100-7FCB-4301-BBEF-54771CC37BA6}" type="sibTrans" cxnId="{364F958E-1716-4A0E-9828-C74FF525AD3C}">
      <dgm:prSet/>
      <dgm:spPr/>
      <dgm:t>
        <a:bodyPr/>
        <a:lstStyle/>
        <a:p>
          <a:endParaRPr lang="en-US"/>
        </a:p>
      </dgm:t>
    </dgm:pt>
    <dgm:pt modelId="{5FF9F434-BD40-46FE-A8A5-B4A4F8E4AC3D}" type="pres">
      <dgm:prSet presAssocID="{7127A6FB-AC52-4FEA-8063-484B16F94E36}" presName="diagram" presStyleCnt="0">
        <dgm:presLayoutVars>
          <dgm:dir/>
          <dgm:resizeHandles val="exact"/>
        </dgm:presLayoutVars>
      </dgm:prSet>
      <dgm:spPr/>
    </dgm:pt>
    <dgm:pt modelId="{E2E360E8-A461-49EE-A718-F8051587C8B0}" type="pres">
      <dgm:prSet presAssocID="{98F4313B-0900-446A-A8DF-9323FCC6B600}" presName="node" presStyleLbl="node1" presStyleIdx="0" presStyleCnt="6">
        <dgm:presLayoutVars>
          <dgm:bulletEnabled val="1"/>
        </dgm:presLayoutVars>
      </dgm:prSet>
      <dgm:spPr>
        <a:prstGeom prst="roundRect">
          <a:avLst/>
        </a:prstGeom>
      </dgm:spPr>
    </dgm:pt>
    <dgm:pt modelId="{9F33A785-5403-4859-AFDB-F2806C47CE28}" type="pres">
      <dgm:prSet presAssocID="{F73786DE-DD45-40BD-A5A8-84038A3DBCD4}" presName="sibTrans" presStyleCnt="0"/>
      <dgm:spPr/>
    </dgm:pt>
    <dgm:pt modelId="{6A932ED3-1BC6-4BA2-B378-8895B2E66D45}" type="pres">
      <dgm:prSet presAssocID="{DAD89FC2-135D-4CF0-B049-F318AD436C3F}" presName="node" presStyleLbl="node1" presStyleIdx="1" presStyleCnt="6">
        <dgm:presLayoutVars>
          <dgm:bulletEnabled val="1"/>
        </dgm:presLayoutVars>
      </dgm:prSet>
      <dgm:spPr>
        <a:prstGeom prst="roundRect">
          <a:avLst/>
        </a:prstGeom>
      </dgm:spPr>
    </dgm:pt>
    <dgm:pt modelId="{93610CDC-A461-475C-8919-B538D2AB6BBB}" type="pres">
      <dgm:prSet presAssocID="{B3EC969D-C831-4583-A7F0-CAE5B1D1E213}" presName="sibTrans" presStyleCnt="0"/>
      <dgm:spPr/>
    </dgm:pt>
    <dgm:pt modelId="{C7D8D0DE-BE9C-407B-8AF7-492CB2B1A9E9}" type="pres">
      <dgm:prSet presAssocID="{CB44C3D5-90C8-43E5-B7B4-55EC3F83CFF0}" presName="node" presStyleLbl="node1" presStyleIdx="2" presStyleCnt="6">
        <dgm:presLayoutVars>
          <dgm:bulletEnabled val="1"/>
        </dgm:presLayoutVars>
      </dgm:prSet>
      <dgm:spPr>
        <a:prstGeom prst="roundRect">
          <a:avLst/>
        </a:prstGeom>
      </dgm:spPr>
    </dgm:pt>
    <dgm:pt modelId="{CFE6DE8F-FD3B-4E67-8FE2-2DEF6B3C90CC}" type="pres">
      <dgm:prSet presAssocID="{C165EFB7-8BD8-4772-9C34-FAC31486059E}" presName="sibTrans" presStyleCnt="0"/>
      <dgm:spPr/>
    </dgm:pt>
    <dgm:pt modelId="{A39AC7A0-86AA-4433-BC9A-4B66EFFB94EC}" type="pres">
      <dgm:prSet presAssocID="{06EF6765-3CCF-4E6C-995E-471CCFDED1FE}" presName="node" presStyleLbl="node1" presStyleIdx="3" presStyleCnt="6">
        <dgm:presLayoutVars>
          <dgm:bulletEnabled val="1"/>
        </dgm:presLayoutVars>
      </dgm:prSet>
      <dgm:spPr>
        <a:prstGeom prst="roundRect">
          <a:avLst/>
        </a:prstGeom>
      </dgm:spPr>
    </dgm:pt>
    <dgm:pt modelId="{9F568824-7839-4FA1-9FB4-80B9554A84F0}" type="pres">
      <dgm:prSet presAssocID="{2E22B100-7FCB-4301-BBEF-54771CC37BA6}" presName="sibTrans" presStyleCnt="0"/>
      <dgm:spPr/>
    </dgm:pt>
    <dgm:pt modelId="{BA62457D-F4C3-43BF-9335-989FE6CD885C}" type="pres">
      <dgm:prSet presAssocID="{2EB2D73D-C65A-4A41-B0E5-1422DC3A2034}" presName="node" presStyleLbl="node1" presStyleIdx="4" presStyleCnt="6">
        <dgm:presLayoutVars>
          <dgm:bulletEnabled val="1"/>
        </dgm:presLayoutVars>
      </dgm:prSet>
      <dgm:spPr>
        <a:prstGeom prst="roundRect">
          <a:avLst/>
        </a:prstGeom>
      </dgm:spPr>
    </dgm:pt>
    <dgm:pt modelId="{BD65717B-DD2C-4F14-B424-D6F5D05BCE47}" type="pres">
      <dgm:prSet presAssocID="{74FABBDA-E727-4883-A90B-950E04588B80}" presName="sibTrans" presStyleCnt="0"/>
      <dgm:spPr/>
    </dgm:pt>
    <dgm:pt modelId="{969053E2-5C6F-4F7B-9733-68DC97497B9C}" type="pres">
      <dgm:prSet presAssocID="{9BCED7DC-2C1B-4C47-92AE-128B9F209DF2}" presName="node" presStyleLbl="node1" presStyleIdx="5" presStyleCnt="6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B23A3C11-092D-4141-A613-B6E06C23C408}" srcId="{7127A6FB-AC52-4FEA-8063-484B16F94E36}" destId="{9BCED7DC-2C1B-4C47-92AE-128B9F209DF2}" srcOrd="5" destOrd="0" parTransId="{4F4572DC-0CB8-4A45-A7AE-2E6D2B15374A}" sibTransId="{C45CD8BE-0CF7-42B1-A793-29A427B294D8}"/>
    <dgm:cxn modelId="{70030D5E-CE9D-464C-875B-3184A5C7208D}" srcId="{7127A6FB-AC52-4FEA-8063-484B16F94E36}" destId="{CB44C3D5-90C8-43E5-B7B4-55EC3F83CFF0}" srcOrd="2" destOrd="0" parTransId="{313901CA-6327-44C9-9AEB-774158293C0C}" sibTransId="{C165EFB7-8BD8-4772-9C34-FAC31486059E}"/>
    <dgm:cxn modelId="{9C523D62-EE73-4EB3-8506-CC4F03957FE1}" type="presOf" srcId="{06EF6765-3CCF-4E6C-995E-471CCFDED1FE}" destId="{A39AC7A0-86AA-4433-BC9A-4B66EFFB94EC}" srcOrd="0" destOrd="0" presId="urn:microsoft.com/office/officeart/2005/8/layout/default"/>
    <dgm:cxn modelId="{6FEF406F-D1E5-470E-A3AB-E5F7605D1381}" type="presOf" srcId="{CB44C3D5-90C8-43E5-B7B4-55EC3F83CFF0}" destId="{C7D8D0DE-BE9C-407B-8AF7-492CB2B1A9E9}" srcOrd="0" destOrd="0" presId="urn:microsoft.com/office/officeart/2005/8/layout/default"/>
    <dgm:cxn modelId="{38901856-5246-40D3-AE80-C5E17D14080A}" type="presOf" srcId="{DAD89FC2-135D-4CF0-B049-F318AD436C3F}" destId="{6A932ED3-1BC6-4BA2-B378-8895B2E66D45}" srcOrd="0" destOrd="0" presId="urn:microsoft.com/office/officeart/2005/8/layout/default"/>
    <dgm:cxn modelId="{800D0159-35C3-448B-A7ED-5F5F76D64BBE}" type="presOf" srcId="{7127A6FB-AC52-4FEA-8063-484B16F94E36}" destId="{5FF9F434-BD40-46FE-A8A5-B4A4F8E4AC3D}" srcOrd="0" destOrd="0" presId="urn:microsoft.com/office/officeart/2005/8/layout/default"/>
    <dgm:cxn modelId="{E09B7A87-9FEE-4B7B-8F23-FB2BF208B988}" type="presOf" srcId="{9BCED7DC-2C1B-4C47-92AE-128B9F209DF2}" destId="{969053E2-5C6F-4F7B-9733-68DC97497B9C}" srcOrd="0" destOrd="0" presId="urn:microsoft.com/office/officeart/2005/8/layout/default"/>
    <dgm:cxn modelId="{364F958E-1716-4A0E-9828-C74FF525AD3C}" srcId="{7127A6FB-AC52-4FEA-8063-484B16F94E36}" destId="{06EF6765-3CCF-4E6C-995E-471CCFDED1FE}" srcOrd="3" destOrd="0" parTransId="{023B5273-91BA-4DB3-A73F-802440A801DD}" sibTransId="{2E22B100-7FCB-4301-BBEF-54771CC37BA6}"/>
    <dgm:cxn modelId="{9C437B93-18DE-4ED4-94FE-687AED59C746}" type="presOf" srcId="{98F4313B-0900-446A-A8DF-9323FCC6B600}" destId="{E2E360E8-A461-49EE-A718-F8051587C8B0}" srcOrd="0" destOrd="0" presId="urn:microsoft.com/office/officeart/2005/8/layout/default"/>
    <dgm:cxn modelId="{1BFDB19C-74F9-43F3-BE48-BB28AEFB88AB}" srcId="{7127A6FB-AC52-4FEA-8063-484B16F94E36}" destId="{2EB2D73D-C65A-4A41-B0E5-1422DC3A2034}" srcOrd="4" destOrd="0" parTransId="{655403C7-1C3B-443B-9951-D2D981647FEA}" sibTransId="{74FABBDA-E727-4883-A90B-950E04588B80}"/>
    <dgm:cxn modelId="{8AFDE7A8-18FC-494A-A1DA-68CCD8A4AD2A}" type="presOf" srcId="{2EB2D73D-C65A-4A41-B0E5-1422DC3A2034}" destId="{BA62457D-F4C3-43BF-9335-989FE6CD885C}" srcOrd="0" destOrd="0" presId="urn:microsoft.com/office/officeart/2005/8/layout/default"/>
    <dgm:cxn modelId="{50F143B8-33C3-4F6E-9093-0C9901777A6A}" srcId="{7127A6FB-AC52-4FEA-8063-484B16F94E36}" destId="{DAD89FC2-135D-4CF0-B049-F318AD436C3F}" srcOrd="1" destOrd="0" parTransId="{35F4ED5C-1454-4A6C-B28B-7B3DD39C135E}" sibTransId="{B3EC969D-C831-4583-A7F0-CAE5B1D1E213}"/>
    <dgm:cxn modelId="{01D650CC-BC92-4575-B65E-C3DAA1DDE0F1}" srcId="{7127A6FB-AC52-4FEA-8063-484B16F94E36}" destId="{98F4313B-0900-446A-A8DF-9323FCC6B600}" srcOrd="0" destOrd="0" parTransId="{C55E9FA8-67AD-46A5-BE94-9C3664846E4E}" sibTransId="{F73786DE-DD45-40BD-A5A8-84038A3DBCD4}"/>
    <dgm:cxn modelId="{1DA4188E-1513-4640-9D26-88152107FDE9}" type="presParOf" srcId="{5FF9F434-BD40-46FE-A8A5-B4A4F8E4AC3D}" destId="{E2E360E8-A461-49EE-A718-F8051587C8B0}" srcOrd="0" destOrd="0" presId="urn:microsoft.com/office/officeart/2005/8/layout/default"/>
    <dgm:cxn modelId="{52465540-7210-4502-B6C2-F8A98044F34D}" type="presParOf" srcId="{5FF9F434-BD40-46FE-A8A5-B4A4F8E4AC3D}" destId="{9F33A785-5403-4859-AFDB-F2806C47CE28}" srcOrd="1" destOrd="0" presId="urn:microsoft.com/office/officeart/2005/8/layout/default"/>
    <dgm:cxn modelId="{6806A2A6-8B86-4DFB-8C6F-56901080FFDE}" type="presParOf" srcId="{5FF9F434-BD40-46FE-A8A5-B4A4F8E4AC3D}" destId="{6A932ED3-1BC6-4BA2-B378-8895B2E66D45}" srcOrd="2" destOrd="0" presId="urn:microsoft.com/office/officeart/2005/8/layout/default"/>
    <dgm:cxn modelId="{3EFBD4C6-8D4B-41FD-98B2-0E5BCB5D322B}" type="presParOf" srcId="{5FF9F434-BD40-46FE-A8A5-B4A4F8E4AC3D}" destId="{93610CDC-A461-475C-8919-B538D2AB6BBB}" srcOrd="3" destOrd="0" presId="urn:microsoft.com/office/officeart/2005/8/layout/default"/>
    <dgm:cxn modelId="{0DD46EA1-86D1-4BC2-AEB0-864BD016C089}" type="presParOf" srcId="{5FF9F434-BD40-46FE-A8A5-B4A4F8E4AC3D}" destId="{C7D8D0DE-BE9C-407B-8AF7-492CB2B1A9E9}" srcOrd="4" destOrd="0" presId="urn:microsoft.com/office/officeart/2005/8/layout/default"/>
    <dgm:cxn modelId="{87BC5CAC-5853-4BBC-8CA5-3A17331AA3CD}" type="presParOf" srcId="{5FF9F434-BD40-46FE-A8A5-B4A4F8E4AC3D}" destId="{CFE6DE8F-FD3B-4E67-8FE2-2DEF6B3C90CC}" srcOrd="5" destOrd="0" presId="urn:microsoft.com/office/officeart/2005/8/layout/default"/>
    <dgm:cxn modelId="{53B6E763-4C87-4380-A34B-5BBCB764F045}" type="presParOf" srcId="{5FF9F434-BD40-46FE-A8A5-B4A4F8E4AC3D}" destId="{A39AC7A0-86AA-4433-BC9A-4B66EFFB94EC}" srcOrd="6" destOrd="0" presId="urn:microsoft.com/office/officeart/2005/8/layout/default"/>
    <dgm:cxn modelId="{15DE3DE0-6E9C-4F72-9999-3C8D11EE4E96}" type="presParOf" srcId="{5FF9F434-BD40-46FE-A8A5-B4A4F8E4AC3D}" destId="{9F568824-7839-4FA1-9FB4-80B9554A84F0}" srcOrd="7" destOrd="0" presId="urn:microsoft.com/office/officeart/2005/8/layout/default"/>
    <dgm:cxn modelId="{4FAAE058-B3D0-4566-95D1-60CFF45EA9C5}" type="presParOf" srcId="{5FF9F434-BD40-46FE-A8A5-B4A4F8E4AC3D}" destId="{BA62457D-F4C3-43BF-9335-989FE6CD885C}" srcOrd="8" destOrd="0" presId="urn:microsoft.com/office/officeart/2005/8/layout/default"/>
    <dgm:cxn modelId="{0CCD8294-9EB6-4343-BF5D-9CFA062A10B9}" type="presParOf" srcId="{5FF9F434-BD40-46FE-A8A5-B4A4F8E4AC3D}" destId="{BD65717B-DD2C-4F14-B424-D6F5D05BCE47}" srcOrd="9" destOrd="0" presId="urn:microsoft.com/office/officeart/2005/8/layout/default"/>
    <dgm:cxn modelId="{A0FAE487-D4BA-432C-B5D2-94A1A0485547}" type="presParOf" srcId="{5FF9F434-BD40-46FE-A8A5-B4A4F8E4AC3D}" destId="{969053E2-5C6F-4F7B-9733-68DC97497B9C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5346801-E888-4D12-AEE0-74091D91B77F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5FBF9C-5A1F-4EDD-9DF3-50A6ED12CE36}">
      <dgm:prSet phldrT="[Text]"/>
      <dgm:spPr/>
      <dgm:t>
        <a:bodyPr/>
        <a:lstStyle/>
        <a:p>
          <a:r>
            <a:rPr lang="en-GB" b="0" dirty="0">
              <a:solidFill>
                <a:schemeClr val="tx1"/>
              </a:solidFill>
            </a:rPr>
            <a:t>Employers able to grow their business through finding the right talent</a:t>
          </a:r>
          <a:endParaRPr lang="en-US" b="0" dirty="0"/>
        </a:p>
      </dgm:t>
    </dgm:pt>
    <dgm:pt modelId="{08546C69-B1E6-498E-8600-8FBF989274B0}" type="parTrans" cxnId="{6CCF2D72-CA4D-406E-A27F-692D7DA15108}">
      <dgm:prSet/>
      <dgm:spPr/>
      <dgm:t>
        <a:bodyPr/>
        <a:lstStyle/>
        <a:p>
          <a:endParaRPr lang="en-US" b="0"/>
        </a:p>
      </dgm:t>
    </dgm:pt>
    <dgm:pt modelId="{AA41EE2A-F30F-443B-A09C-3132F3BCACC1}" type="sibTrans" cxnId="{6CCF2D72-CA4D-406E-A27F-692D7DA15108}">
      <dgm:prSet/>
      <dgm:spPr/>
      <dgm:t>
        <a:bodyPr/>
        <a:lstStyle/>
        <a:p>
          <a:endParaRPr lang="en-US" b="0"/>
        </a:p>
      </dgm:t>
    </dgm:pt>
    <dgm:pt modelId="{B035EE96-6CDC-4215-963D-452564789624}">
      <dgm:prSet phldrT="[Text]"/>
      <dgm:spPr/>
      <dgm:t>
        <a:bodyPr/>
        <a:lstStyle/>
        <a:p>
          <a:r>
            <a:rPr lang="en-GB" b="0" dirty="0">
              <a:solidFill>
                <a:schemeClr val="tx1"/>
              </a:solidFill>
            </a:rPr>
            <a:t>Individuals able to develop their careers with clear progression pathways</a:t>
          </a:r>
          <a:endParaRPr lang="en-US" b="0" dirty="0"/>
        </a:p>
      </dgm:t>
    </dgm:pt>
    <dgm:pt modelId="{7C85B768-4791-40E8-B7D2-253A2B8E46FC}" type="parTrans" cxnId="{C888A9E5-FE43-4865-B16F-4396AE39F308}">
      <dgm:prSet/>
      <dgm:spPr/>
      <dgm:t>
        <a:bodyPr/>
        <a:lstStyle/>
        <a:p>
          <a:endParaRPr lang="en-US" b="0"/>
        </a:p>
      </dgm:t>
    </dgm:pt>
    <dgm:pt modelId="{9A88FC55-933F-4501-B00E-03058E8F758D}" type="sibTrans" cxnId="{C888A9E5-FE43-4865-B16F-4396AE39F308}">
      <dgm:prSet/>
      <dgm:spPr/>
      <dgm:t>
        <a:bodyPr/>
        <a:lstStyle/>
        <a:p>
          <a:endParaRPr lang="en-US" b="0"/>
        </a:p>
      </dgm:t>
    </dgm:pt>
    <dgm:pt modelId="{EF55D2F6-0001-47D2-9BD8-137427A40F06}">
      <dgm:prSet phldrT="[Text]"/>
      <dgm:spPr/>
      <dgm:t>
        <a:bodyPr/>
        <a:lstStyle/>
        <a:p>
          <a:r>
            <a:rPr lang="en-GB" b="0" dirty="0">
              <a:solidFill>
                <a:schemeClr val="tx1"/>
              </a:solidFill>
            </a:rPr>
            <a:t>Providers with flexibility and responsiveness to both employer and learner needs</a:t>
          </a:r>
          <a:endParaRPr lang="en-US" b="0" dirty="0"/>
        </a:p>
      </dgm:t>
    </dgm:pt>
    <dgm:pt modelId="{D2293941-9B7E-4D16-9ED5-3FD1711E2B8B}" type="parTrans" cxnId="{006FACAC-3B2B-4697-AA88-F618D24D7A06}">
      <dgm:prSet/>
      <dgm:spPr/>
      <dgm:t>
        <a:bodyPr/>
        <a:lstStyle/>
        <a:p>
          <a:endParaRPr lang="en-US" b="0"/>
        </a:p>
      </dgm:t>
    </dgm:pt>
    <dgm:pt modelId="{84967C48-6579-486F-8F85-F6DDE5ABA717}" type="sibTrans" cxnId="{006FACAC-3B2B-4697-AA88-F618D24D7A06}">
      <dgm:prSet/>
      <dgm:spPr/>
      <dgm:t>
        <a:bodyPr/>
        <a:lstStyle/>
        <a:p>
          <a:endParaRPr lang="en-US" b="0"/>
        </a:p>
      </dgm:t>
    </dgm:pt>
    <dgm:pt modelId="{FD929254-1181-465A-B995-BE66F5BFF699}" type="pres">
      <dgm:prSet presAssocID="{D5346801-E888-4D12-AEE0-74091D91B77F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FA1EB4D1-5562-4A51-9F77-4F7B6A33C07F}" type="pres">
      <dgm:prSet presAssocID="{0C5FBF9C-5A1F-4EDD-9DF3-50A6ED12CE36}" presName="Accent1" presStyleCnt="0"/>
      <dgm:spPr/>
    </dgm:pt>
    <dgm:pt modelId="{2CB0CB87-5A37-4F1F-B39F-0B2F10FC150D}" type="pres">
      <dgm:prSet presAssocID="{0C5FBF9C-5A1F-4EDD-9DF3-50A6ED12CE36}" presName="Accent" presStyleLbl="node1" presStyleIdx="0" presStyleCnt="3"/>
      <dgm:spPr/>
    </dgm:pt>
    <dgm:pt modelId="{6D9A58B8-6205-466D-904D-922E9027769D}" type="pres">
      <dgm:prSet presAssocID="{0C5FBF9C-5A1F-4EDD-9DF3-50A6ED12CE36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</dgm:pt>
    <dgm:pt modelId="{1361DDED-F244-420E-93B4-C9407E9730B6}" type="pres">
      <dgm:prSet presAssocID="{B035EE96-6CDC-4215-963D-452564789624}" presName="Accent2" presStyleCnt="0"/>
      <dgm:spPr/>
    </dgm:pt>
    <dgm:pt modelId="{D7ADF92E-EE75-409A-90BD-B5020D5D3AEE}" type="pres">
      <dgm:prSet presAssocID="{B035EE96-6CDC-4215-963D-452564789624}" presName="Accent" presStyleLbl="node1" presStyleIdx="1" presStyleCnt="3"/>
      <dgm:spPr/>
    </dgm:pt>
    <dgm:pt modelId="{79FB2CBE-4F74-4BC6-8C15-00345644776A}" type="pres">
      <dgm:prSet presAssocID="{B035EE96-6CDC-4215-963D-452564789624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3B3C6A4D-D93E-4700-97D5-323915A2194B}" type="pres">
      <dgm:prSet presAssocID="{EF55D2F6-0001-47D2-9BD8-137427A40F06}" presName="Accent3" presStyleCnt="0"/>
      <dgm:spPr/>
    </dgm:pt>
    <dgm:pt modelId="{949263E4-751B-4154-8A9A-130D85280C5D}" type="pres">
      <dgm:prSet presAssocID="{EF55D2F6-0001-47D2-9BD8-137427A40F06}" presName="Accent" presStyleLbl="node1" presStyleIdx="2" presStyleCnt="3"/>
      <dgm:spPr/>
    </dgm:pt>
    <dgm:pt modelId="{FC165C4B-33FA-4DFF-8065-173D784396EE}" type="pres">
      <dgm:prSet presAssocID="{EF55D2F6-0001-47D2-9BD8-137427A40F06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6CCF2D72-CA4D-406E-A27F-692D7DA15108}" srcId="{D5346801-E888-4D12-AEE0-74091D91B77F}" destId="{0C5FBF9C-5A1F-4EDD-9DF3-50A6ED12CE36}" srcOrd="0" destOrd="0" parTransId="{08546C69-B1E6-498E-8600-8FBF989274B0}" sibTransId="{AA41EE2A-F30F-443B-A09C-3132F3BCACC1}"/>
    <dgm:cxn modelId="{006FACAC-3B2B-4697-AA88-F618D24D7A06}" srcId="{D5346801-E888-4D12-AEE0-74091D91B77F}" destId="{EF55D2F6-0001-47D2-9BD8-137427A40F06}" srcOrd="2" destOrd="0" parTransId="{D2293941-9B7E-4D16-9ED5-3FD1711E2B8B}" sibTransId="{84967C48-6579-486F-8F85-F6DDE5ABA717}"/>
    <dgm:cxn modelId="{D99161CC-FF70-498C-84FF-A7ADCACB7F28}" type="presOf" srcId="{B035EE96-6CDC-4215-963D-452564789624}" destId="{79FB2CBE-4F74-4BC6-8C15-00345644776A}" srcOrd="0" destOrd="0" presId="urn:microsoft.com/office/officeart/2009/layout/CircleArrowProcess"/>
    <dgm:cxn modelId="{B07A4DD6-060E-4703-B265-A21E63E6F085}" type="presOf" srcId="{EF55D2F6-0001-47D2-9BD8-137427A40F06}" destId="{FC165C4B-33FA-4DFF-8065-173D784396EE}" srcOrd="0" destOrd="0" presId="urn:microsoft.com/office/officeart/2009/layout/CircleArrowProcess"/>
    <dgm:cxn modelId="{3C3C78DA-D7B1-45B9-ABE5-E457E2F9D34F}" type="presOf" srcId="{0C5FBF9C-5A1F-4EDD-9DF3-50A6ED12CE36}" destId="{6D9A58B8-6205-466D-904D-922E9027769D}" srcOrd="0" destOrd="0" presId="urn:microsoft.com/office/officeart/2009/layout/CircleArrowProcess"/>
    <dgm:cxn modelId="{C888A9E5-FE43-4865-B16F-4396AE39F308}" srcId="{D5346801-E888-4D12-AEE0-74091D91B77F}" destId="{B035EE96-6CDC-4215-963D-452564789624}" srcOrd="1" destOrd="0" parTransId="{7C85B768-4791-40E8-B7D2-253A2B8E46FC}" sibTransId="{9A88FC55-933F-4501-B00E-03058E8F758D}"/>
    <dgm:cxn modelId="{4C269FF9-69C1-461C-BCCE-CED1E7783957}" type="presOf" srcId="{D5346801-E888-4D12-AEE0-74091D91B77F}" destId="{FD929254-1181-465A-B995-BE66F5BFF699}" srcOrd="0" destOrd="0" presId="urn:microsoft.com/office/officeart/2009/layout/CircleArrowProcess"/>
    <dgm:cxn modelId="{BE16C2C3-0173-46D8-B74B-707CD89A095D}" type="presParOf" srcId="{FD929254-1181-465A-B995-BE66F5BFF699}" destId="{FA1EB4D1-5562-4A51-9F77-4F7B6A33C07F}" srcOrd="0" destOrd="0" presId="urn:microsoft.com/office/officeart/2009/layout/CircleArrowProcess"/>
    <dgm:cxn modelId="{4E939139-F397-492A-8EF9-2995D6194037}" type="presParOf" srcId="{FA1EB4D1-5562-4A51-9F77-4F7B6A33C07F}" destId="{2CB0CB87-5A37-4F1F-B39F-0B2F10FC150D}" srcOrd="0" destOrd="0" presId="urn:microsoft.com/office/officeart/2009/layout/CircleArrowProcess"/>
    <dgm:cxn modelId="{E5B8680F-50DA-42C2-9126-FCDD26D1EC39}" type="presParOf" srcId="{FD929254-1181-465A-B995-BE66F5BFF699}" destId="{6D9A58B8-6205-466D-904D-922E9027769D}" srcOrd="1" destOrd="0" presId="urn:microsoft.com/office/officeart/2009/layout/CircleArrowProcess"/>
    <dgm:cxn modelId="{F7BCECE8-6F8F-4E37-9205-2EC86F7141D9}" type="presParOf" srcId="{FD929254-1181-465A-B995-BE66F5BFF699}" destId="{1361DDED-F244-420E-93B4-C9407E9730B6}" srcOrd="2" destOrd="0" presId="urn:microsoft.com/office/officeart/2009/layout/CircleArrowProcess"/>
    <dgm:cxn modelId="{E37DA098-FDF7-45ED-9755-E7594D7FA294}" type="presParOf" srcId="{1361DDED-F244-420E-93B4-C9407E9730B6}" destId="{D7ADF92E-EE75-409A-90BD-B5020D5D3AEE}" srcOrd="0" destOrd="0" presId="urn:microsoft.com/office/officeart/2009/layout/CircleArrowProcess"/>
    <dgm:cxn modelId="{BEF3B997-F691-4CDC-B847-87BF802F0232}" type="presParOf" srcId="{FD929254-1181-465A-B995-BE66F5BFF699}" destId="{79FB2CBE-4F74-4BC6-8C15-00345644776A}" srcOrd="3" destOrd="0" presId="urn:microsoft.com/office/officeart/2009/layout/CircleArrowProcess"/>
    <dgm:cxn modelId="{7489198B-B631-43A2-8453-3E2F3B0B2798}" type="presParOf" srcId="{FD929254-1181-465A-B995-BE66F5BFF699}" destId="{3B3C6A4D-D93E-4700-97D5-323915A2194B}" srcOrd="4" destOrd="0" presId="urn:microsoft.com/office/officeart/2009/layout/CircleArrowProcess"/>
    <dgm:cxn modelId="{9C533D74-65B9-4B62-BA94-486DED8A4EE6}" type="presParOf" srcId="{3B3C6A4D-D93E-4700-97D5-323915A2194B}" destId="{949263E4-751B-4154-8A9A-130D85280C5D}" srcOrd="0" destOrd="0" presId="urn:microsoft.com/office/officeart/2009/layout/CircleArrowProcess"/>
    <dgm:cxn modelId="{C73A78BC-CF47-45B2-9B4D-EF01551452EA}" type="presParOf" srcId="{FD929254-1181-465A-B995-BE66F5BFF699}" destId="{FC165C4B-33FA-4DFF-8065-173D784396EE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2161A6F-65C7-4157-A7B5-75AF3B40E943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02320C7-32F1-4BF9-B2DC-BBE855255BAC}">
      <dgm:prSet phldrT="[Text]"/>
      <dgm:spPr>
        <a:solidFill>
          <a:srgbClr val="F8CAAC"/>
        </a:solidFill>
      </dgm:spPr>
      <dgm:t>
        <a:bodyPr/>
        <a:lstStyle/>
        <a:p>
          <a:r>
            <a: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Providing a </a:t>
          </a:r>
          <a:r>
            <a:rPr lang="en-GB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better understanding </a:t>
          </a:r>
          <a:r>
            <a: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of progression pathways to priority jobs as well as true gaps in talent development across the GM economy.</a:t>
          </a:r>
          <a:endParaRPr lang="en-US" dirty="0">
            <a:solidFill>
              <a:schemeClr val="tx1"/>
            </a:solidFill>
          </a:endParaRPr>
        </a:p>
      </dgm:t>
    </dgm:pt>
    <dgm:pt modelId="{B7054D6F-AA84-4BFB-AA35-4373CF47A063}" type="parTrans" cxnId="{57534A9C-DC2E-4A23-98E3-7DA03E6EAF6A}">
      <dgm:prSet/>
      <dgm:spPr/>
      <dgm:t>
        <a:bodyPr/>
        <a:lstStyle/>
        <a:p>
          <a:endParaRPr lang="en-US"/>
        </a:p>
      </dgm:t>
    </dgm:pt>
    <dgm:pt modelId="{7012535D-422D-4DAA-9FFD-F46C5846CFB3}" type="sibTrans" cxnId="{57534A9C-DC2E-4A23-98E3-7DA03E6EAF6A}">
      <dgm:prSet/>
      <dgm:spPr>
        <a:solidFill>
          <a:srgbClr val="C5E0B4">
            <a:alpha val="90000"/>
          </a:srgbClr>
        </a:solidFill>
        <a:ln>
          <a:noFill/>
        </a:ln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681F19B-64E6-4F29-924E-15B5F77D8BE0}">
      <dgm:prSet phldrT="[Text]"/>
      <dgm:spPr>
        <a:solidFill>
          <a:srgbClr val="FFE699"/>
        </a:solidFill>
      </dgm:spPr>
      <dgm:t>
        <a:bodyPr/>
        <a:lstStyle/>
        <a:p>
          <a:r>
            <a: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Creating a </a:t>
          </a:r>
          <a:r>
            <a:rPr lang="en-GB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more aligned </a:t>
          </a:r>
          <a:r>
            <a: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and responsive talent and skills offer for residents and employers. </a:t>
          </a:r>
          <a:endParaRPr lang="en-US" dirty="0">
            <a:solidFill>
              <a:schemeClr val="tx1"/>
            </a:solidFill>
          </a:endParaRPr>
        </a:p>
      </dgm:t>
    </dgm:pt>
    <dgm:pt modelId="{45105062-B826-4862-A2B4-75E53DD951BD}" type="parTrans" cxnId="{9306094D-9D72-4FC5-8A9A-C518E90710EE}">
      <dgm:prSet/>
      <dgm:spPr/>
      <dgm:t>
        <a:bodyPr/>
        <a:lstStyle/>
        <a:p>
          <a:endParaRPr lang="en-US"/>
        </a:p>
      </dgm:t>
    </dgm:pt>
    <dgm:pt modelId="{13DE009D-F72F-40DB-9A9A-63DBAC04ED02}" type="sibTrans" cxnId="{9306094D-9D72-4FC5-8A9A-C518E90710EE}">
      <dgm:prSet/>
      <dgm:spPr>
        <a:solidFill>
          <a:schemeClr val="accent5">
            <a:lumMod val="60000"/>
            <a:lumOff val="40000"/>
            <a:alpha val="90000"/>
          </a:schemeClr>
        </a:solidFill>
        <a:ln>
          <a:noFill/>
        </a:ln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A0405AE-CE41-4DD4-BB88-7775583C3E0E}">
      <dgm:prSet phldrT="[Text]"/>
      <dgm:spPr>
        <a:solidFill>
          <a:srgbClr val="C5E0B4"/>
        </a:solidFill>
      </dgm:spPr>
      <dgm:t>
        <a:bodyPr/>
        <a:lstStyle/>
        <a:p>
          <a:r>
            <a:rPr lang="en-GB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Supporting employers and other skills facilitating organisations to </a:t>
          </a:r>
          <a:r>
            <a:rPr lang="en-GB" b="1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work collaboratively</a:t>
          </a:r>
          <a:r>
            <a:rPr lang="en-GB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 to make a bigger impact. Through both shared messages and focused engagement with the skills system. </a:t>
          </a:r>
          <a:endParaRPr lang="en-US" dirty="0">
            <a:solidFill>
              <a:schemeClr val="tx1"/>
            </a:solidFill>
            <a:latin typeface="+mn-lt"/>
          </a:endParaRPr>
        </a:p>
      </dgm:t>
    </dgm:pt>
    <dgm:pt modelId="{94C2F652-AA58-4AFE-B9FA-E177F3E7B043}" type="parTrans" cxnId="{2B826EEE-4F39-4A49-A3A3-6B0C9D247F1D}">
      <dgm:prSet/>
      <dgm:spPr/>
      <dgm:t>
        <a:bodyPr/>
        <a:lstStyle/>
        <a:p>
          <a:endParaRPr lang="en-US"/>
        </a:p>
      </dgm:t>
    </dgm:pt>
    <dgm:pt modelId="{B52D38C8-2AF6-4A28-A0F0-B74581C47E4D}" type="sibTrans" cxnId="{2B826EEE-4F39-4A49-A3A3-6B0C9D247F1D}">
      <dgm:prSet/>
      <dgm:spPr>
        <a:solidFill>
          <a:schemeClr val="accent5">
            <a:lumMod val="60000"/>
            <a:lumOff val="40000"/>
            <a:alpha val="90000"/>
          </a:schemeClr>
        </a:solidFill>
        <a:ln>
          <a:noFill/>
        </a:ln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C32B98A-A273-4203-96FC-FBC5F3D72F33}">
      <dgm:prSet/>
      <dgm:spPr>
        <a:solidFill>
          <a:srgbClr val="F8CAAC"/>
        </a:solidFill>
      </dgm:spPr>
      <dgm:t>
        <a:bodyPr/>
        <a:lstStyle/>
        <a:p>
          <a:r>
            <a:rPr lang="en-GB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Allow competency, talent and skills matching between sectors to </a:t>
          </a:r>
          <a:r>
            <a:rPr lang="en-GB" b="1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support residents </a:t>
          </a:r>
          <a:r>
            <a:rPr lang="en-GB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wanting to reskill and upskill as a result of COVID. </a:t>
          </a:r>
          <a:endParaRPr lang="en-US" dirty="0">
            <a:solidFill>
              <a:schemeClr val="tx1"/>
            </a:solidFill>
            <a:latin typeface="+mn-lt"/>
          </a:endParaRPr>
        </a:p>
      </dgm:t>
    </dgm:pt>
    <dgm:pt modelId="{618389FD-588B-4FB7-B969-305886C1F6E3}" type="parTrans" cxnId="{4EDDCE17-0B34-4B73-B58D-0392272C6082}">
      <dgm:prSet/>
      <dgm:spPr/>
      <dgm:t>
        <a:bodyPr/>
        <a:lstStyle/>
        <a:p>
          <a:endParaRPr lang="en-US"/>
        </a:p>
      </dgm:t>
    </dgm:pt>
    <dgm:pt modelId="{A758400D-2525-4641-A9F0-CA2D102B200E}" type="sibTrans" cxnId="{4EDDCE17-0B34-4B73-B58D-0392272C6082}">
      <dgm:prSet/>
      <dgm:spPr/>
      <dgm:t>
        <a:bodyPr/>
        <a:lstStyle/>
        <a:p>
          <a:endParaRPr lang="en-US"/>
        </a:p>
      </dgm:t>
    </dgm:pt>
    <dgm:pt modelId="{16005354-CA5E-470E-89D9-1D08C5159373}" type="pres">
      <dgm:prSet presAssocID="{32161A6F-65C7-4157-A7B5-75AF3B40E943}" presName="outerComposite" presStyleCnt="0">
        <dgm:presLayoutVars>
          <dgm:chMax val="5"/>
          <dgm:dir/>
          <dgm:resizeHandles val="exact"/>
        </dgm:presLayoutVars>
      </dgm:prSet>
      <dgm:spPr/>
    </dgm:pt>
    <dgm:pt modelId="{93A6F645-CE78-487F-9D76-1872E5F1012D}" type="pres">
      <dgm:prSet presAssocID="{32161A6F-65C7-4157-A7B5-75AF3B40E943}" presName="dummyMaxCanvas" presStyleCnt="0">
        <dgm:presLayoutVars/>
      </dgm:prSet>
      <dgm:spPr/>
    </dgm:pt>
    <dgm:pt modelId="{2AEC5CAF-A410-46C4-8ECC-CF2EB391652C}" type="pres">
      <dgm:prSet presAssocID="{32161A6F-65C7-4157-A7B5-75AF3B40E943}" presName="FourNodes_1" presStyleLbl="node1" presStyleIdx="0" presStyleCnt="4">
        <dgm:presLayoutVars>
          <dgm:bulletEnabled val="1"/>
        </dgm:presLayoutVars>
      </dgm:prSet>
      <dgm:spPr/>
    </dgm:pt>
    <dgm:pt modelId="{21CF0CC1-9478-40B7-AC54-0288CBC72FF4}" type="pres">
      <dgm:prSet presAssocID="{32161A6F-65C7-4157-A7B5-75AF3B40E943}" presName="FourNodes_2" presStyleLbl="node1" presStyleIdx="1" presStyleCnt="4">
        <dgm:presLayoutVars>
          <dgm:bulletEnabled val="1"/>
        </dgm:presLayoutVars>
      </dgm:prSet>
      <dgm:spPr/>
    </dgm:pt>
    <dgm:pt modelId="{2C0A05FA-E174-491A-A89D-CC7E06C9D0C5}" type="pres">
      <dgm:prSet presAssocID="{32161A6F-65C7-4157-A7B5-75AF3B40E943}" presName="FourNodes_3" presStyleLbl="node1" presStyleIdx="2" presStyleCnt="4" custLinFactNeighborX="-740" custLinFactNeighborY="1237">
        <dgm:presLayoutVars>
          <dgm:bulletEnabled val="1"/>
        </dgm:presLayoutVars>
      </dgm:prSet>
      <dgm:spPr/>
    </dgm:pt>
    <dgm:pt modelId="{30315F87-AFA3-4E30-8E68-2DE3D8F162FF}" type="pres">
      <dgm:prSet presAssocID="{32161A6F-65C7-4157-A7B5-75AF3B40E943}" presName="FourNodes_4" presStyleLbl="node1" presStyleIdx="3" presStyleCnt="4">
        <dgm:presLayoutVars>
          <dgm:bulletEnabled val="1"/>
        </dgm:presLayoutVars>
      </dgm:prSet>
      <dgm:spPr/>
    </dgm:pt>
    <dgm:pt modelId="{11615A37-AC6A-4D3A-91D8-AF62B6D6527A}" type="pres">
      <dgm:prSet presAssocID="{32161A6F-65C7-4157-A7B5-75AF3B40E943}" presName="FourConn_1-2" presStyleLbl="fgAccFollowNode1" presStyleIdx="0" presStyleCnt="3">
        <dgm:presLayoutVars>
          <dgm:bulletEnabled val="1"/>
        </dgm:presLayoutVars>
      </dgm:prSet>
      <dgm:spPr/>
    </dgm:pt>
    <dgm:pt modelId="{CC749ED2-9059-400E-A5D7-9685569B4104}" type="pres">
      <dgm:prSet presAssocID="{32161A6F-65C7-4157-A7B5-75AF3B40E943}" presName="FourConn_2-3" presStyleLbl="fgAccFollowNode1" presStyleIdx="1" presStyleCnt="3">
        <dgm:presLayoutVars>
          <dgm:bulletEnabled val="1"/>
        </dgm:presLayoutVars>
      </dgm:prSet>
      <dgm:spPr/>
    </dgm:pt>
    <dgm:pt modelId="{12283162-697A-4370-8D00-B583E4CE5C2E}" type="pres">
      <dgm:prSet presAssocID="{32161A6F-65C7-4157-A7B5-75AF3B40E943}" presName="FourConn_3-4" presStyleLbl="fgAccFollowNode1" presStyleIdx="2" presStyleCnt="3">
        <dgm:presLayoutVars>
          <dgm:bulletEnabled val="1"/>
        </dgm:presLayoutVars>
      </dgm:prSet>
      <dgm:spPr/>
    </dgm:pt>
    <dgm:pt modelId="{D8BD02FA-1D5D-429F-AE48-811F35A017B7}" type="pres">
      <dgm:prSet presAssocID="{32161A6F-65C7-4157-A7B5-75AF3B40E943}" presName="FourNodes_1_text" presStyleLbl="node1" presStyleIdx="3" presStyleCnt="4">
        <dgm:presLayoutVars>
          <dgm:bulletEnabled val="1"/>
        </dgm:presLayoutVars>
      </dgm:prSet>
      <dgm:spPr/>
    </dgm:pt>
    <dgm:pt modelId="{462091CA-3CBC-4031-964E-BC97BE338272}" type="pres">
      <dgm:prSet presAssocID="{32161A6F-65C7-4157-A7B5-75AF3B40E943}" presName="FourNodes_2_text" presStyleLbl="node1" presStyleIdx="3" presStyleCnt="4">
        <dgm:presLayoutVars>
          <dgm:bulletEnabled val="1"/>
        </dgm:presLayoutVars>
      </dgm:prSet>
      <dgm:spPr/>
    </dgm:pt>
    <dgm:pt modelId="{C8067E4F-A2B8-4782-8507-707031A42208}" type="pres">
      <dgm:prSet presAssocID="{32161A6F-65C7-4157-A7B5-75AF3B40E943}" presName="FourNodes_3_text" presStyleLbl="node1" presStyleIdx="3" presStyleCnt="4">
        <dgm:presLayoutVars>
          <dgm:bulletEnabled val="1"/>
        </dgm:presLayoutVars>
      </dgm:prSet>
      <dgm:spPr/>
    </dgm:pt>
    <dgm:pt modelId="{5B2629A7-4C91-48F1-8278-93800A0940CE}" type="pres">
      <dgm:prSet presAssocID="{32161A6F-65C7-4157-A7B5-75AF3B40E943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4C079104-42BB-46F5-B926-71EC1DB64FC4}" type="presOf" srcId="{3681F19B-64E6-4F29-924E-15B5F77D8BE0}" destId="{462091CA-3CBC-4031-964E-BC97BE338272}" srcOrd="1" destOrd="0" presId="urn:microsoft.com/office/officeart/2005/8/layout/vProcess5"/>
    <dgm:cxn modelId="{78E42707-99ED-4570-9FC0-D7A76A50EC4A}" type="presOf" srcId="{AA0405AE-CE41-4DD4-BB88-7775583C3E0E}" destId="{C8067E4F-A2B8-4782-8507-707031A42208}" srcOrd="1" destOrd="0" presId="urn:microsoft.com/office/officeart/2005/8/layout/vProcess5"/>
    <dgm:cxn modelId="{5E0D8F13-E0E8-4302-983C-3349056986C3}" type="presOf" srcId="{3C32B98A-A273-4203-96FC-FBC5F3D72F33}" destId="{5B2629A7-4C91-48F1-8278-93800A0940CE}" srcOrd="1" destOrd="0" presId="urn:microsoft.com/office/officeart/2005/8/layout/vProcess5"/>
    <dgm:cxn modelId="{4EDDCE17-0B34-4B73-B58D-0392272C6082}" srcId="{32161A6F-65C7-4157-A7B5-75AF3B40E943}" destId="{3C32B98A-A273-4203-96FC-FBC5F3D72F33}" srcOrd="3" destOrd="0" parTransId="{618389FD-588B-4FB7-B969-305886C1F6E3}" sibTransId="{A758400D-2525-4641-A9F0-CA2D102B200E}"/>
    <dgm:cxn modelId="{B949CD2F-A261-4C70-8902-E3B6400B8BEB}" type="presOf" srcId="{102320C7-32F1-4BF9-B2DC-BBE855255BAC}" destId="{D8BD02FA-1D5D-429F-AE48-811F35A017B7}" srcOrd="1" destOrd="0" presId="urn:microsoft.com/office/officeart/2005/8/layout/vProcess5"/>
    <dgm:cxn modelId="{79BC053D-0D68-4479-8194-E1CB3CD12626}" type="presOf" srcId="{AA0405AE-CE41-4DD4-BB88-7775583C3E0E}" destId="{2C0A05FA-E174-491A-A89D-CC7E06C9D0C5}" srcOrd="0" destOrd="0" presId="urn:microsoft.com/office/officeart/2005/8/layout/vProcess5"/>
    <dgm:cxn modelId="{9306094D-9D72-4FC5-8A9A-C518E90710EE}" srcId="{32161A6F-65C7-4157-A7B5-75AF3B40E943}" destId="{3681F19B-64E6-4F29-924E-15B5F77D8BE0}" srcOrd="1" destOrd="0" parTransId="{45105062-B826-4862-A2B4-75E53DD951BD}" sibTransId="{13DE009D-F72F-40DB-9A9A-63DBAC04ED02}"/>
    <dgm:cxn modelId="{2CEC2F84-EBDE-431C-A35D-FE2950C05E05}" type="presOf" srcId="{102320C7-32F1-4BF9-B2DC-BBE855255BAC}" destId="{2AEC5CAF-A410-46C4-8ECC-CF2EB391652C}" srcOrd="0" destOrd="0" presId="urn:microsoft.com/office/officeart/2005/8/layout/vProcess5"/>
    <dgm:cxn modelId="{91A8608C-320C-4387-9012-5D2A52AC7690}" type="presOf" srcId="{B52D38C8-2AF6-4A28-A0F0-B74581C47E4D}" destId="{12283162-697A-4370-8D00-B583E4CE5C2E}" srcOrd="0" destOrd="0" presId="urn:microsoft.com/office/officeart/2005/8/layout/vProcess5"/>
    <dgm:cxn modelId="{60003392-786A-4B97-AD92-293166933D5B}" type="presOf" srcId="{3C32B98A-A273-4203-96FC-FBC5F3D72F33}" destId="{30315F87-AFA3-4E30-8E68-2DE3D8F162FF}" srcOrd="0" destOrd="0" presId="urn:microsoft.com/office/officeart/2005/8/layout/vProcess5"/>
    <dgm:cxn modelId="{57534A9C-DC2E-4A23-98E3-7DA03E6EAF6A}" srcId="{32161A6F-65C7-4157-A7B5-75AF3B40E943}" destId="{102320C7-32F1-4BF9-B2DC-BBE855255BAC}" srcOrd="0" destOrd="0" parTransId="{B7054D6F-AA84-4BFB-AA35-4373CF47A063}" sibTransId="{7012535D-422D-4DAA-9FFD-F46C5846CFB3}"/>
    <dgm:cxn modelId="{8A4DE0C5-0E73-442A-9C04-0245F5DB68AF}" type="presOf" srcId="{3681F19B-64E6-4F29-924E-15B5F77D8BE0}" destId="{21CF0CC1-9478-40B7-AC54-0288CBC72FF4}" srcOrd="0" destOrd="0" presId="urn:microsoft.com/office/officeart/2005/8/layout/vProcess5"/>
    <dgm:cxn modelId="{00C897D6-60F3-467B-AC7B-09B4D7EE1B94}" type="presOf" srcId="{13DE009D-F72F-40DB-9A9A-63DBAC04ED02}" destId="{CC749ED2-9059-400E-A5D7-9685569B4104}" srcOrd="0" destOrd="0" presId="urn:microsoft.com/office/officeart/2005/8/layout/vProcess5"/>
    <dgm:cxn modelId="{2B826EEE-4F39-4A49-A3A3-6B0C9D247F1D}" srcId="{32161A6F-65C7-4157-A7B5-75AF3B40E943}" destId="{AA0405AE-CE41-4DD4-BB88-7775583C3E0E}" srcOrd="2" destOrd="0" parTransId="{94C2F652-AA58-4AFE-B9FA-E177F3E7B043}" sibTransId="{B52D38C8-2AF6-4A28-A0F0-B74581C47E4D}"/>
    <dgm:cxn modelId="{807DBDEE-0A80-4850-9AFD-6D55D4BC35DB}" type="presOf" srcId="{32161A6F-65C7-4157-A7B5-75AF3B40E943}" destId="{16005354-CA5E-470E-89D9-1D08C5159373}" srcOrd="0" destOrd="0" presId="urn:microsoft.com/office/officeart/2005/8/layout/vProcess5"/>
    <dgm:cxn modelId="{0364D8F4-64FC-4272-AB8B-5CF8FF9D2BF5}" type="presOf" srcId="{7012535D-422D-4DAA-9FFD-F46C5846CFB3}" destId="{11615A37-AC6A-4D3A-91D8-AF62B6D6527A}" srcOrd="0" destOrd="0" presId="urn:microsoft.com/office/officeart/2005/8/layout/vProcess5"/>
    <dgm:cxn modelId="{CB9FE148-468F-4523-801D-E27DE2007EE3}" type="presParOf" srcId="{16005354-CA5E-470E-89D9-1D08C5159373}" destId="{93A6F645-CE78-487F-9D76-1872E5F1012D}" srcOrd="0" destOrd="0" presId="urn:microsoft.com/office/officeart/2005/8/layout/vProcess5"/>
    <dgm:cxn modelId="{CD3C0038-441C-4D96-93DD-52F9E1110CFE}" type="presParOf" srcId="{16005354-CA5E-470E-89D9-1D08C5159373}" destId="{2AEC5CAF-A410-46C4-8ECC-CF2EB391652C}" srcOrd="1" destOrd="0" presId="urn:microsoft.com/office/officeart/2005/8/layout/vProcess5"/>
    <dgm:cxn modelId="{027E3955-868B-465A-B566-3CDDAB2936BE}" type="presParOf" srcId="{16005354-CA5E-470E-89D9-1D08C5159373}" destId="{21CF0CC1-9478-40B7-AC54-0288CBC72FF4}" srcOrd="2" destOrd="0" presId="urn:microsoft.com/office/officeart/2005/8/layout/vProcess5"/>
    <dgm:cxn modelId="{A9A39962-701C-43D6-A227-BB806F661263}" type="presParOf" srcId="{16005354-CA5E-470E-89D9-1D08C5159373}" destId="{2C0A05FA-E174-491A-A89D-CC7E06C9D0C5}" srcOrd="3" destOrd="0" presId="urn:microsoft.com/office/officeart/2005/8/layout/vProcess5"/>
    <dgm:cxn modelId="{6946452E-87E7-47D4-B9D8-AB5BF0D48A17}" type="presParOf" srcId="{16005354-CA5E-470E-89D9-1D08C5159373}" destId="{30315F87-AFA3-4E30-8E68-2DE3D8F162FF}" srcOrd="4" destOrd="0" presId="urn:microsoft.com/office/officeart/2005/8/layout/vProcess5"/>
    <dgm:cxn modelId="{5CDE7F89-ECEC-4750-81EA-3D535B4F19C2}" type="presParOf" srcId="{16005354-CA5E-470E-89D9-1D08C5159373}" destId="{11615A37-AC6A-4D3A-91D8-AF62B6D6527A}" srcOrd="5" destOrd="0" presId="urn:microsoft.com/office/officeart/2005/8/layout/vProcess5"/>
    <dgm:cxn modelId="{8FF6B9D5-D2D8-4D8D-AFB0-603DB564750C}" type="presParOf" srcId="{16005354-CA5E-470E-89D9-1D08C5159373}" destId="{CC749ED2-9059-400E-A5D7-9685569B4104}" srcOrd="6" destOrd="0" presId="urn:microsoft.com/office/officeart/2005/8/layout/vProcess5"/>
    <dgm:cxn modelId="{3499B94C-03E1-40E3-B961-4D915E3B48DE}" type="presParOf" srcId="{16005354-CA5E-470E-89D9-1D08C5159373}" destId="{12283162-697A-4370-8D00-B583E4CE5C2E}" srcOrd="7" destOrd="0" presId="urn:microsoft.com/office/officeart/2005/8/layout/vProcess5"/>
    <dgm:cxn modelId="{4F6336E4-34C0-4D12-BF7E-2CC7D4AF73E8}" type="presParOf" srcId="{16005354-CA5E-470E-89D9-1D08C5159373}" destId="{D8BD02FA-1D5D-429F-AE48-811F35A017B7}" srcOrd="8" destOrd="0" presId="urn:microsoft.com/office/officeart/2005/8/layout/vProcess5"/>
    <dgm:cxn modelId="{8037A0B6-5780-4433-9566-ED2E68686423}" type="presParOf" srcId="{16005354-CA5E-470E-89D9-1D08C5159373}" destId="{462091CA-3CBC-4031-964E-BC97BE338272}" srcOrd="9" destOrd="0" presId="urn:microsoft.com/office/officeart/2005/8/layout/vProcess5"/>
    <dgm:cxn modelId="{780B85C1-7A7B-4E54-ABA2-CFDC870119EF}" type="presParOf" srcId="{16005354-CA5E-470E-89D9-1D08C5159373}" destId="{C8067E4F-A2B8-4782-8507-707031A42208}" srcOrd="10" destOrd="0" presId="urn:microsoft.com/office/officeart/2005/8/layout/vProcess5"/>
    <dgm:cxn modelId="{3A18BB71-4D9E-4A08-A1B1-879469AB7342}" type="presParOf" srcId="{16005354-CA5E-470E-89D9-1D08C5159373}" destId="{5B2629A7-4C91-48F1-8278-93800A0940CE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D53BC1F-A493-41DC-9936-DC1E4F07BFF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1AE30BB-5693-4785-80C3-03AB62BF3095}">
      <dgm:prSet phldrT="[Text]"/>
      <dgm:spPr/>
      <dgm:t>
        <a:bodyPr/>
        <a:lstStyle/>
        <a:p>
          <a:r>
            <a:rPr lang="en-GB" dirty="0"/>
            <a:t>‘Care Worker role’</a:t>
          </a:r>
        </a:p>
      </dgm:t>
    </dgm:pt>
    <dgm:pt modelId="{A7FE18CE-0F57-4C72-A825-F1E4C26EFC66}" type="parTrans" cxnId="{863024CA-D525-4FC7-9A6D-B639E4384FBB}">
      <dgm:prSet/>
      <dgm:spPr/>
      <dgm:t>
        <a:bodyPr/>
        <a:lstStyle/>
        <a:p>
          <a:endParaRPr lang="en-GB"/>
        </a:p>
      </dgm:t>
    </dgm:pt>
    <dgm:pt modelId="{0CA0C178-72FA-4E7B-90A9-33AE688EDCB9}" type="sibTrans" cxnId="{863024CA-D525-4FC7-9A6D-B639E4384FBB}">
      <dgm:prSet/>
      <dgm:spPr/>
      <dgm:t>
        <a:bodyPr/>
        <a:lstStyle/>
        <a:p>
          <a:endParaRPr lang="en-GB"/>
        </a:p>
      </dgm:t>
    </dgm:pt>
    <dgm:pt modelId="{C43EFD5A-2BD3-4684-AD7F-C97AAA9979EB}">
      <dgm:prSet phldrT="[Text]"/>
      <dgm:spPr/>
      <dgm:t>
        <a:bodyPr/>
        <a:lstStyle/>
        <a:p>
          <a:r>
            <a:rPr lang="en-GB" dirty="0"/>
            <a:t>‘Public perception – currently mixed’</a:t>
          </a:r>
        </a:p>
      </dgm:t>
    </dgm:pt>
    <dgm:pt modelId="{13C0EDBD-98EA-48DB-B564-34A12C5E6DE4}" type="parTrans" cxnId="{6F449348-37F4-460E-A4A0-420C0305B2F3}">
      <dgm:prSet/>
      <dgm:spPr/>
      <dgm:t>
        <a:bodyPr/>
        <a:lstStyle/>
        <a:p>
          <a:endParaRPr lang="en-GB"/>
        </a:p>
      </dgm:t>
    </dgm:pt>
    <dgm:pt modelId="{1884CC77-0D8F-46C0-A12F-7A7D9FA7E512}" type="sibTrans" cxnId="{6F449348-37F4-460E-A4A0-420C0305B2F3}">
      <dgm:prSet/>
      <dgm:spPr/>
      <dgm:t>
        <a:bodyPr/>
        <a:lstStyle/>
        <a:p>
          <a:endParaRPr lang="en-GB"/>
        </a:p>
      </dgm:t>
    </dgm:pt>
    <dgm:pt modelId="{B7AAF860-DE7C-40A5-B937-D2494FF00ADA}">
      <dgm:prSet phldrT="[Text]"/>
      <dgm:spPr/>
      <dgm:t>
        <a:bodyPr/>
        <a:lstStyle/>
        <a:p>
          <a:r>
            <a:rPr lang="en-GB" dirty="0"/>
            <a:t>‘Foundational Skills are a barrier to apprenticeships</a:t>
          </a:r>
        </a:p>
      </dgm:t>
    </dgm:pt>
    <dgm:pt modelId="{839F91DA-F85A-48CE-AE62-CF1F73CA201B}" type="parTrans" cxnId="{BB25DB4D-FB77-44D1-B633-1F8F803AF206}">
      <dgm:prSet/>
      <dgm:spPr/>
      <dgm:t>
        <a:bodyPr/>
        <a:lstStyle/>
        <a:p>
          <a:endParaRPr lang="en-GB"/>
        </a:p>
      </dgm:t>
    </dgm:pt>
    <dgm:pt modelId="{B475D9A4-7773-40AF-A0F3-406465434F62}" type="sibTrans" cxnId="{BB25DB4D-FB77-44D1-B633-1F8F803AF206}">
      <dgm:prSet/>
      <dgm:spPr/>
      <dgm:t>
        <a:bodyPr/>
        <a:lstStyle/>
        <a:p>
          <a:endParaRPr lang="en-GB"/>
        </a:p>
      </dgm:t>
    </dgm:pt>
    <dgm:pt modelId="{BACB47C1-7DA4-4F07-A272-C9C0EBFEC3E9}">
      <dgm:prSet phldrT="[Text]"/>
      <dgm:spPr/>
      <dgm:t>
        <a:bodyPr/>
        <a:lstStyle/>
        <a:p>
          <a:r>
            <a:rPr lang="en-GB" dirty="0"/>
            <a:t>‘Low Pay is an issue’</a:t>
          </a:r>
        </a:p>
      </dgm:t>
    </dgm:pt>
    <dgm:pt modelId="{D41C1096-D98A-4CEB-9AD8-01E9D683DC91}" type="parTrans" cxnId="{3CAFAC2E-D066-4D8A-BD56-4A09A91740B9}">
      <dgm:prSet/>
      <dgm:spPr/>
      <dgm:t>
        <a:bodyPr/>
        <a:lstStyle/>
        <a:p>
          <a:endParaRPr lang="en-GB"/>
        </a:p>
      </dgm:t>
    </dgm:pt>
    <dgm:pt modelId="{E35B927C-527C-461F-B1EE-029FAD9F27A2}" type="sibTrans" cxnId="{3CAFAC2E-D066-4D8A-BD56-4A09A91740B9}">
      <dgm:prSet/>
      <dgm:spPr/>
      <dgm:t>
        <a:bodyPr/>
        <a:lstStyle/>
        <a:p>
          <a:endParaRPr lang="en-GB"/>
        </a:p>
      </dgm:t>
    </dgm:pt>
    <dgm:pt modelId="{E7363A2C-2340-4E4F-BF54-4C92C184DF1C}">
      <dgm:prSet phldrT="[Text]"/>
      <dgm:spPr/>
      <dgm:t>
        <a:bodyPr/>
        <a:lstStyle/>
        <a:p>
          <a:r>
            <a:rPr lang="en-GB" dirty="0"/>
            <a:t>‘Unsociable hours for certain positions limit the potential workforce’</a:t>
          </a:r>
        </a:p>
      </dgm:t>
    </dgm:pt>
    <dgm:pt modelId="{E24CD407-E01F-46ED-8E63-3DDA33B392A5}" type="parTrans" cxnId="{17C0AE51-5FE9-401C-832F-1B30E7EA77AB}">
      <dgm:prSet/>
      <dgm:spPr/>
      <dgm:t>
        <a:bodyPr/>
        <a:lstStyle/>
        <a:p>
          <a:endParaRPr lang="en-GB"/>
        </a:p>
      </dgm:t>
    </dgm:pt>
    <dgm:pt modelId="{18D3E2EB-2926-4B6D-A18F-34F95DB80D0D}" type="sibTrans" cxnId="{17C0AE51-5FE9-401C-832F-1B30E7EA77AB}">
      <dgm:prSet/>
      <dgm:spPr/>
      <dgm:t>
        <a:bodyPr/>
        <a:lstStyle/>
        <a:p>
          <a:endParaRPr lang="en-GB"/>
        </a:p>
      </dgm:t>
    </dgm:pt>
    <dgm:pt modelId="{A51F4570-180B-42DB-B53A-FCA5700FB2A1}">
      <dgm:prSet/>
      <dgm:spPr/>
      <dgm:t>
        <a:bodyPr/>
        <a:lstStyle/>
        <a:p>
          <a:r>
            <a:rPr lang="en-GB" dirty="0"/>
            <a:t>‘Step into Care programme’</a:t>
          </a:r>
        </a:p>
      </dgm:t>
    </dgm:pt>
    <dgm:pt modelId="{B0834F0A-3481-457A-AA97-63CF6DC512F5}" type="parTrans" cxnId="{E1F3E304-FBF2-4091-A4A1-CB0FA0B8E3B0}">
      <dgm:prSet/>
      <dgm:spPr/>
      <dgm:t>
        <a:bodyPr/>
        <a:lstStyle/>
        <a:p>
          <a:endParaRPr lang="en-GB"/>
        </a:p>
      </dgm:t>
    </dgm:pt>
    <dgm:pt modelId="{5C81D361-E242-4496-824C-692574485226}" type="sibTrans" cxnId="{E1F3E304-FBF2-4091-A4A1-CB0FA0B8E3B0}">
      <dgm:prSet/>
      <dgm:spPr/>
      <dgm:t>
        <a:bodyPr/>
        <a:lstStyle/>
        <a:p>
          <a:endParaRPr lang="en-GB"/>
        </a:p>
      </dgm:t>
    </dgm:pt>
    <dgm:pt modelId="{5D6A45DA-4CBF-4243-AC6C-E33A20FBBC08}">
      <dgm:prSet/>
      <dgm:spPr/>
      <dgm:t>
        <a:bodyPr/>
        <a:lstStyle/>
        <a:p>
          <a:r>
            <a:rPr lang="en-GB" dirty="0"/>
            <a:t>‘Need for some resilience training’</a:t>
          </a:r>
        </a:p>
      </dgm:t>
    </dgm:pt>
    <dgm:pt modelId="{7F7A6BA4-C021-4038-AADE-F2EE033B49F7}" type="parTrans" cxnId="{C718EBB8-5800-4765-8314-4DA303357471}">
      <dgm:prSet/>
      <dgm:spPr/>
      <dgm:t>
        <a:bodyPr/>
        <a:lstStyle/>
        <a:p>
          <a:endParaRPr lang="en-GB"/>
        </a:p>
      </dgm:t>
    </dgm:pt>
    <dgm:pt modelId="{F3BC5FF6-DA96-4A6C-A4B1-8982C524C1FF}" type="sibTrans" cxnId="{C718EBB8-5800-4765-8314-4DA303357471}">
      <dgm:prSet/>
      <dgm:spPr/>
      <dgm:t>
        <a:bodyPr/>
        <a:lstStyle/>
        <a:p>
          <a:endParaRPr lang="en-GB"/>
        </a:p>
      </dgm:t>
    </dgm:pt>
    <dgm:pt modelId="{4E1FE86F-060B-4641-BC8B-E923F15A55E2}">
      <dgm:prSet/>
      <dgm:spPr/>
      <dgm:t>
        <a:bodyPr/>
        <a:lstStyle/>
        <a:p>
          <a:r>
            <a:rPr lang="en-GB" dirty="0"/>
            <a:t>‘Recruitment process it too long and over complicated’</a:t>
          </a:r>
        </a:p>
      </dgm:t>
    </dgm:pt>
    <dgm:pt modelId="{4D90632B-420F-4767-B69F-B633C9FC4D47}" type="parTrans" cxnId="{ECCFE2E0-E761-4991-A333-56EAF709A679}">
      <dgm:prSet/>
      <dgm:spPr/>
      <dgm:t>
        <a:bodyPr/>
        <a:lstStyle/>
        <a:p>
          <a:endParaRPr lang="en-GB"/>
        </a:p>
      </dgm:t>
    </dgm:pt>
    <dgm:pt modelId="{2082E743-511C-48FD-A443-1434AFEAB37C}" type="sibTrans" cxnId="{ECCFE2E0-E761-4991-A333-56EAF709A679}">
      <dgm:prSet/>
      <dgm:spPr/>
      <dgm:t>
        <a:bodyPr/>
        <a:lstStyle/>
        <a:p>
          <a:endParaRPr lang="en-GB"/>
        </a:p>
      </dgm:t>
    </dgm:pt>
    <dgm:pt modelId="{B3DB48A2-4DC0-4002-877C-B2B4F1ED4361}">
      <dgm:prSet/>
      <dgm:spPr/>
      <dgm:t>
        <a:bodyPr/>
        <a:lstStyle/>
        <a:p>
          <a:r>
            <a:rPr lang="en-GB" dirty="0"/>
            <a:t>‘Off the job learning for apprentices’</a:t>
          </a:r>
        </a:p>
      </dgm:t>
    </dgm:pt>
    <dgm:pt modelId="{C882061B-CF42-482F-866E-A8D412D43EFD}" type="parTrans" cxnId="{0F015E07-CCA0-4694-AC5C-9EE4B3FC628B}">
      <dgm:prSet/>
      <dgm:spPr/>
      <dgm:t>
        <a:bodyPr/>
        <a:lstStyle/>
        <a:p>
          <a:endParaRPr lang="en-GB"/>
        </a:p>
      </dgm:t>
    </dgm:pt>
    <dgm:pt modelId="{BBC7B99B-2D3C-4F3D-823A-7D3DFABEE3FF}" type="sibTrans" cxnId="{0F015E07-CCA0-4694-AC5C-9EE4B3FC628B}">
      <dgm:prSet/>
      <dgm:spPr/>
      <dgm:t>
        <a:bodyPr/>
        <a:lstStyle/>
        <a:p>
          <a:endParaRPr lang="en-GB"/>
        </a:p>
      </dgm:t>
    </dgm:pt>
    <dgm:pt modelId="{43E6B235-3123-412E-B47E-A6E048D349DC}">
      <dgm:prSet/>
      <dgm:spPr/>
      <dgm:t>
        <a:bodyPr/>
        <a:lstStyle/>
        <a:p>
          <a:r>
            <a:rPr lang="en-GB" dirty="0"/>
            <a:t>‘Retention is issue and there is high staff turnover’</a:t>
          </a:r>
        </a:p>
      </dgm:t>
    </dgm:pt>
    <dgm:pt modelId="{DA9A3CEE-395D-48A6-B375-9E1C89CE2F16}" type="parTrans" cxnId="{F91C1EF7-DD29-4207-BF03-17553EC16B97}">
      <dgm:prSet/>
      <dgm:spPr/>
      <dgm:t>
        <a:bodyPr/>
        <a:lstStyle/>
        <a:p>
          <a:endParaRPr lang="en-GB"/>
        </a:p>
      </dgm:t>
    </dgm:pt>
    <dgm:pt modelId="{A7A1E629-C701-4565-B175-8419B4C11CD8}" type="sibTrans" cxnId="{F91C1EF7-DD29-4207-BF03-17553EC16B97}">
      <dgm:prSet/>
      <dgm:spPr/>
      <dgm:t>
        <a:bodyPr/>
        <a:lstStyle/>
        <a:p>
          <a:endParaRPr lang="en-GB"/>
        </a:p>
      </dgm:t>
    </dgm:pt>
    <dgm:pt modelId="{63E552B5-4448-4C4F-9D1E-8FFDD09FF655}">
      <dgm:prSet/>
      <dgm:spPr/>
      <dgm:t>
        <a:bodyPr/>
        <a:lstStyle/>
        <a:p>
          <a:r>
            <a:rPr lang="en-GB" dirty="0"/>
            <a:t>‘Financial constraints’</a:t>
          </a:r>
        </a:p>
      </dgm:t>
    </dgm:pt>
    <dgm:pt modelId="{AE334A6A-AE05-4F72-BA9B-46C27D87C73E}" type="parTrans" cxnId="{DF23C916-8D89-42D5-B94D-A4CA9CF4B5A8}">
      <dgm:prSet/>
      <dgm:spPr/>
      <dgm:t>
        <a:bodyPr/>
        <a:lstStyle/>
        <a:p>
          <a:endParaRPr lang="en-GB"/>
        </a:p>
      </dgm:t>
    </dgm:pt>
    <dgm:pt modelId="{C2869565-0E92-4537-A80E-72E0E83FAEF4}" type="sibTrans" cxnId="{DF23C916-8D89-42D5-B94D-A4CA9CF4B5A8}">
      <dgm:prSet/>
      <dgm:spPr/>
      <dgm:t>
        <a:bodyPr/>
        <a:lstStyle/>
        <a:p>
          <a:endParaRPr lang="en-GB"/>
        </a:p>
      </dgm:t>
    </dgm:pt>
    <dgm:pt modelId="{07F4AED4-2155-4C7B-87F5-7AF5E9C4C86D}">
      <dgm:prSet/>
      <dgm:spPr/>
      <dgm:t>
        <a:bodyPr/>
        <a:lstStyle/>
        <a:p>
          <a:r>
            <a:rPr lang="en-GB" dirty="0"/>
            <a:t>‘Struggle to recruit’</a:t>
          </a:r>
        </a:p>
      </dgm:t>
    </dgm:pt>
    <dgm:pt modelId="{7240F078-83B0-4C31-B3B8-03CF4B4F0A27}" type="parTrans" cxnId="{4FE6C9BE-1BD1-4A75-A10C-68FF793835BE}">
      <dgm:prSet/>
      <dgm:spPr/>
      <dgm:t>
        <a:bodyPr/>
        <a:lstStyle/>
        <a:p>
          <a:endParaRPr lang="en-GB"/>
        </a:p>
      </dgm:t>
    </dgm:pt>
    <dgm:pt modelId="{CCCFD8A7-F2CC-443B-B780-63DC79B7279D}" type="sibTrans" cxnId="{4FE6C9BE-1BD1-4A75-A10C-68FF793835BE}">
      <dgm:prSet/>
      <dgm:spPr/>
      <dgm:t>
        <a:bodyPr/>
        <a:lstStyle/>
        <a:p>
          <a:endParaRPr lang="en-GB"/>
        </a:p>
      </dgm:t>
    </dgm:pt>
    <dgm:pt modelId="{5FF59D75-A7FA-4EB9-9064-CE91A96CD8DE}">
      <dgm:prSet/>
      <dgm:spPr/>
      <dgm:t>
        <a:bodyPr/>
        <a:lstStyle/>
        <a:p>
          <a:r>
            <a:rPr lang="en-GB" dirty="0"/>
            <a:t>‘Recruit based on values not academic background or experience’</a:t>
          </a:r>
        </a:p>
      </dgm:t>
    </dgm:pt>
    <dgm:pt modelId="{8DF3F8E1-C086-4CC7-B56A-A90624B2A786}" type="parTrans" cxnId="{42338E89-A35D-4C00-83AD-FF44430C74CA}">
      <dgm:prSet/>
      <dgm:spPr/>
      <dgm:t>
        <a:bodyPr/>
        <a:lstStyle/>
        <a:p>
          <a:endParaRPr lang="en-GB"/>
        </a:p>
      </dgm:t>
    </dgm:pt>
    <dgm:pt modelId="{6493490F-51F4-4F12-9BBC-9448772C59A1}" type="sibTrans" cxnId="{42338E89-A35D-4C00-83AD-FF44430C74CA}">
      <dgm:prSet/>
      <dgm:spPr/>
      <dgm:t>
        <a:bodyPr/>
        <a:lstStyle/>
        <a:p>
          <a:endParaRPr lang="en-GB"/>
        </a:p>
      </dgm:t>
    </dgm:pt>
    <dgm:pt modelId="{CE1EC783-75FE-4FB2-98B7-CF8573BE1634}">
      <dgm:prSet/>
      <dgm:spPr/>
      <dgm:t>
        <a:bodyPr/>
        <a:lstStyle/>
        <a:p>
          <a:r>
            <a:rPr lang="en-GB" dirty="0"/>
            <a:t>‘Health and Wellbeing of staff’</a:t>
          </a:r>
        </a:p>
      </dgm:t>
    </dgm:pt>
    <dgm:pt modelId="{C6EC1E6B-AB57-4CEF-9D08-221C5BD425D7}" type="parTrans" cxnId="{908A1ABD-565C-4B22-86D7-7599370028EC}">
      <dgm:prSet/>
      <dgm:spPr/>
      <dgm:t>
        <a:bodyPr/>
        <a:lstStyle/>
        <a:p>
          <a:endParaRPr lang="en-GB"/>
        </a:p>
      </dgm:t>
    </dgm:pt>
    <dgm:pt modelId="{C9BC8C3C-DBF4-4E1F-B1BA-3D8499F0D34D}" type="sibTrans" cxnId="{908A1ABD-565C-4B22-86D7-7599370028EC}">
      <dgm:prSet/>
      <dgm:spPr/>
      <dgm:t>
        <a:bodyPr/>
        <a:lstStyle/>
        <a:p>
          <a:endParaRPr lang="en-GB"/>
        </a:p>
      </dgm:t>
    </dgm:pt>
    <dgm:pt modelId="{77736872-0FC0-46E1-AB02-3AE7E808ADD7}">
      <dgm:prSet/>
      <dgm:spPr/>
      <dgm:t>
        <a:bodyPr/>
        <a:lstStyle/>
        <a:p>
          <a:r>
            <a:rPr lang="en-GB" dirty="0"/>
            <a:t>‘Increase update of Level 5 Practitioner apprenticeships’</a:t>
          </a:r>
        </a:p>
      </dgm:t>
    </dgm:pt>
    <dgm:pt modelId="{936958F6-08D2-4677-AE64-866461AF735E}" type="parTrans" cxnId="{4F0F96AB-59FD-467C-B1BD-035EB2F325FF}">
      <dgm:prSet/>
      <dgm:spPr/>
      <dgm:t>
        <a:bodyPr/>
        <a:lstStyle/>
        <a:p>
          <a:endParaRPr lang="en-GB"/>
        </a:p>
      </dgm:t>
    </dgm:pt>
    <dgm:pt modelId="{865E7B0C-9E1D-4FF9-AD68-08563FEFAA2D}" type="sibTrans" cxnId="{4F0F96AB-59FD-467C-B1BD-035EB2F325FF}">
      <dgm:prSet/>
      <dgm:spPr/>
      <dgm:t>
        <a:bodyPr/>
        <a:lstStyle/>
        <a:p>
          <a:endParaRPr lang="en-GB"/>
        </a:p>
      </dgm:t>
    </dgm:pt>
    <dgm:pt modelId="{8E8E9DCD-0D0E-4185-8DA7-F3B612B2CFBE}">
      <dgm:prSet/>
      <dgm:spPr/>
      <dgm:t>
        <a:bodyPr/>
        <a:lstStyle/>
        <a:p>
          <a:r>
            <a:rPr lang="en-GB" dirty="0"/>
            <a:t>‘The Fed have good progression pathways’</a:t>
          </a:r>
        </a:p>
      </dgm:t>
    </dgm:pt>
    <dgm:pt modelId="{2CB9BC85-1503-48AA-BDE9-ED69AA5D38F8}" type="parTrans" cxnId="{3C0DF61F-63D2-4EC4-8B19-76313CD76BC2}">
      <dgm:prSet/>
      <dgm:spPr/>
      <dgm:t>
        <a:bodyPr/>
        <a:lstStyle/>
        <a:p>
          <a:endParaRPr lang="en-GB"/>
        </a:p>
      </dgm:t>
    </dgm:pt>
    <dgm:pt modelId="{1858E971-6469-43AE-859C-E4995ABB4DE4}" type="sibTrans" cxnId="{3C0DF61F-63D2-4EC4-8B19-76313CD76BC2}">
      <dgm:prSet/>
      <dgm:spPr/>
      <dgm:t>
        <a:bodyPr/>
        <a:lstStyle/>
        <a:p>
          <a:endParaRPr lang="en-GB"/>
        </a:p>
      </dgm:t>
    </dgm:pt>
    <dgm:pt modelId="{B2459479-3D66-4879-907F-236EC1C403A0}">
      <dgm:prSet/>
      <dgm:spPr/>
      <dgm:t>
        <a:bodyPr/>
        <a:lstStyle/>
        <a:p>
          <a:r>
            <a:rPr lang="en-GB" dirty="0"/>
            <a:t>‘Variation in pay across the localities means that employee’s move around’</a:t>
          </a:r>
        </a:p>
      </dgm:t>
    </dgm:pt>
    <dgm:pt modelId="{C55995DF-54AB-4D61-962F-142A64A5AE27}" type="parTrans" cxnId="{9EF348F2-51CC-4ECE-AFE6-158BFD902D26}">
      <dgm:prSet/>
      <dgm:spPr/>
      <dgm:t>
        <a:bodyPr/>
        <a:lstStyle/>
        <a:p>
          <a:endParaRPr lang="en-GB"/>
        </a:p>
      </dgm:t>
    </dgm:pt>
    <dgm:pt modelId="{E83AE5B8-9E4D-4249-B4D2-80C34A4B808C}" type="sibTrans" cxnId="{9EF348F2-51CC-4ECE-AFE6-158BFD902D26}">
      <dgm:prSet/>
      <dgm:spPr/>
      <dgm:t>
        <a:bodyPr/>
        <a:lstStyle/>
        <a:p>
          <a:endParaRPr lang="en-GB"/>
        </a:p>
      </dgm:t>
    </dgm:pt>
    <dgm:pt modelId="{85AAD53C-C73F-4DA6-A95D-3AAD3AB121FB}">
      <dgm:prSet/>
      <dgm:spPr/>
      <dgm:t>
        <a:bodyPr/>
        <a:lstStyle/>
        <a:p>
          <a:r>
            <a:rPr lang="en-GB" dirty="0"/>
            <a:t>‘Massive unpaid workforce that are under-appreciated’</a:t>
          </a:r>
        </a:p>
      </dgm:t>
    </dgm:pt>
    <dgm:pt modelId="{E228145F-FED0-4F82-B70E-94B8BE406CD6}" type="parTrans" cxnId="{197F692C-C5D6-4786-8721-8A081EFF1502}">
      <dgm:prSet/>
      <dgm:spPr/>
      <dgm:t>
        <a:bodyPr/>
        <a:lstStyle/>
        <a:p>
          <a:endParaRPr lang="en-GB"/>
        </a:p>
      </dgm:t>
    </dgm:pt>
    <dgm:pt modelId="{4A7713AA-19C6-4C78-811A-B186B88DCF08}" type="sibTrans" cxnId="{197F692C-C5D6-4786-8721-8A081EFF1502}">
      <dgm:prSet/>
      <dgm:spPr/>
      <dgm:t>
        <a:bodyPr/>
        <a:lstStyle/>
        <a:p>
          <a:endParaRPr lang="en-GB"/>
        </a:p>
      </dgm:t>
    </dgm:pt>
    <dgm:pt modelId="{7CD3C484-7A60-408C-B5E8-D91A14F2779C}">
      <dgm:prSet/>
      <dgm:spPr/>
      <dgm:t>
        <a:bodyPr/>
        <a:lstStyle/>
        <a:p>
          <a:r>
            <a:rPr lang="en-GB" dirty="0"/>
            <a:t>‘More compassionate leadership / management needed</a:t>
          </a:r>
        </a:p>
      </dgm:t>
    </dgm:pt>
    <dgm:pt modelId="{3CCF7637-29D2-4A07-9AD9-E908D2047A54}" type="parTrans" cxnId="{FE64B361-178D-499A-B607-A33FEC995EE2}">
      <dgm:prSet/>
      <dgm:spPr/>
      <dgm:t>
        <a:bodyPr/>
        <a:lstStyle/>
        <a:p>
          <a:endParaRPr lang="en-GB"/>
        </a:p>
      </dgm:t>
    </dgm:pt>
    <dgm:pt modelId="{944B1C8A-B217-43D9-9DBA-2BFFAD394321}" type="sibTrans" cxnId="{FE64B361-178D-499A-B607-A33FEC995EE2}">
      <dgm:prSet/>
      <dgm:spPr/>
      <dgm:t>
        <a:bodyPr/>
        <a:lstStyle/>
        <a:p>
          <a:endParaRPr lang="en-GB"/>
        </a:p>
      </dgm:t>
    </dgm:pt>
    <dgm:pt modelId="{B823ED1D-A0A5-448E-847C-A9E7ECA33B5B}">
      <dgm:prSet/>
      <dgm:spPr/>
      <dgm:t>
        <a:bodyPr/>
        <a:lstStyle/>
        <a:p>
          <a:r>
            <a:rPr lang="en-GB" dirty="0"/>
            <a:t>‘Could we target other workforces decimated by </a:t>
          </a:r>
          <a:r>
            <a:rPr lang="en-GB" dirty="0" err="1"/>
            <a:t>Covid</a:t>
          </a:r>
          <a:r>
            <a:rPr lang="en-GB" dirty="0"/>
            <a:t> </a:t>
          </a:r>
          <a:r>
            <a:rPr lang="en-GB" dirty="0" err="1"/>
            <a:t>e.g</a:t>
          </a:r>
          <a:r>
            <a:rPr lang="en-GB" dirty="0"/>
            <a:t> airline / hospitality’</a:t>
          </a:r>
        </a:p>
      </dgm:t>
    </dgm:pt>
    <dgm:pt modelId="{3DB871F4-4A4B-4521-85D4-3372DD0DDCF8}" type="parTrans" cxnId="{B6467EB5-B771-4E15-8A62-B96CECEB820F}">
      <dgm:prSet/>
      <dgm:spPr/>
      <dgm:t>
        <a:bodyPr/>
        <a:lstStyle/>
        <a:p>
          <a:endParaRPr lang="en-GB"/>
        </a:p>
      </dgm:t>
    </dgm:pt>
    <dgm:pt modelId="{CD535A47-3F52-432B-9147-11A2AF29202B}" type="sibTrans" cxnId="{B6467EB5-B771-4E15-8A62-B96CECEB820F}">
      <dgm:prSet/>
      <dgm:spPr/>
      <dgm:t>
        <a:bodyPr/>
        <a:lstStyle/>
        <a:p>
          <a:endParaRPr lang="en-GB"/>
        </a:p>
      </dgm:t>
    </dgm:pt>
    <dgm:pt modelId="{EE7AE732-9643-4E4F-91C2-0395C06272A7}" type="pres">
      <dgm:prSet presAssocID="{CD53BC1F-A493-41DC-9936-DC1E4F07BFFC}" presName="diagram" presStyleCnt="0">
        <dgm:presLayoutVars>
          <dgm:dir/>
          <dgm:resizeHandles val="exact"/>
        </dgm:presLayoutVars>
      </dgm:prSet>
      <dgm:spPr/>
    </dgm:pt>
    <dgm:pt modelId="{093D9BDD-EEF4-4B8E-9EEF-9ED99C0D3106}" type="pres">
      <dgm:prSet presAssocID="{B1AE30BB-5693-4785-80C3-03AB62BF3095}" presName="node" presStyleLbl="node1" presStyleIdx="0" presStyleCnt="20">
        <dgm:presLayoutVars>
          <dgm:bulletEnabled val="1"/>
        </dgm:presLayoutVars>
      </dgm:prSet>
      <dgm:spPr>
        <a:prstGeom prst="flowChartTerminator">
          <a:avLst/>
        </a:prstGeom>
      </dgm:spPr>
    </dgm:pt>
    <dgm:pt modelId="{E35FB33D-5A7D-452A-9F10-89CB657558C8}" type="pres">
      <dgm:prSet presAssocID="{0CA0C178-72FA-4E7B-90A9-33AE688EDCB9}" presName="sibTrans" presStyleCnt="0"/>
      <dgm:spPr/>
    </dgm:pt>
    <dgm:pt modelId="{0341E3FB-BF3A-4CA4-8386-0109C569CB53}" type="pres">
      <dgm:prSet presAssocID="{07F4AED4-2155-4C7B-87F5-7AF5E9C4C86D}" presName="node" presStyleLbl="node1" presStyleIdx="1" presStyleCnt="20">
        <dgm:presLayoutVars>
          <dgm:bulletEnabled val="1"/>
        </dgm:presLayoutVars>
      </dgm:prSet>
      <dgm:spPr>
        <a:prstGeom prst="flowChartTerminator">
          <a:avLst/>
        </a:prstGeom>
      </dgm:spPr>
    </dgm:pt>
    <dgm:pt modelId="{3E17F478-D5EC-4AE2-9990-D8EF69C348C5}" type="pres">
      <dgm:prSet presAssocID="{CCCFD8A7-F2CC-443B-B780-63DC79B7279D}" presName="sibTrans" presStyleCnt="0"/>
      <dgm:spPr/>
    </dgm:pt>
    <dgm:pt modelId="{21BC6CF5-66B0-4C36-A143-1F591E78E2C1}" type="pres">
      <dgm:prSet presAssocID="{43E6B235-3123-412E-B47E-A6E048D349DC}" presName="node" presStyleLbl="node1" presStyleIdx="2" presStyleCnt="20">
        <dgm:presLayoutVars>
          <dgm:bulletEnabled val="1"/>
        </dgm:presLayoutVars>
      </dgm:prSet>
      <dgm:spPr>
        <a:prstGeom prst="flowChartTerminator">
          <a:avLst/>
        </a:prstGeom>
      </dgm:spPr>
    </dgm:pt>
    <dgm:pt modelId="{B65143AA-390C-4B63-89FB-6CE90C0E1390}" type="pres">
      <dgm:prSet presAssocID="{A7A1E629-C701-4565-B175-8419B4C11CD8}" presName="sibTrans" presStyleCnt="0"/>
      <dgm:spPr/>
    </dgm:pt>
    <dgm:pt modelId="{F917434D-D1F6-4096-89E2-79772C9381C9}" type="pres">
      <dgm:prSet presAssocID="{4E1FE86F-060B-4641-BC8B-E923F15A55E2}" presName="node" presStyleLbl="node1" presStyleIdx="3" presStyleCnt="20">
        <dgm:presLayoutVars>
          <dgm:bulletEnabled val="1"/>
        </dgm:presLayoutVars>
      </dgm:prSet>
      <dgm:spPr>
        <a:prstGeom prst="flowChartTerminator">
          <a:avLst/>
        </a:prstGeom>
      </dgm:spPr>
    </dgm:pt>
    <dgm:pt modelId="{B91B874F-88CE-4647-95AC-D078D4AE99A8}" type="pres">
      <dgm:prSet presAssocID="{2082E743-511C-48FD-A443-1434AFEAB37C}" presName="sibTrans" presStyleCnt="0"/>
      <dgm:spPr/>
    </dgm:pt>
    <dgm:pt modelId="{9B0EBA44-16DC-4E02-8292-5BA69EA20725}" type="pres">
      <dgm:prSet presAssocID="{5D6A45DA-4CBF-4243-AC6C-E33A20FBBC08}" presName="node" presStyleLbl="node1" presStyleIdx="4" presStyleCnt="20">
        <dgm:presLayoutVars>
          <dgm:bulletEnabled val="1"/>
        </dgm:presLayoutVars>
      </dgm:prSet>
      <dgm:spPr>
        <a:prstGeom prst="flowChartTerminator">
          <a:avLst/>
        </a:prstGeom>
      </dgm:spPr>
    </dgm:pt>
    <dgm:pt modelId="{9D2D2CF8-B527-4E65-B21C-31F18E3F4139}" type="pres">
      <dgm:prSet presAssocID="{F3BC5FF6-DA96-4A6C-A4B1-8982C524C1FF}" presName="sibTrans" presStyleCnt="0"/>
      <dgm:spPr/>
    </dgm:pt>
    <dgm:pt modelId="{80D2857B-D005-408B-A9A3-0C7906246CAF}" type="pres">
      <dgm:prSet presAssocID="{5FF59D75-A7FA-4EB9-9064-CE91A96CD8DE}" presName="node" presStyleLbl="node1" presStyleIdx="5" presStyleCnt="20">
        <dgm:presLayoutVars>
          <dgm:bulletEnabled val="1"/>
        </dgm:presLayoutVars>
      </dgm:prSet>
      <dgm:spPr>
        <a:prstGeom prst="flowChartTerminator">
          <a:avLst/>
        </a:prstGeom>
      </dgm:spPr>
    </dgm:pt>
    <dgm:pt modelId="{304DFA05-2CD8-4F14-96AD-E702DC5D6E00}" type="pres">
      <dgm:prSet presAssocID="{6493490F-51F4-4F12-9BBC-9448772C59A1}" presName="sibTrans" presStyleCnt="0"/>
      <dgm:spPr/>
    </dgm:pt>
    <dgm:pt modelId="{494128E4-A054-4F5C-AC0A-B9E21FC6CAA3}" type="pres">
      <dgm:prSet presAssocID="{A51F4570-180B-42DB-B53A-FCA5700FB2A1}" presName="node" presStyleLbl="node1" presStyleIdx="6" presStyleCnt="20">
        <dgm:presLayoutVars>
          <dgm:bulletEnabled val="1"/>
        </dgm:presLayoutVars>
      </dgm:prSet>
      <dgm:spPr>
        <a:prstGeom prst="flowChartTerminator">
          <a:avLst/>
        </a:prstGeom>
      </dgm:spPr>
    </dgm:pt>
    <dgm:pt modelId="{824D90B2-973B-407F-A121-1A62F04FC74A}" type="pres">
      <dgm:prSet presAssocID="{5C81D361-E242-4496-824C-692574485226}" presName="sibTrans" presStyleCnt="0"/>
      <dgm:spPr/>
    </dgm:pt>
    <dgm:pt modelId="{E65594E4-8417-49DE-936E-F6BF086A89D0}" type="pres">
      <dgm:prSet presAssocID="{63E552B5-4448-4C4F-9D1E-8FFDD09FF655}" presName="node" presStyleLbl="node1" presStyleIdx="7" presStyleCnt="20">
        <dgm:presLayoutVars>
          <dgm:bulletEnabled val="1"/>
        </dgm:presLayoutVars>
      </dgm:prSet>
      <dgm:spPr>
        <a:prstGeom prst="flowChartTerminator">
          <a:avLst/>
        </a:prstGeom>
      </dgm:spPr>
    </dgm:pt>
    <dgm:pt modelId="{C0F56E72-C849-4FA5-AAB1-81957B963A91}" type="pres">
      <dgm:prSet presAssocID="{C2869565-0E92-4537-A80E-72E0E83FAEF4}" presName="sibTrans" presStyleCnt="0"/>
      <dgm:spPr/>
    </dgm:pt>
    <dgm:pt modelId="{ADDCBD3D-8FF4-4952-AFB7-1D3883594883}" type="pres">
      <dgm:prSet presAssocID="{C43EFD5A-2BD3-4684-AD7F-C97AAA9979EB}" presName="node" presStyleLbl="node1" presStyleIdx="8" presStyleCnt="20">
        <dgm:presLayoutVars>
          <dgm:bulletEnabled val="1"/>
        </dgm:presLayoutVars>
      </dgm:prSet>
      <dgm:spPr>
        <a:prstGeom prst="flowChartTerminator">
          <a:avLst/>
        </a:prstGeom>
      </dgm:spPr>
    </dgm:pt>
    <dgm:pt modelId="{65765D7C-81C9-4F42-B784-3183E8BB1016}" type="pres">
      <dgm:prSet presAssocID="{1884CC77-0D8F-46C0-A12F-7A7D9FA7E512}" presName="sibTrans" presStyleCnt="0"/>
      <dgm:spPr/>
    </dgm:pt>
    <dgm:pt modelId="{FBE9CB67-B325-4F86-8711-A945091D7C06}" type="pres">
      <dgm:prSet presAssocID="{B3DB48A2-4DC0-4002-877C-B2B4F1ED4361}" presName="node" presStyleLbl="node1" presStyleIdx="9" presStyleCnt="20">
        <dgm:presLayoutVars>
          <dgm:bulletEnabled val="1"/>
        </dgm:presLayoutVars>
      </dgm:prSet>
      <dgm:spPr>
        <a:prstGeom prst="flowChartTerminator">
          <a:avLst/>
        </a:prstGeom>
      </dgm:spPr>
    </dgm:pt>
    <dgm:pt modelId="{C3B57B7D-BDA0-4998-8793-FB2C0603AF20}" type="pres">
      <dgm:prSet presAssocID="{BBC7B99B-2D3C-4F3D-823A-7D3DFABEE3FF}" presName="sibTrans" presStyleCnt="0"/>
      <dgm:spPr/>
    </dgm:pt>
    <dgm:pt modelId="{F0ED9D5F-5657-4B5B-BE63-1192076F0203}" type="pres">
      <dgm:prSet presAssocID="{B7AAF860-DE7C-40A5-B937-D2494FF00ADA}" presName="node" presStyleLbl="node1" presStyleIdx="10" presStyleCnt="20">
        <dgm:presLayoutVars>
          <dgm:bulletEnabled val="1"/>
        </dgm:presLayoutVars>
      </dgm:prSet>
      <dgm:spPr>
        <a:prstGeom prst="flowChartTerminator">
          <a:avLst/>
        </a:prstGeom>
      </dgm:spPr>
    </dgm:pt>
    <dgm:pt modelId="{D69DB797-69E9-4DC4-8A12-379175D0E905}" type="pres">
      <dgm:prSet presAssocID="{B475D9A4-7773-40AF-A0F3-406465434F62}" presName="sibTrans" presStyleCnt="0"/>
      <dgm:spPr/>
    </dgm:pt>
    <dgm:pt modelId="{654FB738-7D66-4543-ADB8-C088CF7D34BA}" type="pres">
      <dgm:prSet presAssocID="{CE1EC783-75FE-4FB2-98B7-CF8573BE1634}" presName="node" presStyleLbl="node1" presStyleIdx="11" presStyleCnt="20">
        <dgm:presLayoutVars>
          <dgm:bulletEnabled val="1"/>
        </dgm:presLayoutVars>
      </dgm:prSet>
      <dgm:spPr>
        <a:prstGeom prst="flowChartTerminator">
          <a:avLst/>
        </a:prstGeom>
      </dgm:spPr>
    </dgm:pt>
    <dgm:pt modelId="{C5BBBBA7-0E0E-48A5-B7A3-16E4C865BD88}" type="pres">
      <dgm:prSet presAssocID="{C9BC8C3C-DBF4-4E1F-B1BA-3D8499F0D34D}" presName="sibTrans" presStyleCnt="0"/>
      <dgm:spPr/>
    </dgm:pt>
    <dgm:pt modelId="{04352E8F-DBA6-498B-879C-1AEF7446B6B9}" type="pres">
      <dgm:prSet presAssocID="{77736872-0FC0-46E1-AB02-3AE7E808ADD7}" presName="node" presStyleLbl="node1" presStyleIdx="12" presStyleCnt="20">
        <dgm:presLayoutVars>
          <dgm:bulletEnabled val="1"/>
        </dgm:presLayoutVars>
      </dgm:prSet>
      <dgm:spPr>
        <a:prstGeom prst="flowChartTerminator">
          <a:avLst/>
        </a:prstGeom>
      </dgm:spPr>
    </dgm:pt>
    <dgm:pt modelId="{F5972BE8-EA97-4C30-A567-E0570958A7B2}" type="pres">
      <dgm:prSet presAssocID="{865E7B0C-9E1D-4FF9-AD68-08563FEFAA2D}" presName="sibTrans" presStyleCnt="0"/>
      <dgm:spPr/>
    </dgm:pt>
    <dgm:pt modelId="{1E19242B-4DA9-4258-A384-0E533A27304C}" type="pres">
      <dgm:prSet presAssocID="{BACB47C1-7DA4-4F07-A272-C9C0EBFEC3E9}" presName="node" presStyleLbl="node1" presStyleIdx="13" presStyleCnt="20">
        <dgm:presLayoutVars>
          <dgm:bulletEnabled val="1"/>
        </dgm:presLayoutVars>
      </dgm:prSet>
      <dgm:spPr>
        <a:prstGeom prst="flowChartTerminator">
          <a:avLst/>
        </a:prstGeom>
      </dgm:spPr>
    </dgm:pt>
    <dgm:pt modelId="{4F8BD3D8-F596-4620-8AE4-0DD998C735EC}" type="pres">
      <dgm:prSet presAssocID="{E35B927C-527C-461F-B1EE-029FAD9F27A2}" presName="sibTrans" presStyleCnt="0"/>
      <dgm:spPr/>
    </dgm:pt>
    <dgm:pt modelId="{7C44DB80-F76A-48D7-B485-2D921CAFDB25}" type="pres">
      <dgm:prSet presAssocID="{E7363A2C-2340-4E4F-BF54-4C92C184DF1C}" presName="node" presStyleLbl="node1" presStyleIdx="14" presStyleCnt="20">
        <dgm:presLayoutVars>
          <dgm:bulletEnabled val="1"/>
        </dgm:presLayoutVars>
      </dgm:prSet>
      <dgm:spPr>
        <a:prstGeom prst="flowChartTerminator">
          <a:avLst/>
        </a:prstGeom>
      </dgm:spPr>
    </dgm:pt>
    <dgm:pt modelId="{6A515CD2-1AA5-4C7D-B63C-7A1D67593E4B}" type="pres">
      <dgm:prSet presAssocID="{18D3E2EB-2926-4B6D-A18F-34F95DB80D0D}" presName="sibTrans" presStyleCnt="0"/>
      <dgm:spPr/>
    </dgm:pt>
    <dgm:pt modelId="{A6DD1509-6827-465E-979A-DA128FE2485E}" type="pres">
      <dgm:prSet presAssocID="{8E8E9DCD-0D0E-4185-8DA7-F3B612B2CFBE}" presName="node" presStyleLbl="node1" presStyleIdx="15" presStyleCnt="20">
        <dgm:presLayoutVars>
          <dgm:bulletEnabled val="1"/>
        </dgm:presLayoutVars>
      </dgm:prSet>
      <dgm:spPr>
        <a:prstGeom prst="flowChartTerminator">
          <a:avLst/>
        </a:prstGeom>
      </dgm:spPr>
    </dgm:pt>
    <dgm:pt modelId="{5562E2A6-6E6C-4647-B84A-A1E8D0F0435D}" type="pres">
      <dgm:prSet presAssocID="{1858E971-6469-43AE-859C-E4995ABB4DE4}" presName="sibTrans" presStyleCnt="0"/>
      <dgm:spPr/>
    </dgm:pt>
    <dgm:pt modelId="{2F48D737-6A62-4884-A17E-541C1B5E9CAA}" type="pres">
      <dgm:prSet presAssocID="{B2459479-3D66-4879-907F-236EC1C403A0}" presName="node" presStyleLbl="node1" presStyleIdx="16" presStyleCnt="20">
        <dgm:presLayoutVars>
          <dgm:bulletEnabled val="1"/>
        </dgm:presLayoutVars>
      </dgm:prSet>
      <dgm:spPr>
        <a:prstGeom prst="flowChartTerminator">
          <a:avLst/>
        </a:prstGeom>
      </dgm:spPr>
    </dgm:pt>
    <dgm:pt modelId="{16D40E35-ABD3-4DC4-923B-5AC6F89D5BE6}" type="pres">
      <dgm:prSet presAssocID="{E83AE5B8-9E4D-4249-B4D2-80C34A4B808C}" presName="sibTrans" presStyleCnt="0"/>
      <dgm:spPr/>
    </dgm:pt>
    <dgm:pt modelId="{F7C99F25-1166-43E0-AC42-E1EC751B4FBD}" type="pres">
      <dgm:prSet presAssocID="{85AAD53C-C73F-4DA6-A95D-3AAD3AB121FB}" presName="node" presStyleLbl="node1" presStyleIdx="17" presStyleCnt="20">
        <dgm:presLayoutVars>
          <dgm:bulletEnabled val="1"/>
        </dgm:presLayoutVars>
      </dgm:prSet>
      <dgm:spPr>
        <a:prstGeom prst="flowChartTerminator">
          <a:avLst/>
        </a:prstGeom>
      </dgm:spPr>
    </dgm:pt>
    <dgm:pt modelId="{78B80A61-E0AA-41F1-947E-EE08E4A0E82C}" type="pres">
      <dgm:prSet presAssocID="{4A7713AA-19C6-4C78-811A-B186B88DCF08}" presName="sibTrans" presStyleCnt="0"/>
      <dgm:spPr/>
    </dgm:pt>
    <dgm:pt modelId="{AAC744E0-1783-4604-9791-582B30910935}" type="pres">
      <dgm:prSet presAssocID="{7CD3C484-7A60-408C-B5E8-D91A14F2779C}" presName="node" presStyleLbl="node1" presStyleIdx="18" presStyleCnt="20">
        <dgm:presLayoutVars>
          <dgm:bulletEnabled val="1"/>
        </dgm:presLayoutVars>
      </dgm:prSet>
      <dgm:spPr>
        <a:prstGeom prst="flowChartTerminator">
          <a:avLst/>
        </a:prstGeom>
      </dgm:spPr>
    </dgm:pt>
    <dgm:pt modelId="{BAFEA1D1-F14F-4970-B6BF-DC59AC1280AE}" type="pres">
      <dgm:prSet presAssocID="{944B1C8A-B217-43D9-9DBA-2BFFAD394321}" presName="sibTrans" presStyleCnt="0"/>
      <dgm:spPr/>
    </dgm:pt>
    <dgm:pt modelId="{7BE36AE1-0F73-423C-84C1-2AB7273B0025}" type="pres">
      <dgm:prSet presAssocID="{B823ED1D-A0A5-448E-847C-A9E7ECA33B5B}" presName="node" presStyleLbl="node1" presStyleIdx="19" presStyleCnt="20">
        <dgm:presLayoutVars>
          <dgm:bulletEnabled val="1"/>
        </dgm:presLayoutVars>
      </dgm:prSet>
      <dgm:spPr>
        <a:prstGeom prst="flowChartTerminator">
          <a:avLst/>
        </a:prstGeom>
      </dgm:spPr>
    </dgm:pt>
  </dgm:ptLst>
  <dgm:cxnLst>
    <dgm:cxn modelId="{FDABF703-B8D5-49E3-8F09-246CA7072DBE}" type="presOf" srcId="{85AAD53C-C73F-4DA6-A95D-3AAD3AB121FB}" destId="{F7C99F25-1166-43E0-AC42-E1EC751B4FBD}" srcOrd="0" destOrd="0" presId="urn:microsoft.com/office/officeart/2005/8/layout/default"/>
    <dgm:cxn modelId="{E1F3E304-FBF2-4091-A4A1-CB0FA0B8E3B0}" srcId="{CD53BC1F-A493-41DC-9936-DC1E4F07BFFC}" destId="{A51F4570-180B-42DB-B53A-FCA5700FB2A1}" srcOrd="6" destOrd="0" parTransId="{B0834F0A-3481-457A-AA97-63CF6DC512F5}" sibTransId="{5C81D361-E242-4496-824C-692574485226}"/>
    <dgm:cxn modelId="{BE631305-FAA5-4F78-A217-7B2611A7A8A6}" type="presOf" srcId="{B823ED1D-A0A5-448E-847C-A9E7ECA33B5B}" destId="{7BE36AE1-0F73-423C-84C1-2AB7273B0025}" srcOrd="0" destOrd="0" presId="urn:microsoft.com/office/officeart/2005/8/layout/default"/>
    <dgm:cxn modelId="{0F015E07-CCA0-4694-AC5C-9EE4B3FC628B}" srcId="{CD53BC1F-A493-41DC-9936-DC1E4F07BFFC}" destId="{B3DB48A2-4DC0-4002-877C-B2B4F1ED4361}" srcOrd="9" destOrd="0" parTransId="{C882061B-CF42-482F-866E-A8D412D43EFD}" sibTransId="{BBC7B99B-2D3C-4F3D-823A-7D3DFABEE3FF}"/>
    <dgm:cxn modelId="{CEB1BC0A-54F6-480C-AA15-4375AAD3FEC4}" type="presOf" srcId="{CD53BC1F-A493-41DC-9936-DC1E4F07BFFC}" destId="{EE7AE732-9643-4E4F-91C2-0395C06272A7}" srcOrd="0" destOrd="0" presId="urn:microsoft.com/office/officeart/2005/8/layout/default"/>
    <dgm:cxn modelId="{EDFAFE12-D8B7-4BD5-BD41-322EE3CF4D83}" type="presOf" srcId="{4E1FE86F-060B-4641-BC8B-E923F15A55E2}" destId="{F917434D-D1F6-4096-89E2-79772C9381C9}" srcOrd="0" destOrd="0" presId="urn:microsoft.com/office/officeart/2005/8/layout/default"/>
    <dgm:cxn modelId="{6BA34313-73F4-43D0-8550-8B27DBAD9F78}" type="presOf" srcId="{B3DB48A2-4DC0-4002-877C-B2B4F1ED4361}" destId="{FBE9CB67-B325-4F86-8711-A945091D7C06}" srcOrd="0" destOrd="0" presId="urn:microsoft.com/office/officeart/2005/8/layout/default"/>
    <dgm:cxn modelId="{DF23C916-8D89-42D5-B94D-A4CA9CF4B5A8}" srcId="{CD53BC1F-A493-41DC-9936-DC1E4F07BFFC}" destId="{63E552B5-4448-4C4F-9D1E-8FFDD09FF655}" srcOrd="7" destOrd="0" parTransId="{AE334A6A-AE05-4F72-BA9B-46C27D87C73E}" sibTransId="{C2869565-0E92-4537-A80E-72E0E83FAEF4}"/>
    <dgm:cxn modelId="{3C0DF61F-63D2-4EC4-8B19-76313CD76BC2}" srcId="{CD53BC1F-A493-41DC-9936-DC1E4F07BFFC}" destId="{8E8E9DCD-0D0E-4185-8DA7-F3B612B2CFBE}" srcOrd="15" destOrd="0" parTransId="{2CB9BC85-1503-48AA-BDE9-ED69AA5D38F8}" sibTransId="{1858E971-6469-43AE-859C-E4995ABB4DE4}"/>
    <dgm:cxn modelId="{98BB6E21-763A-4CB7-B9F4-41D8B995DDD1}" type="presOf" srcId="{5FF59D75-A7FA-4EB9-9064-CE91A96CD8DE}" destId="{80D2857B-D005-408B-A9A3-0C7906246CAF}" srcOrd="0" destOrd="0" presId="urn:microsoft.com/office/officeart/2005/8/layout/default"/>
    <dgm:cxn modelId="{B7B81728-D6D5-4119-BB08-30D570CAE958}" type="presOf" srcId="{E7363A2C-2340-4E4F-BF54-4C92C184DF1C}" destId="{7C44DB80-F76A-48D7-B485-2D921CAFDB25}" srcOrd="0" destOrd="0" presId="urn:microsoft.com/office/officeart/2005/8/layout/default"/>
    <dgm:cxn modelId="{197F692C-C5D6-4786-8721-8A081EFF1502}" srcId="{CD53BC1F-A493-41DC-9936-DC1E4F07BFFC}" destId="{85AAD53C-C73F-4DA6-A95D-3AAD3AB121FB}" srcOrd="17" destOrd="0" parTransId="{E228145F-FED0-4F82-B70E-94B8BE406CD6}" sibTransId="{4A7713AA-19C6-4C78-811A-B186B88DCF08}"/>
    <dgm:cxn modelId="{3CAFAC2E-D066-4D8A-BD56-4A09A91740B9}" srcId="{CD53BC1F-A493-41DC-9936-DC1E4F07BFFC}" destId="{BACB47C1-7DA4-4F07-A272-C9C0EBFEC3E9}" srcOrd="13" destOrd="0" parTransId="{D41C1096-D98A-4CEB-9AD8-01E9D683DC91}" sibTransId="{E35B927C-527C-461F-B1EE-029FAD9F27A2}"/>
    <dgm:cxn modelId="{AF445630-2F71-4700-B884-48BAE3BC90FA}" type="presOf" srcId="{77736872-0FC0-46E1-AB02-3AE7E808ADD7}" destId="{04352E8F-DBA6-498B-879C-1AEF7446B6B9}" srcOrd="0" destOrd="0" presId="urn:microsoft.com/office/officeart/2005/8/layout/default"/>
    <dgm:cxn modelId="{7B35A235-9F37-4305-A3BF-230FC8345393}" type="presOf" srcId="{07F4AED4-2155-4C7B-87F5-7AF5E9C4C86D}" destId="{0341E3FB-BF3A-4CA4-8386-0109C569CB53}" srcOrd="0" destOrd="0" presId="urn:microsoft.com/office/officeart/2005/8/layout/default"/>
    <dgm:cxn modelId="{F13A1536-2473-4743-8C40-4D598D2C468F}" type="presOf" srcId="{A51F4570-180B-42DB-B53A-FCA5700FB2A1}" destId="{494128E4-A054-4F5C-AC0A-B9E21FC6CAA3}" srcOrd="0" destOrd="0" presId="urn:microsoft.com/office/officeart/2005/8/layout/default"/>
    <dgm:cxn modelId="{FE64B361-178D-499A-B607-A33FEC995EE2}" srcId="{CD53BC1F-A493-41DC-9936-DC1E4F07BFFC}" destId="{7CD3C484-7A60-408C-B5E8-D91A14F2779C}" srcOrd="18" destOrd="0" parTransId="{3CCF7637-29D2-4A07-9AD9-E908D2047A54}" sibTransId="{944B1C8A-B217-43D9-9DBA-2BFFAD394321}"/>
    <dgm:cxn modelId="{6F449348-37F4-460E-A4A0-420C0305B2F3}" srcId="{CD53BC1F-A493-41DC-9936-DC1E4F07BFFC}" destId="{C43EFD5A-2BD3-4684-AD7F-C97AAA9979EB}" srcOrd="8" destOrd="0" parTransId="{13C0EDBD-98EA-48DB-B564-34A12C5E6DE4}" sibTransId="{1884CC77-0D8F-46C0-A12F-7A7D9FA7E512}"/>
    <dgm:cxn modelId="{BB25DB4D-FB77-44D1-B633-1F8F803AF206}" srcId="{CD53BC1F-A493-41DC-9936-DC1E4F07BFFC}" destId="{B7AAF860-DE7C-40A5-B937-D2494FF00ADA}" srcOrd="10" destOrd="0" parTransId="{839F91DA-F85A-48CE-AE62-CF1F73CA201B}" sibTransId="{B475D9A4-7773-40AF-A0F3-406465434F62}"/>
    <dgm:cxn modelId="{EA79126E-01E5-4D1D-82A2-06045FD1B62F}" type="presOf" srcId="{B2459479-3D66-4879-907F-236EC1C403A0}" destId="{2F48D737-6A62-4884-A17E-541C1B5E9CAA}" srcOrd="0" destOrd="0" presId="urn:microsoft.com/office/officeart/2005/8/layout/default"/>
    <dgm:cxn modelId="{17C0AE51-5FE9-401C-832F-1B30E7EA77AB}" srcId="{CD53BC1F-A493-41DC-9936-DC1E4F07BFFC}" destId="{E7363A2C-2340-4E4F-BF54-4C92C184DF1C}" srcOrd="14" destOrd="0" parTransId="{E24CD407-E01F-46ED-8E63-3DDA33B392A5}" sibTransId="{18D3E2EB-2926-4B6D-A18F-34F95DB80D0D}"/>
    <dgm:cxn modelId="{807CBE75-DCE3-46C0-BEE1-E82F9AC1DE42}" type="presOf" srcId="{B7AAF860-DE7C-40A5-B937-D2494FF00ADA}" destId="{F0ED9D5F-5657-4B5B-BE63-1192076F0203}" srcOrd="0" destOrd="0" presId="urn:microsoft.com/office/officeart/2005/8/layout/default"/>
    <dgm:cxn modelId="{86D3CD57-44E1-46ED-86FD-DFD517333EF0}" type="presOf" srcId="{C43EFD5A-2BD3-4684-AD7F-C97AAA9979EB}" destId="{ADDCBD3D-8FF4-4952-AFB7-1D3883594883}" srcOrd="0" destOrd="0" presId="urn:microsoft.com/office/officeart/2005/8/layout/default"/>
    <dgm:cxn modelId="{CBCEC885-0782-416C-BA64-7680C4E6112F}" type="presOf" srcId="{BACB47C1-7DA4-4F07-A272-C9C0EBFEC3E9}" destId="{1E19242B-4DA9-4258-A384-0E533A27304C}" srcOrd="0" destOrd="0" presId="urn:microsoft.com/office/officeart/2005/8/layout/default"/>
    <dgm:cxn modelId="{42338E89-A35D-4C00-83AD-FF44430C74CA}" srcId="{CD53BC1F-A493-41DC-9936-DC1E4F07BFFC}" destId="{5FF59D75-A7FA-4EB9-9064-CE91A96CD8DE}" srcOrd="5" destOrd="0" parTransId="{8DF3F8E1-C086-4CC7-B56A-A90624B2A786}" sibTransId="{6493490F-51F4-4F12-9BBC-9448772C59A1}"/>
    <dgm:cxn modelId="{FB3A818A-9F80-4E1E-899E-A21988CBB085}" type="presOf" srcId="{43E6B235-3123-412E-B47E-A6E048D349DC}" destId="{21BC6CF5-66B0-4C36-A143-1F591E78E2C1}" srcOrd="0" destOrd="0" presId="urn:microsoft.com/office/officeart/2005/8/layout/default"/>
    <dgm:cxn modelId="{CECE318E-7CC5-41A1-9F85-4A2313B4107D}" type="presOf" srcId="{B1AE30BB-5693-4785-80C3-03AB62BF3095}" destId="{093D9BDD-EEF4-4B8E-9EEF-9ED99C0D3106}" srcOrd="0" destOrd="0" presId="urn:microsoft.com/office/officeart/2005/8/layout/default"/>
    <dgm:cxn modelId="{963EEDA2-9A90-468D-8638-8AF0AB81FC64}" type="presOf" srcId="{CE1EC783-75FE-4FB2-98B7-CF8573BE1634}" destId="{654FB738-7D66-4543-ADB8-C088CF7D34BA}" srcOrd="0" destOrd="0" presId="urn:microsoft.com/office/officeart/2005/8/layout/default"/>
    <dgm:cxn modelId="{4F0F96AB-59FD-467C-B1BD-035EB2F325FF}" srcId="{CD53BC1F-A493-41DC-9936-DC1E4F07BFFC}" destId="{77736872-0FC0-46E1-AB02-3AE7E808ADD7}" srcOrd="12" destOrd="0" parTransId="{936958F6-08D2-4677-AE64-866461AF735E}" sibTransId="{865E7B0C-9E1D-4FF9-AD68-08563FEFAA2D}"/>
    <dgm:cxn modelId="{B6467EB5-B771-4E15-8A62-B96CECEB820F}" srcId="{CD53BC1F-A493-41DC-9936-DC1E4F07BFFC}" destId="{B823ED1D-A0A5-448E-847C-A9E7ECA33B5B}" srcOrd="19" destOrd="0" parTransId="{3DB871F4-4A4B-4521-85D4-3372DD0DDCF8}" sibTransId="{CD535A47-3F52-432B-9147-11A2AF29202B}"/>
    <dgm:cxn modelId="{C718EBB8-5800-4765-8314-4DA303357471}" srcId="{CD53BC1F-A493-41DC-9936-DC1E4F07BFFC}" destId="{5D6A45DA-4CBF-4243-AC6C-E33A20FBBC08}" srcOrd="4" destOrd="0" parTransId="{7F7A6BA4-C021-4038-AADE-F2EE033B49F7}" sibTransId="{F3BC5FF6-DA96-4A6C-A4B1-8982C524C1FF}"/>
    <dgm:cxn modelId="{908A1ABD-565C-4B22-86D7-7599370028EC}" srcId="{CD53BC1F-A493-41DC-9936-DC1E4F07BFFC}" destId="{CE1EC783-75FE-4FB2-98B7-CF8573BE1634}" srcOrd="11" destOrd="0" parTransId="{C6EC1E6B-AB57-4CEF-9D08-221C5BD425D7}" sibTransId="{C9BC8C3C-DBF4-4E1F-B1BA-3D8499F0D34D}"/>
    <dgm:cxn modelId="{4FE6C9BE-1BD1-4A75-A10C-68FF793835BE}" srcId="{CD53BC1F-A493-41DC-9936-DC1E4F07BFFC}" destId="{07F4AED4-2155-4C7B-87F5-7AF5E9C4C86D}" srcOrd="1" destOrd="0" parTransId="{7240F078-83B0-4C31-B3B8-03CF4B4F0A27}" sibTransId="{CCCFD8A7-F2CC-443B-B780-63DC79B7279D}"/>
    <dgm:cxn modelId="{863024CA-D525-4FC7-9A6D-B639E4384FBB}" srcId="{CD53BC1F-A493-41DC-9936-DC1E4F07BFFC}" destId="{B1AE30BB-5693-4785-80C3-03AB62BF3095}" srcOrd="0" destOrd="0" parTransId="{A7FE18CE-0F57-4C72-A825-F1E4C26EFC66}" sibTransId="{0CA0C178-72FA-4E7B-90A9-33AE688EDCB9}"/>
    <dgm:cxn modelId="{4A9869D9-C73D-448F-BD5E-8128389E372C}" type="presOf" srcId="{63E552B5-4448-4C4F-9D1E-8FFDD09FF655}" destId="{E65594E4-8417-49DE-936E-F6BF086A89D0}" srcOrd="0" destOrd="0" presId="urn:microsoft.com/office/officeart/2005/8/layout/default"/>
    <dgm:cxn modelId="{ECCFE2E0-E761-4991-A333-56EAF709A679}" srcId="{CD53BC1F-A493-41DC-9936-DC1E4F07BFFC}" destId="{4E1FE86F-060B-4641-BC8B-E923F15A55E2}" srcOrd="3" destOrd="0" parTransId="{4D90632B-420F-4767-B69F-B633C9FC4D47}" sibTransId="{2082E743-511C-48FD-A443-1434AFEAB37C}"/>
    <dgm:cxn modelId="{764357E4-857E-4AA5-A4B2-498DFCB8B1FF}" type="presOf" srcId="{5D6A45DA-4CBF-4243-AC6C-E33A20FBBC08}" destId="{9B0EBA44-16DC-4E02-8292-5BA69EA20725}" srcOrd="0" destOrd="0" presId="urn:microsoft.com/office/officeart/2005/8/layout/default"/>
    <dgm:cxn modelId="{9EF348F2-51CC-4ECE-AFE6-158BFD902D26}" srcId="{CD53BC1F-A493-41DC-9936-DC1E4F07BFFC}" destId="{B2459479-3D66-4879-907F-236EC1C403A0}" srcOrd="16" destOrd="0" parTransId="{C55995DF-54AB-4D61-962F-142A64A5AE27}" sibTransId="{E83AE5B8-9E4D-4249-B4D2-80C34A4B808C}"/>
    <dgm:cxn modelId="{F91C1EF7-DD29-4207-BF03-17553EC16B97}" srcId="{CD53BC1F-A493-41DC-9936-DC1E4F07BFFC}" destId="{43E6B235-3123-412E-B47E-A6E048D349DC}" srcOrd="2" destOrd="0" parTransId="{DA9A3CEE-395D-48A6-B375-9E1C89CE2F16}" sibTransId="{A7A1E629-C701-4565-B175-8419B4C11CD8}"/>
    <dgm:cxn modelId="{A0D98CFD-106D-4C6F-9BC7-A790CAFC1B5A}" type="presOf" srcId="{7CD3C484-7A60-408C-B5E8-D91A14F2779C}" destId="{AAC744E0-1783-4604-9791-582B30910935}" srcOrd="0" destOrd="0" presId="urn:microsoft.com/office/officeart/2005/8/layout/default"/>
    <dgm:cxn modelId="{225AD3FD-B44A-40EE-A129-1EE6FDE7D646}" type="presOf" srcId="{8E8E9DCD-0D0E-4185-8DA7-F3B612B2CFBE}" destId="{A6DD1509-6827-465E-979A-DA128FE2485E}" srcOrd="0" destOrd="0" presId="urn:microsoft.com/office/officeart/2005/8/layout/default"/>
    <dgm:cxn modelId="{E8EE7511-A6E5-4A1A-8142-E1F70F81072F}" type="presParOf" srcId="{EE7AE732-9643-4E4F-91C2-0395C06272A7}" destId="{093D9BDD-EEF4-4B8E-9EEF-9ED99C0D3106}" srcOrd="0" destOrd="0" presId="urn:microsoft.com/office/officeart/2005/8/layout/default"/>
    <dgm:cxn modelId="{43D61A60-9774-433D-A717-DCA1195E9B68}" type="presParOf" srcId="{EE7AE732-9643-4E4F-91C2-0395C06272A7}" destId="{E35FB33D-5A7D-452A-9F10-89CB657558C8}" srcOrd="1" destOrd="0" presId="urn:microsoft.com/office/officeart/2005/8/layout/default"/>
    <dgm:cxn modelId="{E3ED3B9C-639B-4880-8812-285607121265}" type="presParOf" srcId="{EE7AE732-9643-4E4F-91C2-0395C06272A7}" destId="{0341E3FB-BF3A-4CA4-8386-0109C569CB53}" srcOrd="2" destOrd="0" presId="urn:microsoft.com/office/officeart/2005/8/layout/default"/>
    <dgm:cxn modelId="{4DD9DC3C-FA2B-4FB1-BE7C-F3A0226C5585}" type="presParOf" srcId="{EE7AE732-9643-4E4F-91C2-0395C06272A7}" destId="{3E17F478-D5EC-4AE2-9990-D8EF69C348C5}" srcOrd="3" destOrd="0" presId="urn:microsoft.com/office/officeart/2005/8/layout/default"/>
    <dgm:cxn modelId="{45D2064F-EE43-41B6-A71F-DD285A3F1E26}" type="presParOf" srcId="{EE7AE732-9643-4E4F-91C2-0395C06272A7}" destId="{21BC6CF5-66B0-4C36-A143-1F591E78E2C1}" srcOrd="4" destOrd="0" presId="urn:microsoft.com/office/officeart/2005/8/layout/default"/>
    <dgm:cxn modelId="{7A74100A-8693-4F03-B865-03B8626ABD98}" type="presParOf" srcId="{EE7AE732-9643-4E4F-91C2-0395C06272A7}" destId="{B65143AA-390C-4B63-89FB-6CE90C0E1390}" srcOrd="5" destOrd="0" presId="urn:microsoft.com/office/officeart/2005/8/layout/default"/>
    <dgm:cxn modelId="{B8DB83EF-CA1E-4058-A97F-B8E5F567844E}" type="presParOf" srcId="{EE7AE732-9643-4E4F-91C2-0395C06272A7}" destId="{F917434D-D1F6-4096-89E2-79772C9381C9}" srcOrd="6" destOrd="0" presId="urn:microsoft.com/office/officeart/2005/8/layout/default"/>
    <dgm:cxn modelId="{C3AF35F0-8E5B-4B29-9522-F3E02B2D3440}" type="presParOf" srcId="{EE7AE732-9643-4E4F-91C2-0395C06272A7}" destId="{B91B874F-88CE-4647-95AC-D078D4AE99A8}" srcOrd="7" destOrd="0" presId="urn:microsoft.com/office/officeart/2005/8/layout/default"/>
    <dgm:cxn modelId="{407053B3-1D6E-4798-85A1-052D3024D9F9}" type="presParOf" srcId="{EE7AE732-9643-4E4F-91C2-0395C06272A7}" destId="{9B0EBA44-16DC-4E02-8292-5BA69EA20725}" srcOrd="8" destOrd="0" presId="urn:microsoft.com/office/officeart/2005/8/layout/default"/>
    <dgm:cxn modelId="{9358989C-8A93-4B7F-97B6-1038F43C8A0C}" type="presParOf" srcId="{EE7AE732-9643-4E4F-91C2-0395C06272A7}" destId="{9D2D2CF8-B527-4E65-B21C-31F18E3F4139}" srcOrd="9" destOrd="0" presId="urn:microsoft.com/office/officeart/2005/8/layout/default"/>
    <dgm:cxn modelId="{30DC9527-D89A-4FB9-BB58-D975E4731B1C}" type="presParOf" srcId="{EE7AE732-9643-4E4F-91C2-0395C06272A7}" destId="{80D2857B-D005-408B-A9A3-0C7906246CAF}" srcOrd="10" destOrd="0" presId="urn:microsoft.com/office/officeart/2005/8/layout/default"/>
    <dgm:cxn modelId="{B879D5D2-737F-41DC-AA1F-25151483453A}" type="presParOf" srcId="{EE7AE732-9643-4E4F-91C2-0395C06272A7}" destId="{304DFA05-2CD8-4F14-96AD-E702DC5D6E00}" srcOrd="11" destOrd="0" presId="urn:microsoft.com/office/officeart/2005/8/layout/default"/>
    <dgm:cxn modelId="{05170589-8AD1-4768-9E8E-85FCD7546570}" type="presParOf" srcId="{EE7AE732-9643-4E4F-91C2-0395C06272A7}" destId="{494128E4-A054-4F5C-AC0A-B9E21FC6CAA3}" srcOrd="12" destOrd="0" presId="urn:microsoft.com/office/officeart/2005/8/layout/default"/>
    <dgm:cxn modelId="{35B3E801-6837-4AD4-81EF-A1C55D6CBA81}" type="presParOf" srcId="{EE7AE732-9643-4E4F-91C2-0395C06272A7}" destId="{824D90B2-973B-407F-A121-1A62F04FC74A}" srcOrd="13" destOrd="0" presId="urn:microsoft.com/office/officeart/2005/8/layout/default"/>
    <dgm:cxn modelId="{4CC0C05A-78D8-4C91-A8B7-7ED034326D47}" type="presParOf" srcId="{EE7AE732-9643-4E4F-91C2-0395C06272A7}" destId="{E65594E4-8417-49DE-936E-F6BF086A89D0}" srcOrd="14" destOrd="0" presId="urn:microsoft.com/office/officeart/2005/8/layout/default"/>
    <dgm:cxn modelId="{E43F19F4-DD69-46B4-AF50-6743581D9D40}" type="presParOf" srcId="{EE7AE732-9643-4E4F-91C2-0395C06272A7}" destId="{C0F56E72-C849-4FA5-AAB1-81957B963A91}" srcOrd="15" destOrd="0" presId="urn:microsoft.com/office/officeart/2005/8/layout/default"/>
    <dgm:cxn modelId="{9B582F42-F6CA-4E4B-84FF-D62A67D68CA5}" type="presParOf" srcId="{EE7AE732-9643-4E4F-91C2-0395C06272A7}" destId="{ADDCBD3D-8FF4-4952-AFB7-1D3883594883}" srcOrd="16" destOrd="0" presId="urn:microsoft.com/office/officeart/2005/8/layout/default"/>
    <dgm:cxn modelId="{A5D44320-737F-4134-9747-2ACDAA5DBB44}" type="presParOf" srcId="{EE7AE732-9643-4E4F-91C2-0395C06272A7}" destId="{65765D7C-81C9-4F42-B784-3183E8BB1016}" srcOrd="17" destOrd="0" presId="urn:microsoft.com/office/officeart/2005/8/layout/default"/>
    <dgm:cxn modelId="{310FB914-EC32-420E-BA27-D2E674F22C14}" type="presParOf" srcId="{EE7AE732-9643-4E4F-91C2-0395C06272A7}" destId="{FBE9CB67-B325-4F86-8711-A945091D7C06}" srcOrd="18" destOrd="0" presId="urn:microsoft.com/office/officeart/2005/8/layout/default"/>
    <dgm:cxn modelId="{537FE816-5E1F-4B9D-B83C-176B44AB94E0}" type="presParOf" srcId="{EE7AE732-9643-4E4F-91C2-0395C06272A7}" destId="{C3B57B7D-BDA0-4998-8793-FB2C0603AF20}" srcOrd="19" destOrd="0" presId="urn:microsoft.com/office/officeart/2005/8/layout/default"/>
    <dgm:cxn modelId="{16E4F547-CDA6-463C-AB61-59759E5EF00B}" type="presParOf" srcId="{EE7AE732-9643-4E4F-91C2-0395C06272A7}" destId="{F0ED9D5F-5657-4B5B-BE63-1192076F0203}" srcOrd="20" destOrd="0" presId="urn:microsoft.com/office/officeart/2005/8/layout/default"/>
    <dgm:cxn modelId="{F7617BA6-B1E4-4497-AF2D-08223BF21E51}" type="presParOf" srcId="{EE7AE732-9643-4E4F-91C2-0395C06272A7}" destId="{D69DB797-69E9-4DC4-8A12-379175D0E905}" srcOrd="21" destOrd="0" presId="urn:microsoft.com/office/officeart/2005/8/layout/default"/>
    <dgm:cxn modelId="{4043A6A4-D087-4360-90CB-130613BCAE77}" type="presParOf" srcId="{EE7AE732-9643-4E4F-91C2-0395C06272A7}" destId="{654FB738-7D66-4543-ADB8-C088CF7D34BA}" srcOrd="22" destOrd="0" presId="urn:microsoft.com/office/officeart/2005/8/layout/default"/>
    <dgm:cxn modelId="{842F59EF-5AE7-42B6-9623-D7AC74083D57}" type="presParOf" srcId="{EE7AE732-9643-4E4F-91C2-0395C06272A7}" destId="{C5BBBBA7-0E0E-48A5-B7A3-16E4C865BD88}" srcOrd="23" destOrd="0" presId="urn:microsoft.com/office/officeart/2005/8/layout/default"/>
    <dgm:cxn modelId="{EBFF58E9-3A66-4DF8-9B78-93CB9724244D}" type="presParOf" srcId="{EE7AE732-9643-4E4F-91C2-0395C06272A7}" destId="{04352E8F-DBA6-498B-879C-1AEF7446B6B9}" srcOrd="24" destOrd="0" presId="urn:microsoft.com/office/officeart/2005/8/layout/default"/>
    <dgm:cxn modelId="{995DB372-8F1F-424C-810F-94E0A9621492}" type="presParOf" srcId="{EE7AE732-9643-4E4F-91C2-0395C06272A7}" destId="{F5972BE8-EA97-4C30-A567-E0570958A7B2}" srcOrd="25" destOrd="0" presId="urn:microsoft.com/office/officeart/2005/8/layout/default"/>
    <dgm:cxn modelId="{2AA4FEF5-2D54-4504-BB45-E3F64324C209}" type="presParOf" srcId="{EE7AE732-9643-4E4F-91C2-0395C06272A7}" destId="{1E19242B-4DA9-4258-A384-0E533A27304C}" srcOrd="26" destOrd="0" presId="urn:microsoft.com/office/officeart/2005/8/layout/default"/>
    <dgm:cxn modelId="{8B0E5EFD-C7D9-4457-B2D3-C7BC5BBDC76A}" type="presParOf" srcId="{EE7AE732-9643-4E4F-91C2-0395C06272A7}" destId="{4F8BD3D8-F596-4620-8AE4-0DD998C735EC}" srcOrd="27" destOrd="0" presId="urn:microsoft.com/office/officeart/2005/8/layout/default"/>
    <dgm:cxn modelId="{A81B1AC3-37BC-4AF4-BF7D-C056E50A0D03}" type="presParOf" srcId="{EE7AE732-9643-4E4F-91C2-0395C06272A7}" destId="{7C44DB80-F76A-48D7-B485-2D921CAFDB25}" srcOrd="28" destOrd="0" presId="urn:microsoft.com/office/officeart/2005/8/layout/default"/>
    <dgm:cxn modelId="{43D67932-666A-4570-B979-C51F0329085A}" type="presParOf" srcId="{EE7AE732-9643-4E4F-91C2-0395C06272A7}" destId="{6A515CD2-1AA5-4C7D-B63C-7A1D67593E4B}" srcOrd="29" destOrd="0" presId="urn:microsoft.com/office/officeart/2005/8/layout/default"/>
    <dgm:cxn modelId="{1EEB4CC7-1AC2-4F20-ABA3-72CFD7801516}" type="presParOf" srcId="{EE7AE732-9643-4E4F-91C2-0395C06272A7}" destId="{A6DD1509-6827-465E-979A-DA128FE2485E}" srcOrd="30" destOrd="0" presId="urn:microsoft.com/office/officeart/2005/8/layout/default"/>
    <dgm:cxn modelId="{2837CE35-4E9C-4DF8-8CCF-92569561C816}" type="presParOf" srcId="{EE7AE732-9643-4E4F-91C2-0395C06272A7}" destId="{5562E2A6-6E6C-4647-B84A-A1E8D0F0435D}" srcOrd="31" destOrd="0" presId="urn:microsoft.com/office/officeart/2005/8/layout/default"/>
    <dgm:cxn modelId="{632E85EE-D599-4EC1-B2B3-BE30BFF4E471}" type="presParOf" srcId="{EE7AE732-9643-4E4F-91C2-0395C06272A7}" destId="{2F48D737-6A62-4884-A17E-541C1B5E9CAA}" srcOrd="32" destOrd="0" presId="urn:microsoft.com/office/officeart/2005/8/layout/default"/>
    <dgm:cxn modelId="{23EAD2ED-16D2-46A6-BDFE-BA5E10365744}" type="presParOf" srcId="{EE7AE732-9643-4E4F-91C2-0395C06272A7}" destId="{16D40E35-ABD3-4DC4-923B-5AC6F89D5BE6}" srcOrd="33" destOrd="0" presId="urn:microsoft.com/office/officeart/2005/8/layout/default"/>
    <dgm:cxn modelId="{85F1CEE3-F34A-4D29-A523-202DB454975A}" type="presParOf" srcId="{EE7AE732-9643-4E4F-91C2-0395C06272A7}" destId="{F7C99F25-1166-43E0-AC42-E1EC751B4FBD}" srcOrd="34" destOrd="0" presId="urn:microsoft.com/office/officeart/2005/8/layout/default"/>
    <dgm:cxn modelId="{81C67265-312F-41B7-AB14-FCA33A92E955}" type="presParOf" srcId="{EE7AE732-9643-4E4F-91C2-0395C06272A7}" destId="{78B80A61-E0AA-41F1-947E-EE08E4A0E82C}" srcOrd="35" destOrd="0" presId="urn:microsoft.com/office/officeart/2005/8/layout/default"/>
    <dgm:cxn modelId="{E1674B6B-7A4A-4CD4-8E40-EE5F300EE68D}" type="presParOf" srcId="{EE7AE732-9643-4E4F-91C2-0395C06272A7}" destId="{AAC744E0-1783-4604-9791-582B30910935}" srcOrd="36" destOrd="0" presId="urn:microsoft.com/office/officeart/2005/8/layout/default"/>
    <dgm:cxn modelId="{92A1F321-66BF-47B3-B531-EF0ACC8E4461}" type="presParOf" srcId="{EE7AE732-9643-4E4F-91C2-0395C06272A7}" destId="{BAFEA1D1-F14F-4970-B6BF-DC59AC1280AE}" srcOrd="37" destOrd="0" presId="urn:microsoft.com/office/officeart/2005/8/layout/default"/>
    <dgm:cxn modelId="{6E00E8B5-9473-431A-B968-4252FC5404D4}" type="presParOf" srcId="{EE7AE732-9643-4E4F-91C2-0395C06272A7}" destId="{7BE36AE1-0F73-423C-84C1-2AB7273B0025}" srcOrd="3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034B581-D4F8-40F0-A7A8-4A9D556DE41A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C221077-0E1C-41A8-B393-B6A9FAC295E7}">
      <dgm:prSet/>
      <dgm:spPr/>
      <dgm:t>
        <a:bodyPr/>
        <a:lstStyle/>
        <a:p>
          <a:r>
            <a:rPr lang="en-US" dirty="0"/>
            <a:t>Key roles within sector </a:t>
          </a:r>
        </a:p>
      </dgm:t>
    </dgm:pt>
    <dgm:pt modelId="{47171AD4-783A-4748-8EFC-B3D1CFF69392}" type="parTrans" cxnId="{0D4E0AF2-06F7-444A-B4FB-72DA955BAC4C}">
      <dgm:prSet/>
      <dgm:spPr/>
      <dgm:t>
        <a:bodyPr/>
        <a:lstStyle/>
        <a:p>
          <a:endParaRPr lang="en-US"/>
        </a:p>
      </dgm:t>
    </dgm:pt>
    <dgm:pt modelId="{92662902-DF83-4612-B390-2EB6E253CD31}" type="sibTrans" cxnId="{0D4E0AF2-06F7-444A-B4FB-72DA955BAC4C}">
      <dgm:prSet/>
      <dgm:spPr/>
      <dgm:t>
        <a:bodyPr/>
        <a:lstStyle/>
        <a:p>
          <a:endParaRPr lang="en-US"/>
        </a:p>
      </dgm:t>
    </dgm:pt>
    <dgm:pt modelId="{1A655F59-5908-4F7A-9B54-D20DAC3AD062}">
      <dgm:prSet/>
      <dgm:spPr/>
      <dgm:t>
        <a:bodyPr/>
        <a:lstStyle/>
        <a:p>
          <a:r>
            <a:rPr lang="en-US" dirty="0"/>
            <a:t>Why is recruitment difficult?</a:t>
          </a:r>
        </a:p>
      </dgm:t>
    </dgm:pt>
    <dgm:pt modelId="{474D62D4-77D1-4E79-B521-593199B7515F}" type="parTrans" cxnId="{15AE86B1-D3B4-4BDC-955F-6E59E713A7FD}">
      <dgm:prSet/>
      <dgm:spPr/>
      <dgm:t>
        <a:bodyPr/>
        <a:lstStyle/>
        <a:p>
          <a:endParaRPr lang="en-US"/>
        </a:p>
      </dgm:t>
    </dgm:pt>
    <dgm:pt modelId="{13E16FA4-1A05-4F90-AD12-2CB405E32C9A}" type="sibTrans" cxnId="{15AE86B1-D3B4-4BDC-955F-6E59E713A7FD}">
      <dgm:prSet/>
      <dgm:spPr/>
      <dgm:t>
        <a:bodyPr/>
        <a:lstStyle/>
        <a:p>
          <a:endParaRPr lang="en-US"/>
        </a:p>
      </dgm:t>
    </dgm:pt>
    <dgm:pt modelId="{0A541C2B-37C5-4585-A62A-735F5353AB99}">
      <dgm:prSet/>
      <dgm:spPr/>
      <dgm:t>
        <a:bodyPr/>
        <a:lstStyle/>
        <a:p>
          <a:r>
            <a:rPr lang="en-US" dirty="0"/>
            <a:t>Why is retention difficult?</a:t>
          </a:r>
        </a:p>
      </dgm:t>
    </dgm:pt>
    <dgm:pt modelId="{7CA04019-5F24-401F-91F0-22B4C99DF009}" type="parTrans" cxnId="{98BF4C65-A4C4-43ED-B16A-F2C4FE98B947}">
      <dgm:prSet/>
      <dgm:spPr/>
      <dgm:t>
        <a:bodyPr/>
        <a:lstStyle/>
        <a:p>
          <a:endParaRPr lang="en-US"/>
        </a:p>
      </dgm:t>
    </dgm:pt>
    <dgm:pt modelId="{E35570E9-E0D8-483D-AF5F-96B58F95AA53}" type="sibTrans" cxnId="{98BF4C65-A4C4-43ED-B16A-F2C4FE98B947}">
      <dgm:prSet/>
      <dgm:spPr/>
      <dgm:t>
        <a:bodyPr/>
        <a:lstStyle/>
        <a:p>
          <a:endParaRPr lang="en-US"/>
        </a:p>
      </dgm:t>
    </dgm:pt>
    <dgm:pt modelId="{BE91E2B3-EF9C-4CA2-86BA-414AA7AC24B5}">
      <dgm:prSet/>
      <dgm:spPr/>
      <dgm:t>
        <a:bodyPr/>
        <a:lstStyle/>
        <a:p>
          <a:r>
            <a:rPr lang="en-US" dirty="0"/>
            <a:t>What is the skills gap/need?</a:t>
          </a:r>
        </a:p>
      </dgm:t>
    </dgm:pt>
    <dgm:pt modelId="{710312FB-BAD0-48B5-B352-D85A2E2E898B}" type="parTrans" cxnId="{DF2328BC-992F-4179-9854-65BE3206F388}">
      <dgm:prSet/>
      <dgm:spPr/>
      <dgm:t>
        <a:bodyPr/>
        <a:lstStyle/>
        <a:p>
          <a:endParaRPr lang="en-US"/>
        </a:p>
      </dgm:t>
    </dgm:pt>
    <dgm:pt modelId="{12268F04-3993-4E4F-B8B7-49E47DD92030}" type="sibTrans" cxnId="{DF2328BC-992F-4179-9854-65BE3206F388}">
      <dgm:prSet/>
      <dgm:spPr/>
      <dgm:t>
        <a:bodyPr/>
        <a:lstStyle/>
        <a:p>
          <a:endParaRPr lang="en-US"/>
        </a:p>
      </dgm:t>
    </dgm:pt>
    <dgm:pt modelId="{8D284561-3698-42ED-8B2E-DEEEDE0F384B}">
      <dgm:prSet/>
      <dgm:spPr/>
      <dgm:t>
        <a:bodyPr/>
        <a:lstStyle/>
        <a:p>
          <a:r>
            <a:rPr lang="en-GB" dirty="0"/>
            <a:t>What can we do to help?  </a:t>
          </a:r>
        </a:p>
      </dgm:t>
    </dgm:pt>
    <dgm:pt modelId="{87967CE9-A6CF-4427-B038-6283932AD98A}" type="parTrans" cxnId="{B0D5F84B-6048-40B2-B976-AB53C955475D}">
      <dgm:prSet/>
      <dgm:spPr/>
    </dgm:pt>
    <dgm:pt modelId="{0CC73B12-458E-4237-ACD0-310FAACB4D6B}" type="sibTrans" cxnId="{B0D5F84B-6048-40B2-B976-AB53C955475D}">
      <dgm:prSet/>
      <dgm:spPr/>
    </dgm:pt>
    <dgm:pt modelId="{1DC6C22A-B2C1-4215-83A1-C7D0EB4D817E}" type="pres">
      <dgm:prSet presAssocID="{F034B581-D4F8-40F0-A7A8-4A9D556DE41A}" presName="linear" presStyleCnt="0">
        <dgm:presLayoutVars>
          <dgm:animLvl val="lvl"/>
          <dgm:resizeHandles val="exact"/>
        </dgm:presLayoutVars>
      </dgm:prSet>
      <dgm:spPr/>
    </dgm:pt>
    <dgm:pt modelId="{C970D26C-1786-4C1E-92E5-98CA52EB6FFB}" type="pres">
      <dgm:prSet presAssocID="{DC221077-0E1C-41A8-B393-B6A9FAC295E7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4C92D3E7-A113-49C3-84E1-E51C2F0C99FE}" type="pres">
      <dgm:prSet presAssocID="{92662902-DF83-4612-B390-2EB6E253CD31}" presName="spacer" presStyleCnt="0"/>
      <dgm:spPr/>
    </dgm:pt>
    <dgm:pt modelId="{6B4DD2CA-9BD6-4E24-B434-BF8C308BC56F}" type="pres">
      <dgm:prSet presAssocID="{1A655F59-5908-4F7A-9B54-D20DAC3AD062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43A246B9-7BDD-48DA-872E-7123EB5F6117}" type="pres">
      <dgm:prSet presAssocID="{13E16FA4-1A05-4F90-AD12-2CB405E32C9A}" presName="spacer" presStyleCnt="0"/>
      <dgm:spPr/>
    </dgm:pt>
    <dgm:pt modelId="{B3F73E48-3215-4260-8683-E16A0C3257FA}" type="pres">
      <dgm:prSet presAssocID="{0A541C2B-37C5-4585-A62A-735F5353AB99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40A79DC9-F7ED-4FD5-9558-6FEBB1FE1281}" type="pres">
      <dgm:prSet presAssocID="{E35570E9-E0D8-483D-AF5F-96B58F95AA53}" presName="spacer" presStyleCnt="0"/>
      <dgm:spPr/>
    </dgm:pt>
    <dgm:pt modelId="{4AF4AF68-5A70-420D-BA25-321F46DA3995}" type="pres">
      <dgm:prSet presAssocID="{BE91E2B3-EF9C-4CA2-86BA-414AA7AC24B5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D4CEE530-C0A3-4DA2-87BA-655B32EB1891}" type="pres">
      <dgm:prSet presAssocID="{12268F04-3993-4E4F-B8B7-49E47DD92030}" presName="spacer" presStyleCnt="0"/>
      <dgm:spPr/>
    </dgm:pt>
    <dgm:pt modelId="{83A12465-67B6-4E34-B1F1-17B7B67A1043}" type="pres">
      <dgm:prSet presAssocID="{8D284561-3698-42ED-8B2E-DEEEDE0F384B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C3F93B02-80BE-4F3F-969B-338105BD1B60}" type="presOf" srcId="{F034B581-D4F8-40F0-A7A8-4A9D556DE41A}" destId="{1DC6C22A-B2C1-4215-83A1-C7D0EB4D817E}" srcOrd="0" destOrd="0" presId="urn:microsoft.com/office/officeart/2005/8/layout/vList2"/>
    <dgm:cxn modelId="{9120DE29-9B88-4FE7-909F-E111726FDD90}" type="presOf" srcId="{8D284561-3698-42ED-8B2E-DEEEDE0F384B}" destId="{83A12465-67B6-4E34-B1F1-17B7B67A1043}" srcOrd="0" destOrd="0" presId="urn:microsoft.com/office/officeart/2005/8/layout/vList2"/>
    <dgm:cxn modelId="{74F38D3C-39F8-4205-BB98-6768CEEE6241}" type="presOf" srcId="{BE91E2B3-EF9C-4CA2-86BA-414AA7AC24B5}" destId="{4AF4AF68-5A70-420D-BA25-321F46DA3995}" srcOrd="0" destOrd="0" presId="urn:microsoft.com/office/officeart/2005/8/layout/vList2"/>
    <dgm:cxn modelId="{98BF4C65-A4C4-43ED-B16A-F2C4FE98B947}" srcId="{F034B581-D4F8-40F0-A7A8-4A9D556DE41A}" destId="{0A541C2B-37C5-4585-A62A-735F5353AB99}" srcOrd="2" destOrd="0" parTransId="{7CA04019-5F24-401F-91F0-22B4C99DF009}" sibTransId="{E35570E9-E0D8-483D-AF5F-96B58F95AA53}"/>
    <dgm:cxn modelId="{B0D5F84B-6048-40B2-B976-AB53C955475D}" srcId="{F034B581-D4F8-40F0-A7A8-4A9D556DE41A}" destId="{8D284561-3698-42ED-8B2E-DEEEDE0F384B}" srcOrd="4" destOrd="0" parTransId="{87967CE9-A6CF-4427-B038-6283932AD98A}" sibTransId="{0CC73B12-458E-4237-ACD0-310FAACB4D6B}"/>
    <dgm:cxn modelId="{B7CD0981-3E8B-423D-93E1-FB41278DDC19}" type="presOf" srcId="{1A655F59-5908-4F7A-9B54-D20DAC3AD062}" destId="{6B4DD2CA-9BD6-4E24-B434-BF8C308BC56F}" srcOrd="0" destOrd="0" presId="urn:microsoft.com/office/officeart/2005/8/layout/vList2"/>
    <dgm:cxn modelId="{F551C69E-05D7-478B-BFB3-C619379FCA16}" type="presOf" srcId="{0A541C2B-37C5-4585-A62A-735F5353AB99}" destId="{B3F73E48-3215-4260-8683-E16A0C3257FA}" srcOrd="0" destOrd="0" presId="urn:microsoft.com/office/officeart/2005/8/layout/vList2"/>
    <dgm:cxn modelId="{15AE86B1-D3B4-4BDC-955F-6E59E713A7FD}" srcId="{F034B581-D4F8-40F0-A7A8-4A9D556DE41A}" destId="{1A655F59-5908-4F7A-9B54-D20DAC3AD062}" srcOrd="1" destOrd="0" parTransId="{474D62D4-77D1-4E79-B521-593199B7515F}" sibTransId="{13E16FA4-1A05-4F90-AD12-2CB405E32C9A}"/>
    <dgm:cxn modelId="{DF2328BC-992F-4179-9854-65BE3206F388}" srcId="{F034B581-D4F8-40F0-A7A8-4A9D556DE41A}" destId="{BE91E2B3-EF9C-4CA2-86BA-414AA7AC24B5}" srcOrd="3" destOrd="0" parTransId="{710312FB-BAD0-48B5-B352-D85A2E2E898B}" sibTransId="{12268F04-3993-4E4F-B8B7-49E47DD92030}"/>
    <dgm:cxn modelId="{DB85CDCB-C591-42CC-9F56-8F6D1CCDD023}" type="presOf" srcId="{DC221077-0E1C-41A8-B393-B6A9FAC295E7}" destId="{C970D26C-1786-4C1E-92E5-98CA52EB6FFB}" srcOrd="0" destOrd="0" presId="urn:microsoft.com/office/officeart/2005/8/layout/vList2"/>
    <dgm:cxn modelId="{0D4E0AF2-06F7-444A-B4FB-72DA955BAC4C}" srcId="{F034B581-D4F8-40F0-A7A8-4A9D556DE41A}" destId="{DC221077-0E1C-41A8-B393-B6A9FAC295E7}" srcOrd="0" destOrd="0" parTransId="{47171AD4-783A-4748-8EFC-B3D1CFF69392}" sibTransId="{92662902-DF83-4612-B390-2EB6E253CD31}"/>
    <dgm:cxn modelId="{716B6CA3-525A-40BF-99D5-77E9C7EF8F8D}" type="presParOf" srcId="{1DC6C22A-B2C1-4215-83A1-C7D0EB4D817E}" destId="{C970D26C-1786-4C1E-92E5-98CA52EB6FFB}" srcOrd="0" destOrd="0" presId="urn:microsoft.com/office/officeart/2005/8/layout/vList2"/>
    <dgm:cxn modelId="{3341C0DE-2E38-4B92-92E3-D057A176E53D}" type="presParOf" srcId="{1DC6C22A-B2C1-4215-83A1-C7D0EB4D817E}" destId="{4C92D3E7-A113-49C3-84E1-E51C2F0C99FE}" srcOrd="1" destOrd="0" presId="urn:microsoft.com/office/officeart/2005/8/layout/vList2"/>
    <dgm:cxn modelId="{2261250C-3525-41B5-BE5D-75BEFEB7E0FB}" type="presParOf" srcId="{1DC6C22A-B2C1-4215-83A1-C7D0EB4D817E}" destId="{6B4DD2CA-9BD6-4E24-B434-BF8C308BC56F}" srcOrd="2" destOrd="0" presId="urn:microsoft.com/office/officeart/2005/8/layout/vList2"/>
    <dgm:cxn modelId="{516EC1BE-C3B9-4900-B720-C219B2D9F3CC}" type="presParOf" srcId="{1DC6C22A-B2C1-4215-83A1-C7D0EB4D817E}" destId="{43A246B9-7BDD-48DA-872E-7123EB5F6117}" srcOrd="3" destOrd="0" presId="urn:microsoft.com/office/officeart/2005/8/layout/vList2"/>
    <dgm:cxn modelId="{E654EFD3-0843-4AE9-BB7B-DD50AE780240}" type="presParOf" srcId="{1DC6C22A-B2C1-4215-83A1-C7D0EB4D817E}" destId="{B3F73E48-3215-4260-8683-E16A0C3257FA}" srcOrd="4" destOrd="0" presId="urn:microsoft.com/office/officeart/2005/8/layout/vList2"/>
    <dgm:cxn modelId="{8391DB2F-5633-40CB-944A-8A3C0FDE5972}" type="presParOf" srcId="{1DC6C22A-B2C1-4215-83A1-C7D0EB4D817E}" destId="{40A79DC9-F7ED-4FD5-9558-6FEBB1FE1281}" srcOrd="5" destOrd="0" presId="urn:microsoft.com/office/officeart/2005/8/layout/vList2"/>
    <dgm:cxn modelId="{B73E00F7-7116-40C3-8ADA-EBD9B315B6B3}" type="presParOf" srcId="{1DC6C22A-B2C1-4215-83A1-C7D0EB4D817E}" destId="{4AF4AF68-5A70-420D-BA25-321F46DA3995}" srcOrd="6" destOrd="0" presId="urn:microsoft.com/office/officeart/2005/8/layout/vList2"/>
    <dgm:cxn modelId="{90A5BABB-AD70-4A87-B461-D9D710B4FC55}" type="presParOf" srcId="{1DC6C22A-B2C1-4215-83A1-C7D0EB4D817E}" destId="{D4CEE530-C0A3-4DA2-87BA-655B32EB1891}" srcOrd="7" destOrd="0" presId="urn:microsoft.com/office/officeart/2005/8/layout/vList2"/>
    <dgm:cxn modelId="{CDFAA3D2-180C-4FC0-8199-331542C31EA5}" type="presParOf" srcId="{1DC6C22A-B2C1-4215-83A1-C7D0EB4D817E}" destId="{83A12465-67B6-4E34-B1F1-17B7B67A1043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BBAFF87-DD27-404F-970E-9A944427E8ED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5031D4C-1A00-4C30-8589-534C41E93CE6}">
      <dgm:prSet custT="1"/>
      <dgm:spPr/>
      <dgm:t>
        <a:bodyPr/>
        <a:lstStyle/>
        <a:p>
          <a:pPr algn="l" rtl="0"/>
          <a:r>
            <a:rPr lang="en-GB" sz="1600" b="1" dirty="0"/>
            <a:t>Autumn/Winter 2020</a:t>
          </a:r>
        </a:p>
        <a:p>
          <a:pPr algn="r" rtl="0"/>
          <a:r>
            <a:rPr lang="en-GB" sz="1400" b="0" dirty="0"/>
            <a:t>Finish collecting intelligence around Health and Social Care Sector</a:t>
          </a:r>
        </a:p>
        <a:p>
          <a:pPr algn="r" rtl="0"/>
          <a:r>
            <a:rPr lang="en-GB" sz="1400" b="0" dirty="0"/>
            <a:t>Produce Version 1 of report for sector in GM</a:t>
          </a:r>
        </a:p>
        <a:p>
          <a:pPr algn="r" rtl="0"/>
          <a:r>
            <a:rPr lang="en-GB" sz="1400" b="0" dirty="0"/>
            <a:t>Begin disseminating report across localities and network</a:t>
          </a:r>
        </a:p>
      </dgm:t>
    </dgm:pt>
    <dgm:pt modelId="{A15EF3EC-B8A3-4C2D-B57E-81CCC309B5E5}" type="parTrans" cxnId="{B6EFC122-C16D-4482-9B32-538B245A527C}">
      <dgm:prSet/>
      <dgm:spPr/>
      <dgm:t>
        <a:bodyPr/>
        <a:lstStyle/>
        <a:p>
          <a:endParaRPr lang="en-US"/>
        </a:p>
      </dgm:t>
    </dgm:pt>
    <dgm:pt modelId="{738DCDA3-2E1D-4851-872E-D678713234C1}" type="sibTrans" cxnId="{B6EFC122-C16D-4482-9B32-538B245A527C}">
      <dgm:prSet/>
      <dgm:spPr/>
      <dgm:t>
        <a:bodyPr/>
        <a:lstStyle/>
        <a:p>
          <a:endParaRPr lang="en-US"/>
        </a:p>
      </dgm:t>
    </dgm:pt>
    <dgm:pt modelId="{9341EB66-4763-408D-A44E-B41668E66D4D}">
      <dgm:prSet custT="1"/>
      <dgm:spPr/>
      <dgm:t>
        <a:bodyPr/>
        <a:lstStyle/>
        <a:p>
          <a:pPr algn="l" rtl="0"/>
          <a:endParaRPr lang="en-GB" sz="1600" b="1" dirty="0"/>
        </a:p>
        <a:p>
          <a:pPr algn="l" rtl="0"/>
          <a:r>
            <a:rPr lang="en-GB" sz="1600" b="1" dirty="0"/>
            <a:t>Winter/Spring 2021</a:t>
          </a:r>
        </a:p>
        <a:p>
          <a:pPr algn="r" rtl="0"/>
          <a:r>
            <a:rPr lang="en-GB" sz="1400" b="0" dirty="0"/>
            <a:t>Award of first skills delivery contracts.</a:t>
          </a:r>
        </a:p>
        <a:p>
          <a:pPr algn="r" rtl="0"/>
          <a:r>
            <a:rPr lang="en-GB" sz="1400" b="0" dirty="0"/>
            <a:t>Skills delivery commences</a:t>
          </a:r>
        </a:p>
        <a:p>
          <a:pPr algn="r" rtl="0"/>
          <a:r>
            <a:rPr lang="en-GB" sz="1400" b="0" dirty="0"/>
            <a:t>Possible upscaling of models of good practice</a:t>
          </a:r>
        </a:p>
        <a:p>
          <a:pPr algn="r" rtl="0"/>
          <a:r>
            <a:rPr lang="en-GB" sz="1400" b="0" dirty="0"/>
            <a:t>Implementation of report recommendations </a:t>
          </a:r>
        </a:p>
        <a:p>
          <a:pPr algn="l" rtl="0"/>
          <a:endParaRPr lang="en-GB" sz="500" b="0" dirty="0"/>
        </a:p>
      </dgm:t>
    </dgm:pt>
    <dgm:pt modelId="{C09475B9-C3EB-44E0-A750-BD5514CF66D1}" type="parTrans" cxnId="{56814EFE-0E0C-4585-BE32-1EF6BE993C91}">
      <dgm:prSet/>
      <dgm:spPr/>
      <dgm:t>
        <a:bodyPr/>
        <a:lstStyle/>
        <a:p>
          <a:endParaRPr lang="en-US"/>
        </a:p>
      </dgm:t>
    </dgm:pt>
    <dgm:pt modelId="{993B8CA9-59DA-4439-B925-A7BC7F5A9F83}" type="sibTrans" cxnId="{56814EFE-0E0C-4585-BE32-1EF6BE993C91}">
      <dgm:prSet/>
      <dgm:spPr/>
      <dgm:t>
        <a:bodyPr/>
        <a:lstStyle/>
        <a:p>
          <a:endParaRPr lang="en-US"/>
        </a:p>
      </dgm:t>
    </dgm:pt>
    <dgm:pt modelId="{8F0CE2E8-E140-4C1C-92E4-69D929902607}">
      <dgm:prSet custT="1"/>
      <dgm:spPr/>
      <dgm:t>
        <a:bodyPr/>
        <a:lstStyle/>
        <a:p>
          <a:pPr algn="l" rtl="0"/>
          <a:r>
            <a:rPr lang="en-GB" sz="1600" b="1" dirty="0"/>
            <a:t>Spring/Summer 2021</a:t>
          </a:r>
        </a:p>
        <a:p>
          <a:pPr algn="l" rtl="0"/>
          <a:endParaRPr lang="en-GB" sz="1100" b="1" dirty="0"/>
        </a:p>
        <a:p>
          <a:pPr algn="r" rtl="0"/>
          <a:r>
            <a:rPr lang="en-GB" sz="1200" b="0" dirty="0"/>
            <a:t>Using </a:t>
          </a:r>
          <a:r>
            <a:rPr lang="en-GB" sz="1400" b="0" dirty="0"/>
            <a:t>intelligence; more skills delivery contracts to be commissioned (every month)</a:t>
          </a:r>
        </a:p>
        <a:p>
          <a:pPr algn="r" rtl="0"/>
          <a:r>
            <a:rPr lang="en-GB" sz="1400" b="0" dirty="0"/>
            <a:t>Develop and produce Version 2 including findings gained from first version</a:t>
          </a:r>
        </a:p>
        <a:p>
          <a:pPr algn="r" rtl="0"/>
          <a:r>
            <a:rPr lang="en-GB" sz="1400" b="0" dirty="0"/>
            <a:t>Identify other sub-sectors across Public Sector with a skills need</a:t>
          </a:r>
        </a:p>
        <a:p>
          <a:pPr algn="r" rtl="0"/>
          <a:endParaRPr lang="en-GB" sz="1400" b="0" dirty="0"/>
        </a:p>
      </dgm:t>
    </dgm:pt>
    <dgm:pt modelId="{D8BDC66D-A266-4446-AAFB-418EA39E07C4}" type="parTrans" cxnId="{570E8EF3-0D75-4954-9638-AEC82A1DCC18}">
      <dgm:prSet/>
      <dgm:spPr/>
      <dgm:t>
        <a:bodyPr/>
        <a:lstStyle/>
        <a:p>
          <a:endParaRPr lang="en-US"/>
        </a:p>
      </dgm:t>
    </dgm:pt>
    <dgm:pt modelId="{182D1038-EC62-4AD8-A320-DDC84B4787CE}" type="sibTrans" cxnId="{570E8EF3-0D75-4954-9638-AEC82A1DCC18}">
      <dgm:prSet/>
      <dgm:spPr/>
      <dgm:t>
        <a:bodyPr/>
        <a:lstStyle/>
        <a:p>
          <a:endParaRPr lang="en-US"/>
        </a:p>
      </dgm:t>
    </dgm:pt>
    <dgm:pt modelId="{50EF2A0F-F60E-4354-ADCA-E97EA64B38F6}" type="pres">
      <dgm:prSet presAssocID="{3BBAFF87-DD27-404F-970E-9A944427E8ED}" presName="linear" presStyleCnt="0">
        <dgm:presLayoutVars>
          <dgm:animLvl val="lvl"/>
          <dgm:resizeHandles val="exact"/>
        </dgm:presLayoutVars>
      </dgm:prSet>
      <dgm:spPr/>
    </dgm:pt>
    <dgm:pt modelId="{D807F3AE-73A5-49F6-B099-0244C11BB95F}" type="pres">
      <dgm:prSet presAssocID="{E5031D4C-1A00-4C30-8589-534C41E93CE6}" presName="parentText" presStyleLbl="node1" presStyleIdx="0" presStyleCnt="3" custScaleY="104552">
        <dgm:presLayoutVars>
          <dgm:chMax val="0"/>
          <dgm:bulletEnabled val="1"/>
        </dgm:presLayoutVars>
      </dgm:prSet>
      <dgm:spPr/>
    </dgm:pt>
    <dgm:pt modelId="{A53CF173-A61B-4B00-8849-9D07BBE704A8}" type="pres">
      <dgm:prSet presAssocID="{738DCDA3-2E1D-4851-872E-D678713234C1}" presName="spacer" presStyleCnt="0"/>
      <dgm:spPr/>
    </dgm:pt>
    <dgm:pt modelId="{0EDD1F63-A32B-4E50-957A-9B525257DED7}" type="pres">
      <dgm:prSet presAssocID="{9341EB66-4763-408D-A44E-B41668E66D4D}" presName="parentText" presStyleLbl="node1" presStyleIdx="1" presStyleCnt="3" custScaleY="115991">
        <dgm:presLayoutVars>
          <dgm:chMax val="0"/>
          <dgm:bulletEnabled val="1"/>
        </dgm:presLayoutVars>
      </dgm:prSet>
      <dgm:spPr/>
    </dgm:pt>
    <dgm:pt modelId="{57196D0F-A046-49D7-8C89-D5ECE36D905F}" type="pres">
      <dgm:prSet presAssocID="{993B8CA9-59DA-4439-B925-A7BC7F5A9F83}" presName="spacer" presStyleCnt="0"/>
      <dgm:spPr/>
    </dgm:pt>
    <dgm:pt modelId="{BD40C316-2FFF-4CD5-896C-4D5F6C74687C}" type="pres">
      <dgm:prSet presAssocID="{8F0CE2E8-E140-4C1C-92E4-69D929902607}" presName="parentText" presStyleLbl="node1" presStyleIdx="2" presStyleCnt="3" custLinFactNeighborY="846">
        <dgm:presLayoutVars>
          <dgm:chMax val="0"/>
          <dgm:bulletEnabled val="1"/>
        </dgm:presLayoutVars>
      </dgm:prSet>
      <dgm:spPr/>
    </dgm:pt>
  </dgm:ptLst>
  <dgm:cxnLst>
    <dgm:cxn modelId="{CAEF5201-BB53-4344-AA5A-2C25BF56BFDD}" type="presOf" srcId="{8F0CE2E8-E140-4C1C-92E4-69D929902607}" destId="{BD40C316-2FFF-4CD5-896C-4D5F6C74687C}" srcOrd="0" destOrd="0" presId="urn:microsoft.com/office/officeart/2005/8/layout/vList2"/>
    <dgm:cxn modelId="{B6EFC122-C16D-4482-9B32-538B245A527C}" srcId="{3BBAFF87-DD27-404F-970E-9A944427E8ED}" destId="{E5031D4C-1A00-4C30-8589-534C41E93CE6}" srcOrd="0" destOrd="0" parTransId="{A15EF3EC-B8A3-4C2D-B57E-81CCC309B5E5}" sibTransId="{738DCDA3-2E1D-4851-872E-D678713234C1}"/>
    <dgm:cxn modelId="{A520FF85-F069-44EC-8836-ED5A2E0F9D76}" type="presOf" srcId="{E5031D4C-1A00-4C30-8589-534C41E93CE6}" destId="{D807F3AE-73A5-49F6-B099-0244C11BB95F}" srcOrd="0" destOrd="0" presId="urn:microsoft.com/office/officeart/2005/8/layout/vList2"/>
    <dgm:cxn modelId="{BF0C6CBA-019E-4ADB-B422-62BBC4CDF3B9}" type="presOf" srcId="{3BBAFF87-DD27-404F-970E-9A944427E8ED}" destId="{50EF2A0F-F60E-4354-ADCA-E97EA64B38F6}" srcOrd="0" destOrd="0" presId="urn:microsoft.com/office/officeart/2005/8/layout/vList2"/>
    <dgm:cxn modelId="{9F6786DC-014D-4712-997B-1B9EB1C05EF7}" type="presOf" srcId="{9341EB66-4763-408D-A44E-B41668E66D4D}" destId="{0EDD1F63-A32B-4E50-957A-9B525257DED7}" srcOrd="0" destOrd="0" presId="urn:microsoft.com/office/officeart/2005/8/layout/vList2"/>
    <dgm:cxn modelId="{570E8EF3-0D75-4954-9638-AEC82A1DCC18}" srcId="{3BBAFF87-DD27-404F-970E-9A944427E8ED}" destId="{8F0CE2E8-E140-4C1C-92E4-69D929902607}" srcOrd="2" destOrd="0" parTransId="{D8BDC66D-A266-4446-AAFB-418EA39E07C4}" sibTransId="{182D1038-EC62-4AD8-A320-DDC84B4787CE}"/>
    <dgm:cxn modelId="{56814EFE-0E0C-4585-BE32-1EF6BE993C91}" srcId="{3BBAFF87-DD27-404F-970E-9A944427E8ED}" destId="{9341EB66-4763-408D-A44E-B41668E66D4D}" srcOrd="1" destOrd="0" parTransId="{C09475B9-C3EB-44E0-A750-BD5514CF66D1}" sibTransId="{993B8CA9-59DA-4439-B925-A7BC7F5A9F83}"/>
    <dgm:cxn modelId="{C93C4D95-D136-43CB-AA88-2047523167F6}" type="presParOf" srcId="{50EF2A0F-F60E-4354-ADCA-E97EA64B38F6}" destId="{D807F3AE-73A5-49F6-B099-0244C11BB95F}" srcOrd="0" destOrd="0" presId="urn:microsoft.com/office/officeart/2005/8/layout/vList2"/>
    <dgm:cxn modelId="{4033D0F0-C623-4A84-82A4-22BF538E9246}" type="presParOf" srcId="{50EF2A0F-F60E-4354-ADCA-E97EA64B38F6}" destId="{A53CF173-A61B-4B00-8849-9D07BBE704A8}" srcOrd="1" destOrd="0" presId="urn:microsoft.com/office/officeart/2005/8/layout/vList2"/>
    <dgm:cxn modelId="{C2783E39-BEC7-4847-9EA1-12FCD43E5BF6}" type="presParOf" srcId="{50EF2A0F-F60E-4354-ADCA-E97EA64B38F6}" destId="{0EDD1F63-A32B-4E50-957A-9B525257DED7}" srcOrd="2" destOrd="0" presId="urn:microsoft.com/office/officeart/2005/8/layout/vList2"/>
    <dgm:cxn modelId="{1F98765E-63B5-4D29-8F95-0D22BAE424EB}" type="presParOf" srcId="{50EF2A0F-F60E-4354-ADCA-E97EA64B38F6}" destId="{57196D0F-A046-49D7-8C89-D5ECE36D905F}" srcOrd="3" destOrd="0" presId="urn:microsoft.com/office/officeart/2005/8/layout/vList2"/>
    <dgm:cxn modelId="{6962AAD6-B073-45E0-A2E1-EA0CFAAE0E67}" type="presParOf" srcId="{50EF2A0F-F60E-4354-ADCA-E97EA64B38F6}" destId="{BD40C316-2FFF-4CD5-896C-4D5F6C74687C}" srcOrd="4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D41B525-8C71-43E9-86F0-D6EAF2FAA1A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0956C7A-3F4E-4DE0-BBEB-460C2B9EA552}">
      <dgm:prSet/>
      <dgm:spPr>
        <a:solidFill>
          <a:srgbClr val="077B78">
            <a:alpha val="30196"/>
          </a:srgbClr>
        </a:solidFill>
      </dgm:spPr>
      <dgm:t>
        <a:bodyPr/>
        <a:lstStyle/>
        <a:p>
          <a:pPr rtl="0"/>
          <a:r>
            <a:rPr lang="en-GB" b="1" dirty="0"/>
            <a:t>Industry Skills Intelligence Lead</a:t>
          </a:r>
        </a:p>
        <a:p>
          <a:pPr rtl="0"/>
          <a:r>
            <a:rPr lang="en-GB" dirty="0"/>
            <a:t>Nichola Wallworth</a:t>
          </a:r>
        </a:p>
      </dgm:t>
    </dgm:pt>
    <dgm:pt modelId="{AC3F5843-1E07-4556-98FC-08D43AE857D6}" type="parTrans" cxnId="{F907709E-CD78-4A9A-B56A-85763671017B}">
      <dgm:prSet/>
      <dgm:spPr/>
      <dgm:t>
        <a:bodyPr/>
        <a:lstStyle/>
        <a:p>
          <a:endParaRPr lang="en-US"/>
        </a:p>
      </dgm:t>
    </dgm:pt>
    <dgm:pt modelId="{751550D6-863C-4D01-A61C-0B9AEE99376A}" type="sibTrans" cxnId="{F907709E-CD78-4A9A-B56A-85763671017B}">
      <dgm:prSet/>
      <dgm:spPr/>
      <dgm:t>
        <a:bodyPr/>
        <a:lstStyle/>
        <a:p>
          <a:endParaRPr lang="en-US"/>
        </a:p>
      </dgm:t>
    </dgm:pt>
    <dgm:pt modelId="{E6A9110E-9D52-4B00-AE0A-96CEA20BE586}">
      <dgm:prSet/>
      <dgm:spPr>
        <a:solidFill>
          <a:srgbClr val="077B78">
            <a:alpha val="30196"/>
          </a:srgbClr>
        </a:solidFill>
      </dgm:spPr>
      <dgm:t>
        <a:bodyPr/>
        <a:lstStyle/>
        <a:p>
          <a:pPr rtl="0"/>
          <a:r>
            <a:rPr lang="en-GB" b="1" dirty="0"/>
            <a:t>Industry Skills Intelligence Officer (Public Sector)</a:t>
          </a:r>
        </a:p>
        <a:p>
          <a:pPr rtl="0"/>
          <a:r>
            <a:rPr lang="en-GB" b="1" dirty="0"/>
            <a:t>Phil Pennill</a:t>
          </a:r>
        </a:p>
      </dgm:t>
    </dgm:pt>
    <dgm:pt modelId="{60C3160B-CE63-4361-910B-B7ECC0CDDECE}" type="parTrans" cxnId="{748090EE-AFFE-4F8B-B4F8-B141EF3C3D9A}">
      <dgm:prSet/>
      <dgm:spPr/>
      <dgm:t>
        <a:bodyPr/>
        <a:lstStyle/>
        <a:p>
          <a:endParaRPr lang="en-US"/>
        </a:p>
      </dgm:t>
    </dgm:pt>
    <dgm:pt modelId="{20CC1B4D-5FF9-42C1-B79E-3788CEDE80DA}" type="sibTrans" cxnId="{748090EE-AFFE-4F8B-B4F8-B141EF3C3D9A}">
      <dgm:prSet/>
      <dgm:spPr/>
      <dgm:t>
        <a:bodyPr/>
        <a:lstStyle/>
        <a:p>
          <a:endParaRPr lang="en-US"/>
        </a:p>
      </dgm:t>
    </dgm:pt>
    <dgm:pt modelId="{BBE1EA18-0574-4F20-83B9-25E5DB41479B}">
      <dgm:prSet/>
      <dgm:spPr>
        <a:solidFill>
          <a:srgbClr val="077B78">
            <a:alpha val="30196"/>
          </a:srgbClr>
        </a:solidFill>
      </dgm:spPr>
      <dgm:t>
        <a:bodyPr/>
        <a:lstStyle/>
        <a:p>
          <a:pPr rtl="0"/>
          <a:r>
            <a:rPr lang="en-GB" b="1" dirty="0"/>
            <a:t>Industry Skills Intelligence Officer</a:t>
          </a:r>
        </a:p>
        <a:p>
          <a:pPr rtl="0"/>
          <a:r>
            <a:rPr lang="en-GB" b="1" dirty="0"/>
            <a:t>Joe Crolla</a:t>
          </a:r>
        </a:p>
      </dgm:t>
    </dgm:pt>
    <dgm:pt modelId="{DA6088FB-0DE9-4526-8439-0993C8B01B80}" type="parTrans" cxnId="{95AABB68-EE5B-482A-859A-7F175394164D}">
      <dgm:prSet/>
      <dgm:spPr/>
      <dgm:t>
        <a:bodyPr/>
        <a:lstStyle/>
        <a:p>
          <a:endParaRPr lang="en-US"/>
        </a:p>
      </dgm:t>
    </dgm:pt>
    <dgm:pt modelId="{34BBAB6D-A479-411A-A5B3-E637678E3F21}" type="sibTrans" cxnId="{95AABB68-EE5B-482A-859A-7F175394164D}">
      <dgm:prSet/>
      <dgm:spPr/>
      <dgm:t>
        <a:bodyPr/>
        <a:lstStyle/>
        <a:p>
          <a:endParaRPr lang="en-US"/>
        </a:p>
      </dgm:t>
    </dgm:pt>
    <dgm:pt modelId="{A64498E0-C0CC-4DBE-9D86-68B8CE41D82E}">
      <dgm:prSet/>
      <dgm:spPr>
        <a:solidFill>
          <a:srgbClr val="077B78">
            <a:alpha val="30196"/>
          </a:srgbClr>
        </a:solidFill>
      </dgm:spPr>
      <dgm:t>
        <a:bodyPr/>
        <a:lstStyle/>
        <a:p>
          <a:pPr rtl="0"/>
          <a:r>
            <a:rPr lang="en-GB" b="1" dirty="0"/>
            <a:t>Industry Skills intelligence Officer</a:t>
          </a:r>
        </a:p>
        <a:p>
          <a:pPr rtl="0"/>
          <a:r>
            <a:rPr lang="en-GB" b="1" dirty="0"/>
            <a:t>Caron Tinto</a:t>
          </a:r>
        </a:p>
      </dgm:t>
    </dgm:pt>
    <dgm:pt modelId="{503B8873-53CB-488F-B6CA-2A95BF29428C}" type="parTrans" cxnId="{0E5A4A39-F531-4F72-B45A-EF3A96AF5E72}">
      <dgm:prSet/>
      <dgm:spPr/>
      <dgm:t>
        <a:bodyPr/>
        <a:lstStyle/>
        <a:p>
          <a:endParaRPr lang="en-GB"/>
        </a:p>
      </dgm:t>
    </dgm:pt>
    <dgm:pt modelId="{EA654B3F-891E-495D-895A-4D0801C3661C}" type="sibTrans" cxnId="{0E5A4A39-F531-4F72-B45A-EF3A96AF5E72}">
      <dgm:prSet/>
      <dgm:spPr/>
      <dgm:t>
        <a:bodyPr/>
        <a:lstStyle/>
        <a:p>
          <a:endParaRPr lang="en-GB"/>
        </a:p>
      </dgm:t>
    </dgm:pt>
    <dgm:pt modelId="{1B067EDA-0ED1-41B3-AF5D-37F51F3B02A1}" type="pres">
      <dgm:prSet presAssocID="{9D41B525-8C71-43E9-86F0-D6EAF2FAA1A4}" presName="diagram" presStyleCnt="0">
        <dgm:presLayoutVars>
          <dgm:dir/>
          <dgm:resizeHandles val="exact"/>
        </dgm:presLayoutVars>
      </dgm:prSet>
      <dgm:spPr/>
    </dgm:pt>
    <dgm:pt modelId="{5CAFB16E-CDE7-4A30-BF07-F545193F2FBA}" type="pres">
      <dgm:prSet presAssocID="{40956C7A-3F4E-4DE0-BBEB-460C2B9EA552}" presName="node" presStyleLbl="node1" presStyleIdx="0" presStyleCnt="4">
        <dgm:presLayoutVars>
          <dgm:bulletEnabled val="1"/>
        </dgm:presLayoutVars>
      </dgm:prSet>
      <dgm:spPr/>
    </dgm:pt>
    <dgm:pt modelId="{71277E12-C13C-429C-BB7D-0181A8FE13D7}" type="pres">
      <dgm:prSet presAssocID="{751550D6-863C-4D01-A61C-0B9AEE99376A}" presName="sibTrans" presStyleCnt="0"/>
      <dgm:spPr/>
    </dgm:pt>
    <dgm:pt modelId="{DD8CFC19-99E4-44B6-91C0-B189F593E6C3}" type="pres">
      <dgm:prSet presAssocID="{E6A9110E-9D52-4B00-AE0A-96CEA20BE586}" presName="node" presStyleLbl="node1" presStyleIdx="1" presStyleCnt="4">
        <dgm:presLayoutVars>
          <dgm:bulletEnabled val="1"/>
        </dgm:presLayoutVars>
      </dgm:prSet>
      <dgm:spPr/>
    </dgm:pt>
    <dgm:pt modelId="{21455450-B865-43E6-B93A-1BAAFC3C279E}" type="pres">
      <dgm:prSet presAssocID="{20CC1B4D-5FF9-42C1-B79E-3788CEDE80DA}" presName="sibTrans" presStyleCnt="0"/>
      <dgm:spPr/>
    </dgm:pt>
    <dgm:pt modelId="{E2C68DF4-1A97-407C-AC83-2E2B8E4C467F}" type="pres">
      <dgm:prSet presAssocID="{BBE1EA18-0574-4F20-83B9-25E5DB41479B}" presName="node" presStyleLbl="node1" presStyleIdx="2" presStyleCnt="4">
        <dgm:presLayoutVars>
          <dgm:bulletEnabled val="1"/>
        </dgm:presLayoutVars>
      </dgm:prSet>
      <dgm:spPr/>
    </dgm:pt>
    <dgm:pt modelId="{249FC109-E1EC-4360-A81D-EE86B8FFF63E}" type="pres">
      <dgm:prSet presAssocID="{34BBAB6D-A479-411A-A5B3-E637678E3F21}" presName="sibTrans" presStyleCnt="0"/>
      <dgm:spPr/>
    </dgm:pt>
    <dgm:pt modelId="{BC05D6AF-96A8-4073-883A-9F9768D63BAB}" type="pres">
      <dgm:prSet presAssocID="{A64498E0-C0CC-4DBE-9D86-68B8CE41D82E}" presName="node" presStyleLbl="node1" presStyleIdx="3" presStyleCnt="4">
        <dgm:presLayoutVars>
          <dgm:bulletEnabled val="1"/>
        </dgm:presLayoutVars>
      </dgm:prSet>
      <dgm:spPr/>
    </dgm:pt>
  </dgm:ptLst>
  <dgm:cxnLst>
    <dgm:cxn modelId="{5D27B60A-62E5-47EC-9D3B-5930BD639157}" type="presOf" srcId="{E6A9110E-9D52-4B00-AE0A-96CEA20BE586}" destId="{DD8CFC19-99E4-44B6-91C0-B189F593E6C3}" srcOrd="0" destOrd="0" presId="urn:microsoft.com/office/officeart/2005/8/layout/default"/>
    <dgm:cxn modelId="{59D0A413-6A0A-4900-9BDB-C41928FA8008}" type="presOf" srcId="{9D41B525-8C71-43E9-86F0-D6EAF2FAA1A4}" destId="{1B067EDA-0ED1-41B3-AF5D-37F51F3B02A1}" srcOrd="0" destOrd="0" presId="urn:microsoft.com/office/officeart/2005/8/layout/default"/>
    <dgm:cxn modelId="{0E5A4A39-F531-4F72-B45A-EF3A96AF5E72}" srcId="{9D41B525-8C71-43E9-86F0-D6EAF2FAA1A4}" destId="{A64498E0-C0CC-4DBE-9D86-68B8CE41D82E}" srcOrd="3" destOrd="0" parTransId="{503B8873-53CB-488F-B6CA-2A95BF29428C}" sibTransId="{EA654B3F-891E-495D-895A-4D0801C3661C}"/>
    <dgm:cxn modelId="{B62C2E40-7509-488E-B46B-807154542C63}" type="presOf" srcId="{A64498E0-C0CC-4DBE-9D86-68B8CE41D82E}" destId="{BC05D6AF-96A8-4073-883A-9F9768D63BAB}" srcOrd="0" destOrd="0" presId="urn:microsoft.com/office/officeart/2005/8/layout/default"/>
    <dgm:cxn modelId="{95AABB68-EE5B-482A-859A-7F175394164D}" srcId="{9D41B525-8C71-43E9-86F0-D6EAF2FAA1A4}" destId="{BBE1EA18-0574-4F20-83B9-25E5DB41479B}" srcOrd="2" destOrd="0" parTransId="{DA6088FB-0DE9-4526-8439-0993C8B01B80}" sibTransId="{34BBAB6D-A479-411A-A5B3-E637678E3F21}"/>
    <dgm:cxn modelId="{F907709E-CD78-4A9A-B56A-85763671017B}" srcId="{9D41B525-8C71-43E9-86F0-D6EAF2FAA1A4}" destId="{40956C7A-3F4E-4DE0-BBEB-460C2B9EA552}" srcOrd="0" destOrd="0" parTransId="{AC3F5843-1E07-4556-98FC-08D43AE857D6}" sibTransId="{751550D6-863C-4D01-A61C-0B9AEE99376A}"/>
    <dgm:cxn modelId="{4593F9C5-CDC9-44C1-804C-8B9C98942173}" type="presOf" srcId="{40956C7A-3F4E-4DE0-BBEB-460C2B9EA552}" destId="{5CAFB16E-CDE7-4A30-BF07-F545193F2FBA}" srcOrd="0" destOrd="0" presId="urn:microsoft.com/office/officeart/2005/8/layout/default"/>
    <dgm:cxn modelId="{33CC10D8-3101-438C-90ED-874D4D25B39A}" type="presOf" srcId="{BBE1EA18-0574-4F20-83B9-25E5DB41479B}" destId="{E2C68DF4-1A97-407C-AC83-2E2B8E4C467F}" srcOrd="0" destOrd="0" presId="urn:microsoft.com/office/officeart/2005/8/layout/default"/>
    <dgm:cxn modelId="{748090EE-AFFE-4F8B-B4F8-B141EF3C3D9A}" srcId="{9D41B525-8C71-43E9-86F0-D6EAF2FAA1A4}" destId="{E6A9110E-9D52-4B00-AE0A-96CEA20BE586}" srcOrd="1" destOrd="0" parTransId="{60C3160B-CE63-4361-910B-B7ECC0CDDECE}" sibTransId="{20CC1B4D-5FF9-42C1-B79E-3788CEDE80DA}"/>
    <dgm:cxn modelId="{FA0AF6A4-686C-4E1D-B039-E85D7C3DC11A}" type="presParOf" srcId="{1B067EDA-0ED1-41B3-AF5D-37F51F3B02A1}" destId="{5CAFB16E-CDE7-4A30-BF07-F545193F2FBA}" srcOrd="0" destOrd="0" presId="urn:microsoft.com/office/officeart/2005/8/layout/default"/>
    <dgm:cxn modelId="{18A2AFFD-2E43-484D-A969-716200473EDF}" type="presParOf" srcId="{1B067EDA-0ED1-41B3-AF5D-37F51F3B02A1}" destId="{71277E12-C13C-429C-BB7D-0181A8FE13D7}" srcOrd="1" destOrd="0" presId="urn:microsoft.com/office/officeart/2005/8/layout/default"/>
    <dgm:cxn modelId="{CFBC3ED0-9B0B-4916-9FE6-A2992C9C2A0C}" type="presParOf" srcId="{1B067EDA-0ED1-41B3-AF5D-37F51F3B02A1}" destId="{DD8CFC19-99E4-44B6-91C0-B189F593E6C3}" srcOrd="2" destOrd="0" presId="urn:microsoft.com/office/officeart/2005/8/layout/default"/>
    <dgm:cxn modelId="{9AD12C02-6912-43F8-86B8-C6B8A1793A91}" type="presParOf" srcId="{1B067EDA-0ED1-41B3-AF5D-37F51F3B02A1}" destId="{21455450-B865-43E6-B93A-1BAAFC3C279E}" srcOrd="3" destOrd="0" presId="urn:microsoft.com/office/officeart/2005/8/layout/default"/>
    <dgm:cxn modelId="{BDE1F199-9D80-4B2E-B400-CA5E952C3521}" type="presParOf" srcId="{1B067EDA-0ED1-41B3-AF5D-37F51F3B02A1}" destId="{E2C68DF4-1A97-407C-AC83-2E2B8E4C467F}" srcOrd="4" destOrd="0" presId="urn:microsoft.com/office/officeart/2005/8/layout/default"/>
    <dgm:cxn modelId="{37BF6B66-5B63-4B47-81EB-225D1056B375}" type="presParOf" srcId="{1B067EDA-0ED1-41B3-AF5D-37F51F3B02A1}" destId="{249FC109-E1EC-4360-A81D-EE86B8FFF63E}" srcOrd="5" destOrd="0" presId="urn:microsoft.com/office/officeart/2005/8/layout/default"/>
    <dgm:cxn modelId="{D0A5A362-8F6B-457A-A825-21E1A1C82806}" type="presParOf" srcId="{1B067EDA-0ED1-41B3-AF5D-37F51F3B02A1}" destId="{BC05D6AF-96A8-4073-883A-9F9768D63BAB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EB2F2B-7980-414E-BCC5-7365CAEBF13D}">
      <dsp:nvSpPr>
        <dsp:cNvPr id="0" name=""/>
        <dsp:cNvSpPr/>
      </dsp:nvSpPr>
      <dsp:spPr>
        <a:xfrm>
          <a:off x="1428091" y="0"/>
          <a:ext cx="1876795" cy="1876890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F22F2D-E2F3-4628-9026-319FBA096FFF}">
      <dsp:nvSpPr>
        <dsp:cNvPr id="0" name=""/>
        <dsp:cNvSpPr/>
      </dsp:nvSpPr>
      <dsp:spPr>
        <a:xfrm>
          <a:off x="1842457" y="679751"/>
          <a:ext cx="1047358" cy="523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+mn-lt"/>
            </a:rPr>
            <a:t>Greater Manchester Strategy</a:t>
          </a:r>
        </a:p>
      </dsp:txBody>
      <dsp:txXfrm>
        <a:off x="1842457" y="679751"/>
        <a:ext cx="1047358" cy="523445"/>
      </dsp:txXfrm>
    </dsp:sp>
    <dsp:sp modelId="{E15ADF43-16EE-42C8-AD53-D57DDBE4E459}">
      <dsp:nvSpPr>
        <dsp:cNvPr id="0" name=""/>
        <dsp:cNvSpPr/>
      </dsp:nvSpPr>
      <dsp:spPr>
        <a:xfrm>
          <a:off x="906700" y="1078393"/>
          <a:ext cx="1876795" cy="1876890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2359EA-EEBF-46D4-BAAD-0964FAC770B9}">
      <dsp:nvSpPr>
        <dsp:cNvPr id="0" name=""/>
        <dsp:cNvSpPr/>
      </dsp:nvSpPr>
      <dsp:spPr>
        <a:xfrm>
          <a:off x="1318954" y="1760569"/>
          <a:ext cx="1047358" cy="523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+mn-lt"/>
            </a:rPr>
            <a:t>Local Industrial Strategy</a:t>
          </a:r>
        </a:p>
      </dsp:txBody>
      <dsp:txXfrm>
        <a:off x="1318954" y="1760569"/>
        <a:ext cx="1047358" cy="523445"/>
      </dsp:txXfrm>
    </dsp:sp>
    <dsp:sp modelId="{C6F14CBA-F135-46EE-A55C-F3EE20E827FA}">
      <dsp:nvSpPr>
        <dsp:cNvPr id="0" name=""/>
        <dsp:cNvSpPr/>
      </dsp:nvSpPr>
      <dsp:spPr>
        <a:xfrm>
          <a:off x="1428091" y="2161634"/>
          <a:ext cx="1876795" cy="1876890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B1936E-5C38-412A-B7A9-536DA079548F}">
      <dsp:nvSpPr>
        <dsp:cNvPr id="0" name=""/>
        <dsp:cNvSpPr/>
      </dsp:nvSpPr>
      <dsp:spPr>
        <a:xfrm>
          <a:off x="1842457" y="2840780"/>
          <a:ext cx="1047358" cy="523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+mn-lt"/>
            </a:rPr>
            <a:t>GM Recovery Plan</a:t>
          </a:r>
        </a:p>
      </dsp:txBody>
      <dsp:txXfrm>
        <a:off x="1842457" y="2840780"/>
        <a:ext cx="1047358" cy="523445"/>
      </dsp:txXfrm>
    </dsp:sp>
    <dsp:sp modelId="{690866F7-B791-4107-A3BC-19FBBFE18978}">
      <dsp:nvSpPr>
        <dsp:cNvPr id="0" name=""/>
        <dsp:cNvSpPr/>
      </dsp:nvSpPr>
      <dsp:spPr>
        <a:xfrm>
          <a:off x="906700" y="3241846"/>
          <a:ext cx="1876795" cy="1876890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B33F01-F22B-4774-89E4-C192E58A5C8B}">
      <dsp:nvSpPr>
        <dsp:cNvPr id="0" name=""/>
        <dsp:cNvSpPr/>
      </dsp:nvSpPr>
      <dsp:spPr>
        <a:xfrm>
          <a:off x="1318954" y="3921597"/>
          <a:ext cx="1047358" cy="523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+mn-lt"/>
            </a:rPr>
            <a:t>Work and Skills Strategy</a:t>
          </a:r>
        </a:p>
      </dsp:txBody>
      <dsp:txXfrm>
        <a:off x="1318954" y="3921597"/>
        <a:ext cx="1047358" cy="523445"/>
      </dsp:txXfrm>
    </dsp:sp>
    <dsp:sp modelId="{65E923B3-4865-4707-84C4-34B0014ADB12}">
      <dsp:nvSpPr>
        <dsp:cNvPr id="0" name=""/>
        <dsp:cNvSpPr/>
      </dsp:nvSpPr>
      <dsp:spPr>
        <a:xfrm>
          <a:off x="1561519" y="4445042"/>
          <a:ext cx="1612403" cy="1613350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FD7AA8-EA50-4024-93A8-CFB1C87E0F82}">
      <dsp:nvSpPr>
        <dsp:cNvPr id="0" name=""/>
        <dsp:cNvSpPr/>
      </dsp:nvSpPr>
      <dsp:spPr>
        <a:xfrm>
          <a:off x="1842457" y="5002415"/>
          <a:ext cx="1047358" cy="523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+mn-lt"/>
            </a:rPr>
            <a:t>GM Skills for Growth</a:t>
          </a:r>
        </a:p>
      </dsp:txBody>
      <dsp:txXfrm>
        <a:off x="1842457" y="5002415"/>
        <a:ext cx="1047358" cy="5234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E360E8-A461-49EE-A718-F8051587C8B0}">
      <dsp:nvSpPr>
        <dsp:cNvPr id="0" name=""/>
        <dsp:cNvSpPr/>
      </dsp:nvSpPr>
      <dsp:spPr>
        <a:xfrm>
          <a:off x="32446" y="971"/>
          <a:ext cx="2912612" cy="1747567"/>
        </a:xfrm>
        <a:prstGeom prst="round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altLang="en-US" sz="1500" kern="1200" dirty="0">
              <a:solidFill>
                <a:schemeClr val="bg1"/>
              </a:solidFill>
            </a:rPr>
            <a:t>Skills underpin every facet of life in Greater Manchester - we need more highly skilled people to grow the economy and raise productivity. </a:t>
          </a:r>
          <a:endParaRPr lang="en-US" sz="1500" kern="1200" dirty="0">
            <a:solidFill>
              <a:schemeClr val="bg1"/>
            </a:solidFill>
          </a:endParaRPr>
        </a:p>
      </dsp:txBody>
      <dsp:txXfrm>
        <a:off x="117755" y="86280"/>
        <a:ext cx="2741994" cy="1576949"/>
      </dsp:txXfrm>
    </dsp:sp>
    <dsp:sp modelId="{6A932ED3-1BC6-4BA2-B378-8895B2E66D45}">
      <dsp:nvSpPr>
        <dsp:cNvPr id="0" name=""/>
        <dsp:cNvSpPr/>
      </dsp:nvSpPr>
      <dsp:spPr>
        <a:xfrm>
          <a:off x="3236319" y="971"/>
          <a:ext cx="2912612" cy="1747567"/>
        </a:xfrm>
        <a:prstGeom prst="round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GB" altLang="en-US" sz="1500" b="0" i="0" u="none" strike="noStrike" kern="1200" cap="none" normalizeH="0" baseline="0" dirty="0" bmk="">
              <a:ln>
                <a:noFill/>
              </a:ln>
              <a:solidFill>
                <a:schemeClr val="bg1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rPr>
            <a:t>All of GM</a:t>
          </a:r>
          <a:r>
            <a:rPr kumimoji="0" lang="en-GB" altLang="en-US" sz="1500" b="0" i="0" u="none" strike="noStrike" kern="1200" cap="none" normalizeH="0" baseline="0" dirty="0" bmk="">
              <a:ln>
                <a:noFill/>
              </a:ln>
              <a:solidFill>
                <a:schemeClr val="bg1"/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’</a:t>
          </a:r>
          <a:r>
            <a:rPr kumimoji="0" lang="en-GB" altLang="en-US" sz="1500" b="0" i="0" u="none" strike="noStrike" kern="1200" cap="none" normalizeH="0" baseline="0" dirty="0" bmk="">
              <a:ln>
                <a:noFill/>
              </a:ln>
              <a:solidFill>
                <a:schemeClr val="bg1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rPr>
            <a:t>s skills and work programmes form part of a complex skills landscape contributing to the talent pipeline</a:t>
          </a:r>
          <a:endParaRPr lang="en-US" sz="1500" kern="1200" dirty="0">
            <a:solidFill>
              <a:schemeClr val="bg1"/>
            </a:solidFill>
          </a:endParaRPr>
        </a:p>
      </dsp:txBody>
      <dsp:txXfrm>
        <a:off x="3321628" y="86280"/>
        <a:ext cx="2741994" cy="1576949"/>
      </dsp:txXfrm>
    </dsp:sp>
    <dsp:sp modelId="{C7D8D0DE-BE9C-407B-8AF7-492CB2B1A9E9}">
      <dsp:nvSpPr>
        <dsp:cNvPr id="0" name=""/>
        <dsp:cNvSpPr/>
      </dsp:nvSpPr>
      <dsp:spPr>
        <a:xfrm>
          <a:off x="32446" y="2039799"/>
          <a:ext cx="2912612" cy="1747567"/>
        </a:xfrm>
        <a:prstGeom prst="round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GB" altLang="en-US" sz="1500" b="0" i="0" u="none" strike="noStrike" kern="1200" cap="none" normalizeH="0" baseline="0" dirty="0" bmk="">
              <a:ln>
                <a:noFill/>
              </a:ln>
              <a:solidFill>
                <a:schemeClr val="bg1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rPr>
            <a:t>Current skills system does not deliver enough people with high quality, relevant skills and, at higher technical levels required by employers.</a:t>
          </a:r>
          <a:endParaRPr lang="en-US" sz="1500" kern="1200" dirty="0">
            <a:solidFill>
              <a:schemeClr val="bg1"/>
            </a:solidFill>
          </a:endParaRPr>
        </a:p>
      </dsp:txBody>
      <dsp:txXfrm>
        <a:off x="117755" y="2125108"/>
        <a:ext cx="2741994" cy="1576949"/>
      </dsp:txXfrm>
    </dsp:sp>
    <dsp:sp modelId="{A39AC7A0-86AA-4433-BC9A-4B66EFFB94EC}">
      <dsp:nvSpPr>
        <dsp:cNvPr id="0" name=""/>
        <dsp:cNvSpPr/>
      </dsp:nvSpPr>
      <dsp:spPr>
        <a:xfrm>
          <a:off x="3236319" y="2039799"/>
          <a:ext cx="2912612" cy="1747567"/>
        </a:xfrm>
        <a:prstGeom prst="round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GB" altLang="en-US" sz="1500" b="0" i="0" u="none" strike="noStrike" kern="1200" cap="none" normalizeH="0" baseline="0">
              <a:ln>
                <a:noFill/>
              </a:ln>
              <a:solidFill>
                <a:schemeClr val="bg1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rPr>
            <a:t>We need a flexible and responsive skills and employment system which puts the needs of learners and employers at the heart of all that we do.</a:t>
          </a:r>
          <a:endParaRPr lang="en-US" sz="1500" kern="1200" dirty="0">
            <a:solidFill>
              <a:schemeClr val="bg1"/>
            </a:solidFill>
          </a:endParaRPr>
        </a:p>
      </dsp:txBody>
      <dsp:txXfrm>
        <a:off x="3321628" y="2125108"/>
        <a:ext cx="2741994" cy="1576949"/>
      </dsp:txXfrm>
    </dsp:sp>
    <dsp:sp modelId="{BA62457D-F4C3-43BF-9335-989FE6CD885C}">
      <dsp:nvSpPr>
        <dsp:cNvPr id="0" name=""/>
        <dsp:cNvSpPr/>
      </dsp:nvSpPr>
      <dsp:spPr>
        <a:xfrm>
          <a:off x="32446" y="4078628"/>
          <a:ext cx="2912612" cy="1747567"/>
        </a:xfrm>
        <a:prstGeom prst="round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GB" altLang="en-US" sz="1500" b="0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rPr>
            <a:t>Critical role for targeted skills investment to unlock and enable economic growth through a system built with employer skills requirements at the heart.</a:t>
          </a:r>
          <a:endParaRPr kumimoji="0" lang="en-GB" altLang="en-US" sz="1500" b="0" i="0" u="none" strike="noStrike" kern="1200" cap="none" normalizeH="0" baseline="0" dirty="0">
            <a:ln>
              <a:noFill/>
            </a:ln>
            <a:solidFill>
              <a:schemeClr val="bg1"/>
            </a:solidFill>
            <a:effectLst/>
          </a:endParaRPr>
        </a:p>
      </dsp:txBody>
      <dsp:txXfrm>
        <a:off x="117755" y="4163937"/>
        <a:ext cx="2741994" cy="1576949"/>
      </dsp:txXfrm>
    </dsp:sp>
    <dsp:sp modelId="{969053E2-5C6F-4F7B-9733-68DC97497B9C}">
      <dsp:nvSpPr>
        <dsp:cNvPr id="0" name=""/>
        <dsp:cNvSpPr/>
      </dsp:nvSpPr>
      <dsp:spPr>
        <a:xfrm>
          <a:off x="3236319" y="4078628"/>
          <a:ext cx="2912612" cy="1747567"/>
        </a:xfrm>
        <a:prstGeom prst="round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GB" altLang="en-US" sz="1500" b="0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rPr>
            <a:t>Our Work and Skills Strategy confirms our commitment to strengthening employer engagement and developing the work and skills infrastructure to meet the needs of the economy.</a:t>
          </a:r>
          <a:endParaRPr kumimoji="0" lang="en-GB" altLang="en-US" sz="1500" b="0" i="0" u="none" strike="noStrike" kern="1200" cap="none" normalizeH="0" baseline="0" dirty="0">
            <a:ln>
              <a:noFill/>
            </a:ln>
            <a:solidFill>
              <a:schemeClr val="bg1"/>
            </a:solidFill>
            <a:effectLst/>
          </a:endParaRPr>
        </a:p>
      </dsp:txBody>
      <dsp:txXfrm>
        <a:off x="3321628" y="4163937"/>
        <a:ext cx="2741994" cy="15769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B0CB87-5A37-4F1F-B39F-0B2F10FC150D}">
      <dsp:nvSpPr>
        <dsp:cNvPr id="0" name=""/>
        <dsp:cNvSpPr/>
      </dsp:nvSpPr>
      <dsp:spPr>
        <a:xfrm>
          <a:off x="2181709" y="0"/>
          <a:ext cx="2223531" cy="2223869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9A58B8-6205-466D-904D-922E9027769D}">
      <dsp:nvSpPr>
        <dsp:cNvPr id="0" name=""/>
        <dsp:cNvSpPr/>
      </dsp:nvSpPr>
      <dsp:spPr>
        <a:xfrm>
          <a:off x="2673182" y="802884"/>
          <a:ext cx="1235573" cy="6176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b="0" kern="1200" dirty="0">
              <a:solidFill>
                <a:schemeClr val="tx1"/>
              </a:solidFill>
            </a:rPr>
            <a:t>Employers able to grow their business through finding the right talent</a:t>
          </a:r>
          <a:endParaRPr lang="en-US" sz="900" b="0" kern="1200" dirty="0"/>
        </a:p>
      </dsp:txBody>
      <dsp:txXfrm>
        <a:off x="2673182" y="802884"/>
        <a:ext cx="1235573" cy="617638"/>
      </dsp:txXfrm>
    </dsp:sp>
    <dsp:sp modelId="{D7ADF92E-EE75-409A-90BD-B5020D5D3AEE}">
      <dsp:nvSpPr>
        <dsp:cNvPr id="0" name=""/>
        <dsp:cNvSpPr/>
      </dsp:nvSpPr>
      <dsp:spPr>
        <a:xfrm>
          <a:off x="1564131" y="1277778"/>
          <a:ext cx="2223531" cy="2223869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FB2CBE-4F74-4BC6-8C15-00345644776A}">
      <dsp:nvSpPr>
        <dsp:cNvPr id="0" name=""/>
        <dsp:cNvSpPr/>
      </dsp:nvSpPr>
      <dsp:spPr>
        <a:xfrm>
          <a:off x="2058110" y="2088053"/>
          <a:ext cx="1235573" cy="6176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b="0" kern="1200" dirty="0">
              <a:solidFill>
                <a:schemeClr val="tx1"/>
              </a:solidFill>
            </a:rPr>
            <a:t>Individuals able to develop their careers with clear progression pathways</a:t>
          </a:r>
          <a:endParaRPr lang="en-US" sz="900" b="0" kern="1200" dirty="0"/>
        </a:p>
      </dsp:txBody>
      <dsp:txXfrm>
        <a:off x="2058110" y="2088053"/>
        <a:ext cx="1235573" cy="617638"/>
      </dsp:txXfrm>
    </dsp:sp>
    <dsp:sp modelId="{949263E4-751B-4154-8A9A-130D85280C5D}">
      <dsp:nvSpPr>
        <dsp:cNvPr id="0" name=""/>
        <dsp:cNvSpPr/>
      </dsp:nvSpPr>
      <dsp:spPr>
        <a:xfrm>
          <a:off x="2339966" y="2708464"/>
          <a:ext cx="1910357" cy="1911123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165C4B-33FA-4DFF-8065-173D784396EE}">
      <dsp:nvSpPr>
        <dsp:cNvPr id="0" name=""/>
        <dsp:cNvSpPr/>
      </dsp:nvSpPr>
      <dsp:spPr>
        <a:xfrm>
          <a:off x="2676105" y="3375070"/>
          <a:ext cx="1235573" cy="6176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b="0" kern="1200" dirty="0">
              <a:solidFill>
                <a:schemeClr val="tx1"/>
              </a:solidFill>
            </a:rPr>
            <a:t>Providers with flexibility and responsiveness to both employer and learner needs</a:t>
          </a:r>
          <a:endParaRPr lang="en-US" sz="900" b="0" kern="1200" dirty="0"/>
        </a:p>
      </dsp:txBody>
      <dsp:txXfrm>
        <a:off x="2676105" y="3375070"/>
        <a:ext cx="1235573" cy="61763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EC5CAF-A410-46C4-8ECC-CF2EB391652C}">
      <dsp:nvSpPr>
        <dsp:cNvPr id="0" name=""/>
        <dsp:cNvSpPr/>
      </dsp:nvSpPr>
      <dsp:spPr>
        <a:xfrm>
          <a:off x="0" y="0"/>
          <a:ext cx="5053118" cy="982518"/>
        </a:xfrm>
        <a:prstGeom prst="roundRect">
          <a:avLst>
            <a:gd name="adj" fmla="val 10000"/>
          </a:avLst>
        </a:prstGeom>
        <a:solidFill>
          <a:srgbClr val="F8CAA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Providing a </a:t>
          </a:r>
          <a:r>
            <a:rPr lang="en-GB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better understanding </a:t>
          </a:r>
          <a:r>
            <a:rPr lang="en-GB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of progression pathways to priority jobs as well as true gaps in talent development across the GM economy.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28777" y="28777"/>
        <a:ext cx="3909881" cy="924964"/>
      </dsp:txXfrm>
    </dsp:sp>
    <dsp:sp modelId="{21CF0CC1-9478-40B7-AC54-0288CBC72FF4}">
      <dsp:nvSpPr>
        <dsp:cNvPr id="0" name=""/>
        <dsp:cNvSpPr/>
      </dsp:nvSpPr>
      <dsp:spPr>
        <a:xfrm>
          <a:off x="423198" y="1161157"/>
          <a:ext cx="5053118" cy="982518"/>
        </a:xfrm>
        <a:prstGeom prst="roundRect">
          <a:avLst>
            <a:gd name="adj" fmla="val 10000"/>
          </a:avLst>
        </a:prstGeom>
        <a:solidFill>
          <a:srgbClr val="FFE6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Creating a </a:t>
          </a:r>
          <a:r>
            <a:rPr lang="en-GB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more aligned </a:t>
          </a:r>
          <a:r>
            <a:rPr lang="en-GB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and responsive talent and skills offer for residents and employers. 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451975" y="1189934"/>
        <a:ext cx="3933729" cy="924964"/>
      </dsp:txXfrm>
    </dsp:sp>
    <dsp:sp modelId="{2C0A05FA-E174-491A-A89D-CC7E06C9D0C5}">
      <dsp:nvSpPr>
        <dsp:cNvPr id="0" name=""/>
        <dsp:cNvSpPr/>
      </dsp:nvSpPr>
      <dsp:spPr>
        <a:xfrm>
          <a:off x="802687" y="2334469"/>
          <a:ext cx="5053118" cy="982518"/>
        </a:xfrm>
        <a:prstGeom prst="roundRect">
          <a:avLst>
            <a:gd name="adj" fmla="val 10000"/>
          </a:avLst>
        </a:prstGeom>
        <a:solidFill>
          <a:srgbClr val="C5E0B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Supporting employers and other skills facilitating organisations to </a:t>
          </a:r>
          <a:r>
            <a:rPr lang="en-GB" sz="1400" b="1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work collaboratively</a:t>
          </a:r>
          <a:r>
            <a:rPr lang="en-GB" sz="14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 to make a bigger impact. Through both shared messages and focused engagement with the skills system. </a:t>
          </a:r>
          <a:endParaRPr lang="en-US" sz="1400" kern="1200" dirty="0">
            <a:solidFill>
              <a:schemeClr val="tx1"/>
            </a:solidFill>
            <a:latin typeface="+mn-lt"/>
          </a:endParaRPr>
        </a:p>
      </dsp:txBody>
      <dsp:txXfrm>
        <a:off x="831464" y="2363246"/>
        <a:ext cx="3940045" cy="924964"/>
      </dsp:txXfrm>
    </dsp:sp>
    <dsp:sp modelId="{30315F87-AFA3-4E30-8E68-2DE3D8F162FF}">
      <dsp:nvSpPr>
        <dsp:cNvPr id="0" name=""/>
        <dsp:cNvSpPr/>
      </dsp:nvSpPr>
      <dsp:spPr>
        <a:xfrm>
          <a:off x="1263279" y="3483472"/>
          <a:ext cx="5053118" cy="982518"/>
        </a:xfrm>
        <a:prstGeom prst="roundRect">
          <a:avLst>
            <a:gd name="adj" fmla="val 10000"/>
          </a:avLst>
        </a:prstGeom>
        <a:solidFill>
          <a:srgbClr val="F8CAA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Allow competency, talent and skills matching between sectors to </a:t>
          </a:r>
          <a:r>
            <a:rPr lang="en-GB" sz="1400" b="1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support residents </a:t>
          </a:r>
          <a:r>
            <a:rPr lang="en-GB" sz="14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wanting to reskill and upskill as a result of COVID. </a:t>
          </a:r>
          <a:endParaRPr lang="en-US" sz="1400" kern="1200" dirty="0">
            <a:solidFill>
              <a:schemeClr val="tx1"/>
            </a:solidFill>
            <a:latin typeface="+mn-lt"/>
          </a:endParaRPr>
        </a:p>
      </dsp:txBody>
      <dsp:txXfrm>
        <a:off x="1292056" y="3512249"/>
        <a:ext cx="3933729" cy="924964"/>
      </dsp:txXfrm>
    </dsp:sp>
    <dsp:sp modelId="{11615A37-AC6A-4D3A-91D8-AF62B6D6527A}">
      <dsp:nvSpPr>
        <dsp:cNvPr id="0" name=""/>
        <dsp:cNvSpPr/>
      </dsp:nvSpPr>
      <dsp:spPr>
        <a:xfrm>
          <a:off x="4414481" y="752519"/>
          <a:ext cx="638636" cy="638636"/>
        </a:xfrm>
        <a:prstGeom prst="downArrow">
          <a:avLst>
            <a:gd name="adj1" fmla="val 55000"/>
            <a:gd name="adj2" fmla="val 45000"/>
          </a:avLst>
        </a:prstGeom>
        <a:solidFill>
          <a:srgbClr val="C5E0B4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>
            <a:solidFill>
              <a:schemeClr val="tx1"/>
            </a:solidFill>
          </a:endParaRPr>
        </a:p>
      </dsp:txBody>
      <dsp:txXfrm>
        <a:off x="4558174" y="752519"/>
        <a:ext cx="351250" cy="480574"/>
      </dsp:txXfrm>
    </dsp:sp>
    <dsp:sp modelId="{CC749ED2-9059-400E-A5D7-9685569B4104}">
      <dsp:nvSpPr>
        <dsp:cNvPr id="0" name=""/>
        <dsp:cNvSpPr/>
      </dsp:nvSpPr>
      <dsp:spPr>
        <a:xfrm>
          <a:off x="4837680" y="1913677"/>
          <a:ext cx="638636" cy="638636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lumMod val="60000"/>
            <a:lumOff val="40000"/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>
            <a:solidFill>
              <a:schemeClr val="tx1"/>
            </a:solidFill>
          </a:endParaRPr>
        </a:p>
      </dsp:txBody>
      <dsp:txXfrm>
        <a:off x="4981373" y="1913677"/>
        <a:ext cx="351250" cy="480574"/>
      </dsp:txXfrm>
    </dsp:sp>
    <dsp:sp modelId="{12283162-697A-4370-8D00-B583E4CE5C2E}">
      <dsp:nvSpPr>
        <dsp:cNvPr id="0" name=""/>
        <dsp:cNvSpPr/>
      </dsp:nvSpPr>
      <dsp:spPr>
        <a:xfrm>
          <a:off x="5254562" y="3074834"/>
          <a:ext cx="638636" cy="638636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lumMod val="60000"/>
            <a:lumOff val="40000"/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>
            <a:solidFill>
              <a:schemeClr val="tx1"/>
            </a:solidFill>
          </a:endParaRPr>
        </a:p>
      </dsp:txBody>
      <dsp:txXfrm>
        <a:off x="5398255" y="3074834"/>
        <a:ext cx="351250" cy="48057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3D9BDD-EEF4-4B8E-9EEF-9ED99C0D3106}">
      <dsp:nvSpPr>
        <dsp:cNvPr id="0" name=""/>
        <dsp:cNvSpPr/>
      </dsp:nvSpPr>
      <dsp:spPr>
        <a:xfrm>
          <a:off x="76080" y="2321"/>
          <a:ext cx="2003821" cy="1202293"/>
        </a:xfrm>
        <a:prstGeom prst="flowChartTerminator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‘Care Worker role’</a:t>
          </a:r>
        </a:p>
      </dsp:txBody>
      <dsp:txXfrm>
        <a:off x="170519" y="178379"/>
        <a:ext cx="1814943" cy="850177"/>
      </dsp:txXfrm>
    </dsp:sp>
    <dsp:sp modelId="{0341E3FB-BF3A-4CA4-8386-0109C569CB53}">
      <dsp:nvSpPr>
        <dsp:cNvPr id="0" name=""/>
        <dsp:cNvSpPr/>
      </dsp:nvSpPr>
      <dsp:spPr>
        <a:xfrm>
          <a:off x="2280285" y="2321"/>
          <a:ext cx="2003821" cy="1202293"/>
        </a:xfrm>
        <a:prstGeom prst="flowChartTerminator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‘Struggle to recruit’</a:t>
          </a:r>
        </a:p>
      </dsp:txBody>
      <dsp:txXfrm>
        <a:off x="2374724" y="178379"/>
        <a:ext cx="1814943" cy="850177"/>
      </dsp:txXfrm>
    </dsp:sp>
    <dsp:sp modelId="{21BC6CF5-66B0-4C36-A143-1F591E78E2C1}">
      <dsp:nvSpPr>
        <dsp:cNvPr id="0" name=""/>
        <dsp:cNvSpPr/>
      </dsp:nvSpPr>
      <dsp:spPr>
        <a:xfrm>
          <a:off x="4484489" y="2321"/>
          <a:ext cx="2003821" cy="1202293"/>
        </a:xfrm>
        <a:prstGeom prst="flowChartTerminator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‘Retention is issue and there is high staff turnover’</a:t>
          </a:r>
        </a:p>
      </dsp:txBody>
      <dsp:txXfrm>
        <a:off x="4578928" y="178379"/>
        <a:ext cx="1814943" cy="850177"/>
      </dsp:txXfrm>
    </dsp:sp>
    <dsp:sp modelId="{F917434D-D1F6-4096-89E2-79772C9381C9}">
      <dsp:nvSpPr>
        <dsp:cNvPr id="0" name=""/>
        <dsp:cNvSpPr/>
      </dsp:nvSpPr>
      <dsp:spPr>
        <a:xfrm>
          <a:off x="6688693" y="2321"/>
          <a:ext cx="2003821" cy="1202293"/>
        </a:xfrm>
        <a:prstGeom prst="flowChartTerminator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‘Recruitment process it too long and over complicated’</a:t>
          </a:r>
        </a:p>
      </dsp:txBody>
      <dsp:txXfrm>
        <a:off x="6783132" y="178379"/>
        <a:ext cx="1814943" cy="850177"/>
      </dsp:txXfrm>
    </dsp:sp>
    <dsp:sp modelId="{9B0EBA44-16DC-4E02-8292-5BA69EA20725}">
      <dsp:nvSpPr>
        <dsp:cNvPr id="0" name=""/>
        <dsp:cNvSpPr/>
      </dsp:nvSpPr>
      <dsp:spPr>
        <a:xfrm>
          <a:off x="8892897" y="2321"/>
          <a:ext cx="2003821" cy="1202293"/>
        </a:xfrm>
        <a:prstGeom prst="flowChartTerminator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‘Need for some resilience training’</a:t>
          </a:r>
        </a:p>
      </dsp:txBody>
      <dsp:txXfrm>
        <a:off x="8987336" y="178379"/>
        <a:ext cx="1814943" cy="850177"/>
      </dsp:txXfrm>
    </dsp:sp>
    <dsp:sp modelId="{80D2857B-D005-408B-A9A3-0C7906246CAF}">
      <dsp:nvSpPr>
        <dsp:cNvPr id="0" name=""/>
        <dsp:cNvSpPr/>
      </dsp:nvSpPr>
      <dsp:spPr>
        <a:xfrm>
          <a:off x="76080" y="1404997"/>
          <a:ext cx="2003821" cy="1202293"/>
        </a:xfrm>
        <a:prstGeom prst="flowChartTerminator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‘Recruit based on values not academic background or experience’</a:t>
          </a:r>
        </a:p>
      </dsp:txBody>
      <dsp:txXfrm>
        <a:off x="170519" y="1581055"/>
        <a:ext cx="1814943" cy="850177"/>
      </dsp:txXfrm>
    </dsp:sp>
    <dsp:sp modelId="{494128E4-A054-4F5C-AC0A-B9E21FC6CAA3}">
      <dsp:nvSpPr>
        <dsp:cNvPr id="0" name=""/>
        <dsp:cNvSpPr/>
      </dsp:nvSpPr>
      <dsp:spPr>
        <a:xfrm>
          <a:off x="2280285" y="1404997"/>
          <a:ext cx="2003821" cy="1202293"/>
        </a:xfrm>
        <a:prstGeom prst="flowChartTerminator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‘Step into Care programme’</a:t>
          </a:r>
        </a:p>
      </dsp:txBody>
      <dsp:txXfrm>
        <a:off x="2374724" y="1581055"/>
        <a:ext cx="1814943" cy="850177"/>
      </dsp:txXfrm>
    </dsp:sp>
    <dsp:sp modelId="{E65594E4-8417-49DE-936E-F6BF086A89D0}">
      <dsp:nvSpPr>
        <dsp:cNvPr id="0" name=""/>
        <dsp:cNvSpPr/>
      </dsp:nvSpPr>
      <dsp:spPr>
        <a:xfrm>
          <a:off x="4484489" y="1404997"/>
          <a:ext cx="2003821" cy="1202293"/>
        </a:xfrm>
        <a:prstGeom prst="flowChartTerminator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‘Financial constraints’</a:t>
          </a:r>
        </a:p>
      </dsp:txBody>
      <dsp:txXfrm>
        <a:off x="4578928" y="1581055"/>
        <a:ext cx="1814943" cy="850177"/>
      </dsp:txXfrm>
    </dsp:sp>
    <dsp:sp modelId="{ADDCBD3D-8FF4-4952-AFB7-1D3883594883}">
      <dsp:nvSpPr>
        <dsp:cNvPr id="0" name=""/>
        <dsp:cNvSpPr/>
      </dsp:nvSpPr>
      <dsp:spPr>
        <a:xfrm>
          <a:off x="6688693" y="1404997"/>
          <a:ext cx="2003821" cy="1202293"/>
        </a:xfrm>
        <a:prstGeom prst="flowChartTerminator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‘Public perception – currently mixed’</a:t>
          </a:r>
        </a:p>
      </dsp:txBody>
      <dsp:txXfrm>
        <a:off x="6783132" y="1581055"/>
        <a:ext cx="1814943" cy="850177"/>
      </dsp:txXfrm>
    </dsp:sp>
    <dsp:sp modelId="{FBE9CB67-B325-4F86-8711-A945091D7C06}">
      <dsp:nvSpPr>
        <dsp:cNvPr id="0" name=""/>
        <dsp:cNvSpPr/>
      </dsp:nvSpPr>
      <dsp:spPr>
        <a:xfrm>
          <a:off x="8892897" y="1404997"/>
          <a:ext cx="2003821" cy="1202293"/>
        </a:xfrm>
        <a:prstGeom prst="flowChartTerminator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‘Off the job learning for apprentices’</a:t>
          </a:r>
        </a:p>
      </dsp:txBody>
      <dsp:txXfrm>
        <a:off x="8987336" y="1581055"/>
        <a:ext cx="1814943" cy="850177"/>
      </dsp:txXfrm>
    </dsp:sp>
    <dsp:sp modelId="{F0ED9D5F-5657-4B5B-BE63-1192076F0203}">
      <dsp:nvSpPr>
        <dsp:cNvPr id="0" name=""/>
        <dsp:cNvSpPr/>
      </dsp:nvSpPr>
      <dsp:spPr>
        <a:xfrm>
          <a:off x="76080" y="2807672"/>
          <a:ext cx="2003821" cy="1202293"/>
        </a:xfrm>
        <a:prstGeom prst="flowChartTerminator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‘Foundational Skills are a barrier to apprenticeships</a:t>
          </a:r>
        </a:p>
      </dsp:txBody>
      <dsp:txXfrm>
        <a:off x="170519" y="2983730"/>
        <a:ext cx="1814943" cy="850177"/>
      </dsp:txXfrm>
    </dsp:sp>
    <dsp:sp modelId="{654FB738-7D66-4543-ADB8-C088CF7D34BA}">
      <dsp:nvSpPr>
        <dsp:cNvPr id="0" name=""/>
        <dsp:cNvSpPr/>
      </dsp:nvSpPr>
      <dsp:spPr>
        <a:xfrm>
          <a:off x="2280285" y="2807672"/>
          <a:ext cx="2003821" cy="1202293"/>
        </a:xfrm>
        <a:prstGeom prst="flowChartTerminator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‘Health and Wellbeing of staff’</a:t>
          </a:r>
        </a:p>
      </dsp:txBody>
      <dsp:txXfrm>
        <a:off x="2374724" y="2983730"/>
        <a:ext cx="1814943" cy="850177"/>
      </dsp:txXfrm>
    </dsp:sp>
    <dsp:sp modelId="{04352E8F-DBA6-498B-879C-1AEF7446B6B9}">
      <dsp:nvSpPr>
        <dsp:cNvPr id="0" name=""/>
        <dsp:cNvSpPr/>
      </dsp:nvSpPr>
      <dsp:spPr>
        <a:xfrm>
          <a:off x="4484489" y="2807672"/>
          <a:ext cx="2003821" cy="1202293"/>
        </a:xfrm>
        <a:prstGeom prst="flowChartTerminator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‘Increase update of Level 5 Practitioner apprenticeships’</a:t>
          </a:r>
        </a:p>
      </dsp:txBody>
      <dsp:txXfrm>
        <a:off x="4578928" y="2983730"/>
        <a:ext cx="1814943" cy="850177"/>
      </dsp:txXfrm>
    </dsp:sp>
    <dsp:sp modelId="{1E19242B-4DA9-4258-A384-0E533A27304C}">
      <dsp:nvSpPr>
        <dsp:cNvPr id="0" name=""/>
        <dsp:cNvSpPr/>
      </dsp:nvSpPr>
      <dsp:spPr>
        <a:xfrm>
          <a:off x="6688693" y="2807672"/>
          <a:ext cx="2003821" cy="1202293"/>
        </a:xfrm>
        <a:prstGeom prst="flowChartTerminator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‘Low Pay is an issue’</a:t>
          </a:r>
        </a:p>
      </dsp:txBody>
      <dsp:txXfrm>
        <a:off x="6783132" y="2983730"/>
        <a:ext cx="1814943" cy="850177"/>
      </dsp:txXfrm>
    </dsp:sp>
    <dsp:sp modelId="{7C44DB80-F76A-48D7-B485-2D921CAFDB25}">
      <dsp:nvSpPr>
        <dsp:cNvPr id="0" name=""/>
        <dsp:cNvSpPr/>
      </dsp:nvSpPr>
      <dsp:spPr>
        <a:xfrm>
          <a:off x="8892897" y="2807672"/>
          <a:ext cx="2003821" cy="1202293"/>
        </a:xfrm>
        <a:prstGeom prst="flowChartTerminator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‘Unsociable hours for certain positions limit the potential workforce’</a:t>
          </a:r>
        </a:p>
      </dsp:txBody>
      <dsp:txXfrm>
        <a:off x="8987336" y="2983730"/>
        <a:ext cx="1814943" cy="850177"/>
      </dsp:txXfrm>
    </dsp:sp>
    <dsp:sp modelId="{A6DD1509-6827-465E-979A-DA128FE2485E}">
      <dsp:nvSpPr>
        <dsp:cNvPr id="0" name=""/>
        <dsp:cNvSpPr/>
      </dsp:nvSpPr>
      <dsp:spPr>
        <a:xfrm>
          <a:off x="76080" y="4210347"/>
          <a:ext cx="2003821" cy="1202293"/>
        </a:xfrm>
        <a:prstGeom prst="flowChartTerminator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‘The Fed have good progression pathways’</a:t>
          </a:r>
        </a:p>
      </dsp:txBody>
      <dsp:txXfrm>
        <a:off x="170519" y="4386405"/>
        <a:ext cx="1814943" cy="850177"/>
      </dsp:txXfrm>
    </dsp:sp>
    <dsp:sp modelId="{2F48D737-6A62-4884-A17E-541C1B5E9CAA}">
      <dsp:nvSpPr>
        <dsp:cNvPr id="0" name=""/>
        <dsp:cNvSpPr/>
      </dsp:nvSpPr>
      <dsp:spPr>
        <a:xfrm>
          <a:off x="2280285" y="4210347"/>
          <a:ext cx="2003821" cy="1202293"/>
        </a:xfrm>
        <a:prstGeom prst="flowChartTerminator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‘Variation in pay across the localities means that employee’s move around’</a:t>
          </a:r>
        </a:p>
      </dsp:txBody>
      <dsp:txXfrm>
        <a:off x="2374724" y="4386405"/>
        <a:ext cx="1814943" cy="850177"/>
      </dsp:txXfrm>
    </dsp:sp>
    <dsp:sp modelId="{F7C99F25-1166-43E0-AC42-E1EC751B4FBD}">
      <dsp:nvSpPr>
        <dsp:cNvPr id="0" name=""/>
        <dsp:cNvSpPr/>
      </dsp:nvSpPr>
      <dsp:spPr>
        <a:xfrm>
          <a:off x="4484489" y="4210347"/>
          <a:ext cx="2003821" cy="1202293"/>
        </a:xfrm>
        <a:prstGeom prst="flowChartTerminator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‘Massive unpaid workforce that are under-appreciated’</a:t>
          </a:r>
        </a:p>
      </dsp:txBody>
      <dsp:txXfrm>
        <a:off x="4578928" y="4386405"/>
        <a:ext cx="1814943" cy="850177"/>
      </dsp:txXfrm>
    </dsp:sp>
    <dsp:sp modelId="{AAC744E0-1783-4604-9791-582B30910935}">
      <dsp:nvSpPr>
        <dsp:cNvPr id="0" name=""/>
        <dsp:cNvSpPr/>
      </dsp:nvSpPr>
      <dsp:spPr>
        <a:xfrm>
          <a:off x="6688693" y="4210347"/>
          <a:ext cx="2003821" cy="1202293"/>
        </a:xfrm>
        <a:prstGeom prst="flowChartTerminator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‘More compassionate leadership / management needed</a:t>
          </a:r>
        </a:p>
      </dsp:txBody>
      <dsp:txXfrm>
        <a:off x="6783132" y="4386405"/>
        <a:ext cx="1814943" cy="850177"/>
      </dsp:txXfrm>
    </dsp:sp>
    <dsp:sp modelId="{7BE36AE1-0F73-423C-84C1-2AB7273B0025}">
      <dsp:nvSpPr>
        <dsp:cNvPr id="0" name=""/>
        <dsp:cNvSpPr/>
      </dsp:nvSpPr>
      <dsp:spPr>
        <a:xfrm>
          <a:off x="8892897" y="4210347"/>
          <a:ext cx="2003821" cy="1202293"/>
        </a:xfrm>
        <a:prstGeom prst="flowChartTerminator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‘Could we target other workforces decimated by </a:t>
          </a:r>
          <a:r>
            <a:rPr lang="en-GB" sz="1300" kern="1200" dirty="0" err="1"/>
            <a:t>Covid</a:t>
          </a:r>
          <a:r>
            <a:rPr lang="en-GB" sz="1300" kern="1200" dirty="0"/>
            <a:t> </a:t>
          </a:r>
          <a:r>
            <a:rPr lang="en-GB" sz="1300" kern="1200" dirty="0" err="1"/>
            <a:t>e.g</a:t>
          </a:r>
          <a:r>
            <a:rPr lang="en-GB" sz="1300" kern="1200" dirty="0"/>
            <a:t> airline / hospitality’</a:t>
          </a:r>
        </a:p>
      </dsp:txBody>
      <dsp:txXfrm>
        <a:off x="8987336" y="4386405"/>
        <a:ext cx="1814943" cy="85017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70D26C-1786-4C1E-92E5-98CA52EB6FFB}">
      <dsp:nvSpPr>
        <dsp:cNvPr id="0" name=""/>
        <dsp:cNvSpPr/>
      </dsp:nvSpPr>
      <dsp:spPr>
        <a:xfrm>
          <a:off x="0" y="370788"/>
          <a:ext cx="5029199" cy="7675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Key roles within sector </a:t>
          </a:r>
        </a:p>
      </dsp:txBody>
      <dsp:txXfrm>
        <a:off x="37467" y="408255"/>
        <a:ext cx="4954265" cy="692586"/>
      </dsp:txXfrm>
    </dsp:sp>
    <dsp:sp modelId="{6B4DD2CA-9BD6-4E24-B434-BF8C308BC56F}">
      <dsp:nvSpPr>
        <dsp:cNvPr id="0" name=""/>
        <dsp:cNvSpPr/>
      </dsp:nvSpPr>
      <dsp:spPr>
        <a:xfrm>
          <a:off x="0" y="1230468"/>
          <a:ext cx="5029199" cy="767520"/>
        </a:xfrm>
        <a:prstGeom prst="round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Why is recruitment difficult?</a:t>
          </a:r>
        </a:p>
      </dsp:txBody>
      <dsp:txXfrm>
        <a:off x="37467" y="1267935"/>
        <a:ext cx="4954265" cy="692586"/>
      </dsp:txXfrm>
    </dsp:sp>
    <dsp:sp modelId="{B3F73E48-3215-4260-8683-E16A0C3257FA}">
      <dsp:nvSpPr>
        <dsp:cNvPr id="0" name=""/>
        <dsp:cNvSpPr/>
      </dsp:nvSpPr>
      <dsp:spPr>
        <a:xfrm>
          <a:off x="0" y="2090148"/>
          <a:ext cx="5029199" cy="76752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Why is retention difficult?</a:t>
          </a:r>
        </a:p>
      </dsp:txBody>
      <dsp:txXfrm>
        <a:off x="37467" y="2127615"/>
        <a:ext cx="4954265" cy="692586"/>
      </dsp:txXfrm>
    </dsp:sp>
    <dsp:sp modelId="{4AF4AF68-5A70-420D-BA25-321F46DA3995}">
      <dsp:nvSpPr>
        <dsp:cNvPr id="0" name=""/>
        <dsp:cNvSpPr/>
      </dsp:nvSpPr>
      <dsp:spPr>
        <a:xfrm>
          <a:off x="0" y="2949829"/>
          <a:ext cx="5029199" cy="767520"/>
        </a:xfrm>
        <a:prstGeom prst="round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What is the skills gap/need?</a:t>
          </a:r>
        </a:p>
      </dsp:txBody>
      <dsp:txXfrm>
        <a:off x="37467" y="2987296"/>
        <a:ext cx="4954265" cy="692586"/>
      </dsp:txXfrm>
    </dsp:sp>
    <dsp:sp modelId="{83A12465-67B6-4E34-B1F1-17B7B67A1043}">
      <dsp:nvSpPr>
        <dsp:cNvPr id="0" name=""/>
        <dsp:cNvSpPr/>
      </dsp:nvSpPr>
      <dsp:spPr>
        <a:xfrm>
          <a:off x="0" y="3809509"/>
          <a:ext cx="5029199" cy="76752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/>
            <a:t>What can we do to help?  </a:t>
          </a:r>
        </a:p>
      </dsp:txBody>
      <dsp:txXfrm>
        <a:off x="37467" y="3846976"/>
        <a:ext cx="4954265" cy="69258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07F3AE-73A5-49F6-B099-0244C11BB95F}">
      <dsp:nvSpPr>
        <dsp:cNvPr id="0" name=""/>
        <dsp:cNvSpPr/>
      </dsp:nvSpPr>
      <dsp:spPr>
        <a:xfrm>
          <a:off x="0" y="436427"/>
          <a:ext cx="6257925" cy="177881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/>
            <a:t>Autumn/Winter 2020</a:t>
          </a:r>
        </a:p>
        <a:p>
          <a:pPr marL="0" lvl="0" indent="0" algn="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0" kern="1200" dirty="0"/>
            <a:t>Finish collecting intelligence around Health and Social Care Sector</a:t>
          </a:r>
        </a:p>
        <a:p>
          <a:pPr marL="0" lvl="0" indent="0" algn="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0" kern="1200" dirty="0"/>
            <a:t>Produce Version 1 of report for sector in GM</a:t>
          </a:r>
        </a:p>
        <a:p>
          <a:pPr marL="0" lvl="0" indent="0" algn="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0" kern="1200" dirty="0"/>
            <a:t>Begin disseminating report across localities and network</a:t>
          </a:r>
        </a:p>
      </dsp:txBody>
      <dsp:txXfrm>
        <a:off x="86835" y="523262"/>
        <a:ext cx="6084255" cy="1605148"/>
      </dsp:txXfrm>
    </dsp:sp>
    <dsp:sp modelId="{0EDD1F63-A32B-4E50-957A-9B525257DED7}">
      <dsp:nvSpPr>
        <dsp:cNvPr id="0" name=""/>
        <dsp:cNvSpPr/>
      </dsp:nvSpPr>
      <dsp:spPr>
        <a:xfrm>
          <a:off x="0" y="2228591"/>
          <a:ext cx="6257925" cy="1973438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600" b="1" kern="1200" dirty="0"/>
        </a:p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/>
            <a:t>Winter/Spring 2021</a:t>
          </a:r>
        </a:p>
        <a:p>
          <a:pPr marL="0" lvl="0" indent="0" algn="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0" kern="1200" dirty="0"/>
            <a:t>Award of first skills delivery contracts.</a:t>
          </a:r>
        </a:p>
        <a:p>
          <a:pPr marL="0" lvl="0" indent="0" algn="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0" kern="1200" dirty="0"/>
            <a:t>Skills delivery commences</a:t>
          </a:r>
        </a:p>
        <a:p>
          <a:pPr marL="0" lvl="0" indent="0" algn="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0" kern="1200" dirty="0"/>
            <a:t>Possible upscaling of models of good practice</a:t>
          </a:r>
        </a:p>
        <a:p>
          <a:pPr marL="0" lvl="0" indent="0" algn="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0" kern="1200" dirty="0"/>
            <a:t>Implementation of report recommendations </a:t>
          </a:r>
        </a:p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b="0" kern="1200" dirty="0"/>
        </a:p>
      </dsp:txBody>
      <dsp:txXfrm>
        <a:off x="96335" y="2324926"/>
        <a:ext cx="6065255" cy="1780768"/>
      </dsp:txXfrm>
    </dsp:sp>
    <dsp:sp modelId="{BD40C316-2FFF-4CD5-896C-4D5F6C74687C}">
      <dsp:nvSpPr>
        <dsp:cNvPr id="0" name=""/>
        <dsp:cNvSpPr/>
      </dsp:nvSpPr>
      <dsp:spPr>
        <a:xfrm>
          <a:off x="0" y="4215487"/>
          <a:ext cx="6257925" cy="1701371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/>
            <a:t>Spring/Summer 2021</a:t>
          </a:r>
        </a:p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b="1" kern="1200" dirty="0"/>
        </a:p>
        <a:p>
          <a:pPr marL="0" lvl="0" indent="0" algn="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0" kern="1200" dirty="0"/>
            <a:t>Using </a:t>
          </a:r>
          <a:r>
            <a:rPr lang="en-GB" sz="1400" b="0" kern="1200" dirty="0"/>
            <a:t>intelligence; more skills delivery contracts to be commissioned (every month)</a:t>
          </a:r>
        </a:p>
        <a:p>
          <a:pPr marL="0" lvl="0" indent="0" algn="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0" kern="1200" dirty="0"/>
            <a:t>Develop and produce Version 2 including findings gained from first version</a:t>
          </a:r>
        </a:p>
        <a:p>
          <a:pPr marL="0" lvl="0" indent="0" algn="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0" kern="1200" dirty="0"/>
            <a:t>Identify other sub-sectors across Public Sector with a skills need</a:t>
          </a:r>
        </a:p>
        <a:p>
          <a:pPr marL="0" lvl="0" indent="0" algn="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b="0" kern="1200" dirty="0"/>
        </a:p>
      </dsp:txBody>
      <dsp:txXfrm>
        <a:off x="83054" y="4298541"/>
        <a:ext cx="6091817" cy="153526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AFB16E-CDE7-4A30-BF07-F545193F2FBA}">
      <dsp:nvSpPr>
        <dsp:cNvPr id="0" name=""/>
        <dsp:cNvSpPr/>
      </dsp:nvSpPr>
      <dsp:spPr>
        <a:xfrm>
          <a:off x="3442" y="491836"/>
          <a:ext cx="2731013" cy="1638607"/>
        </a:xfrm>
        <a:prstGeom prst="rect">
          <a:avLst/>
        </a:prstGeom>
        <a:solidFill>
          <a:srgbClr val="077B78">
            <a:alpha val="30196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b="1" kern="1200" dirty="0"/>
            <a:t>Industry Skills Intelligence Lead</a:t>
          </a:r>
        </a:p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Nichola Wallworth</a:t>
          </a:r>
        </a:p>
      </dsp:txBody>
      <dsp:txXfrm>
        <a:off x="3442" y="491836"/>
        <a:ext cx="2731013" cy="1638607"/>
      </dsp:txXfrm>
    </dsp:sp>
    <dsp:sp modelId="{DD8CFC19-99E4-44B6-91C0-B189F593E6C3}">
      <dsp:nvSpPr>
        <dsp:cNvPr id="0" name=""/>
        <dsp:cNvSpPr/>
      </dsp:nvSpPr>
      <dsp:spPr>
        <a:xfrm>
          <a:off x="3007556" y="491836"/>
          <a:ext cx="2731013" cy="1638607"/>
        </a:xfrm>
        <a:prstGeom prst="rect">
          <a:avLst/>
        </a:prstGeom>
        <a:solidFill>
          <a:srgbClr val="077B78">
            <a:alpha val="30196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b="1" kern="1200" dirty="0"/>
            <a:t>Industry Skills Intelligence Officer (Public Sector)</a:t>
          </a:r>
        </a:p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b="1" kern="1200" dirty="0"/>
            <a:t>Phil Pennill</a:t>
          </a:r>
        </a:p>
      </dsp:txBody>
      <dsp:txXfrm>
        <a:off x="3007556" y="491836"/>
        <a:ext cx="2731013" cy="1638607"/>
      </dsp:txXfrm>
    </dsp:sp>
    <dsp:sp modelId="{E2C68DF4-1A97-407C-AC83-2E2B8E4C467F}">
      <dsp:nvSpPr>
        <dsp:cNvPr id="0" name=""/>
        <dsp:cNvSpPr/>
      </dsp:nvSpPr>
      <dsp:spPr>
        <a:xfrm>
          <a:off x="6011671" y="491836"/>
          <a:ext cx="2731013" cy="1638607"/>
        </a:xfrm>
        <a:prstGeom prst="rect">
          <a:avLst/>
        </a:prstGeom>
        <a:solidFill>
          <a:srgbClr val="077B78">
            <a:alpha val="30196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b="1" kern="1200" dirty="0"/>
            <a:t>Industry Skills Intelligence Officer</a:t>
          </a:r>
        </a:p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b="1" kern="1200" dirty="0"/>
            <a:t>Joe Crolla</a:t>
          </a:r>
        </a:p>
      </dsp:txBody>
      <dsp:txXfrm>
        <a:off x="6011671" y="491836"/>
        <a:ext cx="2731013" cy="1638607"/>
      </dsp:txXfrm>
    </dsp:sp>
    <dsp:sp modelId="{BC05D6AF-96A8-4073-883A-9F9768D63BAB}">
      <dsp:nvSpPr>
        <dsp:cNvPr id="0" name=""/>
        <dsp:cNvSpPr/>
      </dsp:nvSpPr>
      <dsp:spPr>
        <a:xfrm>
          <a:off x="9015785" y="491836"/>
          <a:ext cx="2731013" cy="1638607"/>
        </a:xfrm>
        <a:prstGeom prst="rect">
          <a:avLst/>
        </a:prstGeom>
        <a:solidFill>
          <a:srgbClr val="077B78">
            <a:alpha val="30196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b="1" kern="1200" dirty="0"/>
            <a:t>Industry Skills intelligence Officer</a:t>
          </a:r>
        </a:p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b="1" kern="1200" dirty="0"/>
            <a:t>Caron Tinto</a:t>
          </a:r>
        </a:p>
      </dsp:txBody>
      <dsp:txXfrm>
        <a:off x="9015785" y="491836"/>
        <a:ext cx="2731013" cy="16386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D35A2D-10AB-4329-859F-BE311E516E5F}" type="datetimeFigureOut">
              <a:rPr lang="en-GB" smtClean="0"/>
              <a:t>10/11/2020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F2E918-E12C-463D-8FBF-2D2E723E1F8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3862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0F62F0-F3B9-43FE-AB4A-2AEEEA8E0D9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1903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F62F0-F3B9-43FE-AB4A-2AEEEA8E0D9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6891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10EB8B-CD50-E143-940D-F7414D56237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65890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8AE0F2-8A8A-49F3-B4B2-538178A3804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2162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1384392-799D-F24B-A54F-B685D758F3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B032220-D447-804B-A8DF-E8F0221A49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029D7C-D67E-3240-B172-3465B11253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45390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047FE-5E75-3C4C-BA0A-50E84A2C5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B8F856-75B2-D94F-8BF9-F5BAFC8C0E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6694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1C080F-59C8-DA40-825F-C6F2C5B636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FD164D-334A-D04C-9F29-17AD026CDC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699779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1384392-799D-F24B-A54F-B685D758F3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B032220-D447-804B-A8DF-E8F0221A49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029D7C-D67E-3240-B172-3465B11253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594844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4390B-25C3-8A4C-9945-B68529ACE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6E59D2-7D94-1D45-B0A1-71F3E6BA8C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0986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7AD45-F1F9-384A-AF3D-69FFB076F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3018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83067C-EF2A-6F42-B5A2-F057AFF101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987510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38143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9F955-107F-B24D-9AE0-CD7460A71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FA9B5E-5D22-7B42-BF6B-C7D0467026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967EF1-F157-1348-A92F-BB73F50BFB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843059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FC788-654F-8447-80B9-583BC53E0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C269DD-0523-584F-BF5A-F2582729FE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C41541-C969-1B40-8051-951D794D3A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69A563-2E75-1F45-A7D2-83F6F72B3D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BFCA64-E7ED-0046-A568-365E2A8342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60994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BFCBB-0CCC-674D-A4BE-CA9C249A3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935353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69136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279D1-CA64-9F42-B8CF-8832F2190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4CDE0-4511-C643-8099-DBB13A3F18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677E52-37E2-7E49-A830-96F0A00D45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9445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4390B-25C3-8A4C-9945-B68529ACE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6E59D2-7D94-1D45-B0A1-71F3E6BA8C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50422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8F3A7-2C10-9C4F-94BA-E06066F5D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5226A3-DFFD-C54B-A152-C68618C648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5F2ACF-E7FE-1144-895E-6411E49127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16892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047FE-5E75-3C4C-BA0A-50E84A2C5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B8F856-75B2-D94F-8BF9-F5BAFC8C0E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154035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1C080F-59C8-DA40-825F-C6F2C5B636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FD164D-334A-D04C-9F29-17AD026CDC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083579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25602-CE7A-4152-99E6-158B1F1B9A6D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C33DA-2C36-4E1A-9A26-DBE95661A3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73746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25602-CE7A-4152-99E6-158B1F1B9A6D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C33DA-2C36-4E1A-9A26-DBE95661A3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28884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25602-CE7A-4152-99E6-158B1F1B9A6D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C33DA-2C36-4E1A-9A26-DBE95661A3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66154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25602-CE7A-4152-99E6-158B1F1B9A6D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C33DA-2C36-4E1A-9A26-DBE95661A3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19860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25602-CE7A-4152-99E6-158B1F1B9A6D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C33DA-2C36-4E1A-9A26-DBE95661A3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06550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25602-CE7A-4152-99E6-158B1F1B9A6D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C33DA-2C36-4E1A-9A26-DBE95661A3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29042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25602-CE7A-4152-99E6-158B1F1B9A6D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C33DA-2C36-4E1A-9A26-DBE95661A3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1796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7AD45-F1F9-384A-AF3D-69FFB076F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3018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83067C-EF2A-6F42-B5A2-F057AFF101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987510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7870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25602-CE7A-4152-99E6-158B1F1B9A6D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C33DA-2C36-4E1A-9A26-DBE95661A3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92255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25602-CE7A-4152-99E6-158B1F1B9A6D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C33DA-2C36-4E1A-9A26-DBE95661A3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6144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25602-CE7A-4152-99E6-158B1F1B9A6D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C33DA-2C36-4E1A-9A26-DBE95661A3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18931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25602-CE7A-4152-99E6-158B1F1B9A6D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C33DA-2C36-4E1A-9A26-DBE95661A3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4739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9F955-107F-B24D-9AE0-CD7460A71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FA9B5E-5D22-7B42-BF6B-C7D0467026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967EF1-F157-1348-A92F-BB73F50BFB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13689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FC788-654F-8447-80B9-583BC53E0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C269DD-0523-584F-BF5A-F2582729FE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C41541-C969-1B40-8051-951D794D3A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69A563-2E75-1F45-A7D2-83F6F72B3D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BFCA64-E7ED-0046-A568-365E2A8342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3534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BFCBB-0CCC-674D-A4BE-CA9C249A3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25423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9445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279D1-CA64-9F42-B8CF-8832F2190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4CDE0-4511-C643-8099-DBB13A3F18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677E52-37E2-7E49-A830-96F0A00D45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6424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8F3A7-2C10-9C4F-94BA-E06066F5D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5226A3-DFFD-C54B-A152-C68618C648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5F2ACF-E7FE-1144-895E-6411E49127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1412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82D9AC9-614E-4E44-8FA0-F0A0F56FFB6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FC2E083-CB66-664A-9594-255CB669C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75F937-45F6-CF4D-B2D9-7920C13EE2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02280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82D9AC9-614E-4E44-8FA0-F0A0F56FFB6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FC2E083-CB66-664A-9594-255CB669C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75F937-45F6-CF4D-B2D9-7920C13EE2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7584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F25602-CE7A-4152-99E6-158B1F1B9A6D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C33DA-2C36-4E1A-9A26-DBE95661A3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6763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hyperlink" Target="mailto:Philip.pennill@greatermanchester-ca.gov.uk" TargetMode="Externa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1">
            <a:extLst>
              <a:ext uri="{FF2B5EF4-FFF2-40B4-BE49-F238E27FC236}">
                <a16:creationId xmlns:a16="http://schemas.microsoft.com/office/drawing/2014/main" id="{01C9CC24-B375-4226-BF2B-61FADBBA6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D70A28E-4FD8-4474-A206-E15B5EBB3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1084747"/>
            <a:ext cx="12188952" cy="3294207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39647E21-5366-4638-AC97-D8CD4111E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r="8214" b="45501"/>
          <a:stretch>
            <a:fillRect/>
          </a:stretch>
        </p:blipFill>
        <p:spPr>
          <a:xfrm flipV="1">
            <a:off x="0" y="0"/>
            <a:ext cx="12191999" cy="4473360"/>
          </a:xfrm>
          <a:custGeom>
            <a:avLst/>
            <a:gdLst>
              <a:gd name="connsiteX0" fmla="*/ 0 w 12191999"/>
              <a:gd name="connsiteY0" fmla="*/ 4473360 h 4473360"/>
              <a:gd name="connsiteX1" fmla="*/ 12191999 w 12191999"/>
              <a:gd name="connsiteY1" fmla="*/ 4473360 h 4473360"/>
              <a:gd name="connsiteX2" fmla="*/ 12191999 w 12191999"/>
              <a:gd name="connsiteY2" fmla="*/ 0 h 4473360"/>
              <a:gd name="connsiteX3" fmla="*/ 0 w 12191999"/>
              <a:gd name="connsiteY3" fmla="*/ 0 h 447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4473360">
                <a:moveTo>
                  <a:pt x="0" y="4473360"/>
                </a:moveTo>
                <a:lnTo>
                  <a:pt x="12191999" y="4473360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3925" y="2076450"/>
            <a:ext cx="10684151" cy="1345134"/>
          </a:xfrm>
        </p:spPr>
        <p:txBody>
          <a:bodyPr anchor="ctr">
            <a:normAutofit fontScale="90000"/>
          </a:bodyPr>
          <a:lstStyle/>
          <a:p>
            <a:r>
              <a:rPr lang="en-GB" sz="4300" b="1" dirty="0">
                <a:solidFill>
                  <a:srgbClr val="FFFFFF"/>
                </a:solidFill>
              </a:rPr>
              <a:t>Skills Intelligence</a:t>
            </a:r>
            <a:br>
              <a:rPr lang="en-GB" sz="4300" b="1" dirty="0">
                <a:solidFill>
                  <a:srgbClr val="FFFFFF"/>
                </a:solidFill>
              </a:rPr>
            </a:br>
            <a:r>
              <a:rPr lang="en-GB" sz="3100" b="1" dirty="0">
                <a:solidFill>
                  <a:srgbClr val="FFFFFF"/>
                </a:solidFill>
              </a:rPr>
              <a:t>What are the current and future skill needs for the Greater Manchester Public Sector?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473360"/>
            <a:ext cx="9469211" cy="865639"/>
          </a:xfrm>
        </p:spPr>
        <p:txBody>
          <a:bodyPr anchor="ctr">
            <a:normAutofit/>
          </a:bodyPr>
          <a:lstStyle/>
          <a:p>
            <a:r>
              <a:rPr lang="en-GB" sz="4400" dirty="0">
                <a:solidFill>
                  <a:srgbClr val="000000"/>
                </a:solidFill>
              </a:rPr>
              <a:t>HSCP Summit 2020</a:t>
            </a: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1EC1AADF-CC11-45D1-BD6C-AF845FEA0F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4712" y="5873378"/>
            <a:ext cx="1790476" cy="676190"/>
          </a:xfrm>
          <a:prstGeom prst="rect">
            <a:avLst/>
          </a:prstGeom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D0FC6874-073A-485A-AC9B-97D9B0CC9A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207" y="5885766"/>
            <a:ext cx="3034217" cy="67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318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FFFFFF"/>
                </a:solidFill>
              </a:rPr>
              <a:t>LIS Frontier and Foundation Sectors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5674" y="392291"/>
            <a:ext cx="5711026" cy="5865634"/>
          </a:xfrm>
        </p:spPr>
        <p:txBody>
          <a:bodyPr anchor="ctr">
            <a:normAutofit/>
          </a:bodyPr>
          <a:lstStyle/>
          <a:p>
            <a:pPr lvl="0"/>
            <a:endParaRPr lang="en-GB" sz="1700" dirty="0">
              <a:solidFill>
                <a:srgbClr val="000000"/>
              </a:solidFill>
            </a:endParaRPr>
          </a:p>
          <a:p>
            <a:pPr lvl="0"/>
            <a:endParaRPr lang="en-GB" sz="1700" dirty="0">
              <a:solidFill>
                <a:srgbClr val="000000"/>
              </a:solidFill>
            </a:endParaRPr>
          </a:p>
          <a:p>
            <a:pPr marL="0" lvl="0" indent="0">
              <a:buNone/>
            </a:pPr>
            <a:endParaRPr lang="en-GB" sz="1700" dirty="0">
              <a:solidFill>
                <a:srgbClr val="000000"/>
              </a:solidFill>
            </a:endParaRPr>
          </a:p>
          <a:p>
            <a:endParaRPr lang="en-GB" sz="1700" dirty="0">
              <a:solidFill>
                <a:srgbClr val="000000"/>
              </a:solidFill>
            </a:endParaRPr>
          </a:p>
          <a:p>
            <a:endParaRPr lang="en-GB" sz="1700" dirty="0">
              <a:solidFill>
                <a:srgbClr val="000000"/>
              </a:solidFill>
            </a:endParaRPr>
          </a:p>
          <a:p>
            <a:endParaRPr lang="en-GB" sz="17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GB" sz="1700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GB" sz="1700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GB" sz="1700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sz="1700" b="1" dirty="0">
                <a:solidFill>
                  <a:srgbClr val="000000"/>
                </a:solidFill>
              </a:rPr>
              <a:t>Frontier Sectors</a:t>
            </a:r>
            <a:r>
              <a:rPr lang="en-GB" sz="1700" dirty="0">
                <a:solidFill>
                  <a:srgbClr val="000000"/>
                </a:solidFill>
              </a:rPr>
              <a:t>: 	    Digital, Creative and Media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GB" sz="1700" dirty="0">
                <a:solidFill>
                  <a:srgbClr val="000000"/>
                </a:solidFill>
              </a:rPr>
              <a:t>		    Advanced Materials and Manufacturing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GB" sz="1700" dirty="0">
                <a:solidFill>
                  <a:srgbClr val="000000"/>
                </a:solidFill>
              </a:rPr>
              <a:t>		    Clean Growth and Carbon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GB" sz="1700" dirty="0">
                <a:solidFill>
                  <a:srgbClr val="000000"/>
                </a:solidFill>
              </a:rPr>
              <a:t>		    Health Innovation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sz="1700" b="1" dirty="0">
                <a:solidFill>
                  <a:srgbClr val="000000"/>
                </a:solidFill>
              </a:rPr>
              <a:t>Foundation Sectors</a:t>
            </a:r>
            <a:r>
              <a:rPr lang="en-GB" sz="1700" dirty="0">
                <a:solidFill>
                  <a:srgbClr val="000000"/>
                </a:solidFill>
              </a:rPr>
              <a:t>: Construction, Social Care, Retail and Hospitality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0F5CE0-1D87-4C80-9446-F2094D74A64F}"/>
              </a:ext>
            </a:extLst>
          </p:cNvPr>
          <p:cNvSpPr txBox="1"/>
          <p:nvPr/>
        </p:nvSpPr>
        <p:spPr>
          <a:xfrm>
            <a:off x="5985673" y="392291"/>
            <a:ext cx="518596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Current focus from the Skills Intelligence Team will be on sectors identified within the Local Industrial Strategy. We will follow a similar process with each.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72B966CB-BBA4-4071-8A38-8921DC06F5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4180" y="1165173"/>
            <a:ext cx="4208949" cy="276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21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explode.wav"/>
          </p:stSnd>
        </p:sndAc>
      </p:transition>
    </mc:Choice>
    <mc:Fallback xmlns="">
      <p:transition spd="slow">
        <p:sndAc>
          <p:stSnd>
            <p:snd r:embed="rId5" name="explode.wav"/>
          </p:stSnd>
        </p:sndAc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FFFFFF"/>
                </a:solidFill>
              </a:rPr>
              <a:t>Public Sector Skills intelligence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2111" y="6494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en-GB" sz="1900" dirty="0">
                <a:solidFill>
                  <a:srgbClr val="000000"/>
                </a:solidFill>
              </a:rPr>
              <a:t>The Greater Manchester Public Sector is a huge employer with a massive variety of roles.</a:t>
            </a:r>
          </a:p>
          <a:p>
            <a:r>
              <a:rPr lang="en-GB" sz="1900" dirty="0">
                <a:solidFill>
                  <a:srgbClr val="000000"/>
                </a:solidFill>
              </a:rPr>
              <a:t>We decided to break this down into more manageable chunks and focus on the key sub-sectors.</a:t>
            </a:r>
          </a:p>
          <a:p>
            <a:r>
              <a:rPr lang="en-GB" sz="1900" dirty="0">
                <a:solidFill>
                  <a:srgbClr val="000000"/>
                </a:solidFill>
              </a:rPr>
              <a:t>I have spoken and presented to various groups, as well as looking at some of our quantitative data and identified the first 4 priorities.</a:t>
            </a:r>
          </a:p>
        </p:txBody>
      </p:sp>
    </p:spTree>
    <p:extLst>
      <p:ext uri="{BB962C8B-B14F-4D97-AF65-F5344CB8AC3E}">
        <p14:creationId xmlns:p14="http://schemas.microsoft.com/office/powerpoint/2010/main" val="12932291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entagon 8"/>
          <p:cNvSpPr/>
          <p:nvPr/>
        </p:nvSpPr>
        <p:spPr>
          <a:xfrm flipH="1">
            <a:off x="295562" y="2031303"/>
            <a:ext cx="985520" cy="1778896"/>
          </a:xfrm>
          <a:prstGeom prst="homePlate">
            <a:avLst>
              <a:gd name="adj" fmla="val 53005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Pentagon 7"/>
          <p:cNvSpPr/>
          <p:nvPr/>
        </p:nvSpPr>
        <p:spPr>
          <a:xfrm flipH="1">
            <a:off x="459047" y="1959032"/>
            <a:ext cx="2256444" cy="1272062"/>
          </a:xfrm>
          <a:prstGeom prst="homePlate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0" y="56693"/>
            <a:ext cx="12110699" cy="669544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417" y="75166"/>
            <a:ext cx="1178377" cy="41656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895927" y="164567"/>
            <a:ext cx="9693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Industry Skills Intelligence – Public Sector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93985" y="1152396"/>
            <a:ext cx="3334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936943" y="1273954"/>
            <a:ext cx="5997782" cy="3677603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Identify the correct stakeholders who can provide accurate intelligence </a:t>
            </a:r>
            <a:endParaRPr kumimoji="0" lang="en-GB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Highlight existing good practice across GM that can be replicated more widely</a:t>
            </a:r>
            <a:endParaRPr kumimoji="0" lang="en-GB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Determine skill gaps, shortages and blockages and assess the necessary training provision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Process to prioritise sub sectors of the Public Sector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Over next few weeks, host workshops, and form sub groups of key individuals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Assess short term impacts of Covid-19 and </a:t>
            </a:r>
            <a:r>
              <a:rPr kumimoji="0" lang="en-GB" sz="1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longe</a:t>
            </a:r>
            <a:r>
              <a:rPr kumimoji="0" lang="en-GB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 term opportunities / threats.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GB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GB" sz="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6247" y="5051202"/>
            <a:ext cx="5598785" cy="165151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</a:t>
            </a:r>
            <a:r>
              <a:rPr kumimoji="0" lang="en-GB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 Sector Apprenticeship Network</a:t>
            </a:r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Education Transformation Alliance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Approved Apprenticeship Provider Network</a:t>
            </a:r>
            <a:endParaRPr kumimoji="0" lang="en-GB" sz="1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Primary Care Networks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HSCP Locality Groups / CCGs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HSCP Workforce Collaborative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AHP ‘New Ways of Working’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6247" y="1018310"/>
            <a:ext cx="5557049" cy="386488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Increased productivity through access to a talented, diverse workforce in GM</a:t>
            </a:r>
            <a:endParaRPr kumimoji="0" lang="en-GB" sz="1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Confidence in finding training for a workforce which meets Public Sector needs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Increased ability to influence skills and talent provision in GM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Clear career progression pathways and entry level opportunities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Opportunities to upskill and to remove barriers within key sectors.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Increased ability to employer talent needs including creating more flexible provision which targets and supports different group of learners and increased knowledge of wrap around support for learners offering a high quality experience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Increased access and understanding of job opportunities in different sectors including opportunities in priority sectors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Increased residents securing and remaining in quality employment.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7761" y="854670"/>
            <a:ext cx="3658706" cy="408623"/>
          </a:xfrm>
          <a:prstGeom prst="round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BENEFITS FROM APPROACH</a:t>
            </a:r>
            <a:endParaRPr kumimoji="0" lang="en-GB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47637" y="4720679"/>
            <a:ext cx="4077949" cy="40862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CURRENT NETWORKS AND GROUPS</a:t>
            </a:r>
            <a:endParaRPr kumimoji="0" lang="en-GB" altLang="en-US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036769" y="974568"/>
            <a:ext cx="5019261" cy="40862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TIMELINE AND PUBLIC SECTOR ACTION PLAN</a:t>
            </a:r>
            <a:endParaRPr kumimoji="0" lang="en-GB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019" y="808007"/>
            <a:ext cx="811412" cy="69834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6437" y="808007"/>
            <a:ext cx="966551" cy="81512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12"/>
          <a:stretch/>
        </p:blipFill>
        <p:spPr>
          <a:xfrm>
            <a:off x="5230705" y="5923497"/>
            <a:ext cx="1023829" cy="8691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588"/>
          <a:stretch/>
        </p:blipFill>
        <p:spPr>
          <a:xfrm>
            <a:off x="10629417" y="5655940"/>
            <a:ext cx="1295400" cy="912121"/>
          </a:xfrm>
          <a:prstGeom prst="rect">
            <a:avLst/>
          </a:prstGeom>
        </p:spPr>
      </p:pic>
      <p:pic>
        <p:nvPicPr>
          <p:cNvPr id="18" name="Picture 17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00433" y="5247457"/>
            <a:ext cx="1847421" cy="1352079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FDF62754-1978-4741-A9D8-9F566C65AE11}"/>
              </a:ext>
            </a:extLst>
          </p:cNvPr>
          <p:cNvGrpSpPr/>
          <p:nvPr/>
        </p:nvGrpSpPr>
        <p:grpSpPr>
          <a:xfrm>
            <a:off x="6853879" y="3777673"/>
            <a:ext cx="4663866" cy="1469784"/>
            <a:chOff x="1554479" y="3910774"/>
            <a:chExt cx="5311833" cy="1862972"/>
          </a:xfrm>
        </p:grpSpPr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9BFD4635-0AFE-D441-917B-9EB49103483F}"/>
                </a:ext>
              </a:extLst>
            </p:cNvPr>
            <p:cNvSpPr/>
            <p:nvPr/>
          </p:nvSpPr>
          <p:spPr>
            <a:xfrm>
              <a:off x="1554479" y="4197927"/>
              <a:ext cx="5311833" cy="1421478"/>
            </a:xfrm>
            <a:prstGeom prst="round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CAF0E720-424D-1444-81B6-F546BBED09E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672009" y="3910774"/>
              <a:ext cx="5070764" cy="1862972"/>
            </a:xfrm>
            <a:prstGeom prst="rect">
              <a:avLst/>
            </a:prstGeom>
          </p:spPr>
        </p:pic>
      </p:grpSp>
      <p:sp>
        <p:nvSpPr>
          <p:cNvPr id="11" name="Rectangle 10"/>
          <p:cNvSpPr/>
          <p:nvPr/>
        </p:nvSpPr>
        <p:spPr>
          <a:xfrm>
            <a:off x="6213173" y="5104535"/>
            <a:ext cx="5938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‘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GMCA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Skills Intelligence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team will work across the Public Sector to find out where the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real occupational gaps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are and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will be able to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recommend and support provision that can help to fill these gaps.</a:t>
            </a:r>
            <a:r>
              <a:rPr kumimoji="0" lang="en-GB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’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6461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2C10C95-7BB7-4162-8E41-9E07E65AEA26}"/>
              </a:ext>
            </a:extLst>
          </p:cNvPr>
          <p:cNvGrpSpPr/>
          <p:nvPr/>
        </p:nvGrpSpPr>
        <p:grpSpPr>
          <a:xfrm>
            <a:off x="1063369" y="1825625"/>
            <a:ext cx="2731013" cy="1638607"/>
            <a:chOff x="6011671" y="491836"/>
            <a:chExt cx="2731013" cy="163860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9AB4B14-AD6D-4CA3-8A88-40A2543DA216}"/>
                </a:ext>
              </a:extLst>
            </p:cNvPr>
            <p:cNvSpPr/>
            <p:nvPr/>
          </p:nvSpPr>
          <p:spPr>
            <a:xfrm>
              <a:off x="6011671" y="491836"/>
              <a:ext cx="2731013" cy="1638607"/>
            </a:xfrm>
            <a:prstGeom prst="rect">
              <a:avLst/>
            </a:prstGeom>
            <a:solidFill>
              <a:srgbClr val="077B78">
                <a:alpha val="30196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EB8F9CE-C821-41D5-8920-07B3B90470F3}"/>
                </a:ext>
              </a:extLst>
            </p:cNvPr>
            <p:cNvSpPr txBox="1"/>
            <p:nvPr/>
          </p:nvSpPr>
          <p:spPr>
            <a:xfrm>
              <a:off x="6011671" y="491836"/>
              <a:ext cx="2731013" cy="16386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marL="0" lvl="0" indent="0" algn="ctr" defTabSz="10223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300" b="1" kern="1200" dirty="0"/>
                <a:t>HEALTH AND SOCIAL CARE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5E6B13C-290D-4190-A0CC-F7274DF1D40E}"/>
              </a:ext>
            </a:extLst>
          </p:cNvPr>
          <p:cNvGrpSpPr/>
          <p:nvPr/>
        </p:nvGrpSpPr>
        <p:grpSpPr>
          <a:xfrm>
            <a:off x="4120894" y="1825625"/>
            <a:ext cx="2731013" cy="1638607"/>
            <a:chOff x="6011671" y="491836"/>
            <a:chExt cx="2731013" cy="163860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F232113-ADB6-47F9-B851-14CCF0E2FC05}"/>
                </a:ext>
              </a:extLst>
            </p:cNvPr>
            <p:cNvSpPr/>
            <p:nvPr/>
          </p:nvSpPr>
          <p:spPr>
            <a:xfrm>
              <a:off x="6011671" y="491836"/>
              <a:ext cx="2731013" cy="1638607"/>
            </a:xfrm>
            <a:prstGeom prst="rect">
              <a:avLst/>
            </a:prstGeom>
            <a:solidFill>
              <a:srgbClr val="077B78">
                <a:alpha val="30196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A37F321-9C9A-422D-BF64-C8CF533650C4}"/>
                </a:ext>
              </a:extLst>
            </p:cNvPr>
            <p:cNvSpPr txBox="1"/>
            <p:nvPr/>
          </p:nvSpPr>
          <p:spPr>
            <a:xfrm>
              <a:off x="6011671" y="491836"/>
              <a:ext cx="2731013" cy="16386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marL="0" lvl="0" indent="0" algn="ctr" defTabSz="10223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300" b="1" dirty="0"/>
                <a:t>EARLY YEARS EDUCATION</a:t>
              </a:r>
              <a:endParaRPr lang="en-GB" sz="2300" b="1" kern="1200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A58B809-8567-4D4E-85AE-0D4C171C8E75}"/>
              </a:ext>
            </a:extLst>
          </p:cNvPr>
          <p:cNvGrpSpPr/>
          <p:nvPr/>
        </p:nvGrpSpPr>
        <p:grpSpPr>
          <a:xfrm>
            <a:off x="4831838" y="3873500"/>
            <a:ext cx="2731013" cy="1638607"/>
            <a:chOff x="6011671" y="491836"/>
            <a:chExt cx="2731013" cy="163860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0C62DE9-31C1-4A17-9B16-32C7E704088A}"/>
                </a:ext>
              </a:extLst>
            </p:cNvPr>
            <p:cNvSpPr/>
            <p:nvPr/>
          </p:nvSpPr>
          <p:spPr>
            <a:xfrm>
              <a:off x="6011671" y="491836"/>
              <a:ext cx="2731013" cy="1638607"/>
            </a:xfrm>
            <a:prstGeom prst="rect">
              <a:avLst/>
            </a:prstGeom>
            <a:solidFill>
              <a:srgbClr val="077B78">
                <a:alpha val="30196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7A4965D-3D1D-4CE2-BBA0-F4D5C1B5388E}"/>
                </a:ext>
              </a:extLst>
            </p:cNvPr>
            <p:cNvSpPr txBox="1"/>
            <p:nvPr/>
          </p:nvSpPr>
          <p:spPr>
            <a:xfrm>
              <a:off x="6011671" y="491836"/>
              <a:ext cx="2731013" cy="16386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marL="0" lvl="0" indent="0" algn="ctr" defTabSz="10223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300" b="1" dirty="0"/>
                <a:t>CYBER SECURITY</a:t>
              </a:r>
              <a:endParaRPr lang="en-GB" sz="2300" b="1" kern="1200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6D96E04-9284-41E7-A940-611E3BD8ADC2}"/>
              </a:ext>
            </a:extLst>
          </p:cNvPr>
          <p:cNvGrpSpPr/>
          <p:nvPr/>
        </p:nvGrpSpPr>
        <p:grpSpPr>
          <a:xfrm>
            <a:off x="8092819" y="3873499"/>
            <a:ext cx="2731013" cy="1638607"/>
            <a:chOff x="6011671" y="491836"/>
            <a:chExt cx="2731013" cy="163860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950BF48-AD6B-446D-A1D5-23E4366C0242}"/>
                </a:ext>
              </a:extLst>
            </p:cNvPr>
            <p:cNvSpPr/>
            <p:nvPr/>
          </p:nvSpPr>
          <p:spPr>
            <a:xfrm>
              <a:off x="6011671" y="491836"/>
              <a:ext cx="2731013" cy="1638607"/>
            </a:xfrm>
            <a:prstGeom prst="rect">
              <a:avLst/>
            </a:prstGeom>
            <a:solidFill>
              <a:srgbClr val="077B78">
                <a:alpha val="30196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4861F4E-A0D1-46FB-9DE4-2CEB81750C8D}"/>
                </a:ext>
              </a:extLst>
            </p:cNvPr>
            <p:cNvSpPr txBox="1"/>
            <p:nvPr/>
          </p:nvSpPr>
          <p:spPr>
            <a:xfrm>
              <a:off x="6011671" y="491836"/>
              <a:ext cx="2731013" cy="16386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marL="0" lvl="0" indent="0" algn="ctr" defTabSz="10223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300" b="1" dirty="0"/>
                <a:t>FINANCIAL SERVICES</a:t>
              </a:r>
              <a:endParaRPr lang="en-GB" sz="2300" b="1" kern="1200" dirty="0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DBC60065-2F3A-44CB-9873-B5009ACB695A}"/>
              </a:ext>
            </a:extLst>
          </p:cNvPr>
          <p:cNvSpPr txBox="1"/>
          <p:nvPr/>
        </p:nvSpPr>
        <p:spPr>
          <a:xfrm>
            <a:off x="3692654" y="570133"/>
            <a:ext cx="77403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chemeClr val="accent1">
                    <a:lumMod val="75000"/>
                  </a:schemeClr>
                </a:solidFill>
              </a:rPr>
              <a:t>GM PUBLIC SECTOR KEY SUB-SECTORS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5974968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5E4EB3C-B943-41DF-AD28-EEF82F1E2B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4091437"/>
              </p:ext>
            </p:extLst>
          </p:nvPr>
        </p:nvGraphicFramePr>
        <p:xfrm>
          <a:off x="581025" y="761999"/>
          <a:ext cx="10972800" cy="5414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373885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57D4A72-F4F1-498A-B083-59E8C50B78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4"/>
              </a:gs>
              <a:gs pos="25000">
                <a:schemeClr val="accent4"/>
              </a:gs>
              <a:gs pos="94000">
                <a:schemeClr val="accent2"/>
              </a:gs>
              <a:gs pos="100000">
                <a:schemeClr val="accent2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7FF3303-6FC3-4637-A201-B4CCC1C992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063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79" y="2023236"/>
            <a:ext cx="3659777" cy="2820908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FFFFFF"/>
                </a:solidFill>
              </a:rPr>
              <a:t>Over to you….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7AE6B72-B450-48CF-9D2C-1EAB02080E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6445556"/>
              </p:ext>
            </p:extLst>
          </p:nvPr>
        </p:nvGraphicFramePr>
        <p:xfrm>
          <a:off x="6355080" y="955653"/>
          <a:ext cx="5029200" cy="4947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834853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>
            <a:extLst>
              <a:ext uri="{FF2B5EF4-FFF2-40B4-BE49-F238E27FC236}">
                <a16:creationId xmlns:a16="http://schemas.microsoft.com/office/drawing/2014/main" id="{457D4A72-F4F1-498A-B083-59E8C50B78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5"/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7FF3303-6FC3-4637-A201-B4CCC1C992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063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79" y="2023236"/>
            <a:ext cx="3659777" cy="2820908"/>
          </a:xfrm>
        </p:spPr>
        <p:txBody>
          <a:bodyPr>
            <a:normAutofit/>
          </a:bodyPr>
          <a:lstStyle/>
          <a:p>
            <a:r>
              <a:rPr lang="en-GB" sz="4000" b="1" dirty="0">
                <a:solidFill>
                  <a:srgbClr val="FFFFFF"/>
                </a:solidFill>
              </a:rPr>
              <a:t>Next Steps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9133874"/>
              </p:ext>
            </p:extLst>
          </p:nvPr>
        </p:nvGraphicFramePr>
        <p:xfrm>
          <a:off x="5743575" y="238126"/>
          <a:ext cx="6257925" cy="63531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124725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>
            <a:extLst>
              <a:ext uri="{FF2B5EF4-FFF2-40B4-BE49-F238E27FC236}">
                <a16:creationId xmlns:a16="http://schemas.microsoft.com/office/drawing/2014/main" id="{16B067B1-F4E5-4FDF-813D-C9E872E80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639812"/>
              </p:ext>
            </p:extLst>
          </p:nvPr>
        </p:nvGraphicFramePr>
        <p:xfrm>
          <a:off x="346509" y="4057650"/>
          <a:ext cx="11750241" cy="2622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9BD16C0-E6EE-49D7-9A78-93550EBEA552}"/>
              </a:ext>
            </a:extLst>
          </p:cNvPr>
          <p:cNvSpPr txBox="1"/>
          <p:nvPr/>
        </p:nvSpPr>
        <p:spPr>
          <a:xfrm>
            <a:off x="571500" y="1181100"/>
            <a:ext cx="113157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4000" dirty="0">
              <a:hlinkClick r:id="rId7"/>
            </a:endParaRPr>
          </a:p>
          <a:p>
            <a:pPr algn="ctr"/>
            <a:endParaRPr lang="en-GB" sz="4000" dirty="0">
              <a:hlinkClick r:id="rId7"/>
            </a:endParaRPr>
          </a:p>
          <a:p>
            <a:endParaRPr lang="en-GB" sz="4000" dirty="0">
              <a:hlinkClick r:id="rId7"/>
            </a:endParaRPr>
          </a:p>
          <a:p>
            <a:pPr algn="ctr"/>
            <a:r>
              <a:rPr lang="en-GB" sz="4000" dirty="0">
                <a:hlinkClick r:id="rId7"/>
              </a:rPr>
              <a:t>Philip.pennill@greatermanchester-ca.gov.uk</a:t>
            </a:r>
            <a:endParaRPr lang="en-GB" sz="4000" dirty="0"/>
          </a:p>
          <a:p>
            <a:pPr algn="ctr"/>
            <a:endParaRPr lang="en-GB" sz="4000" dirty="0">
              <a:solidFill>
                <a:srgbClr val="000000"/>
              </a:solidFill>
            </a:endParaRPr>
          </a:p>
          <a:p>
            <a:endParaRPr lang="en-GB" sz="4000" dirty="0"/>
          </a:p>
          <a:p>
            <a:endParaRPr lang="en-GB" sz="40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E2D10F2-BC8C-4774-AD69-13264A47EE65}"/>
              </a:ext>
            </a:extLst>
          </p:cNvPr>
          <p:cNvSpPr txBox="1">
            <a:spLocks/>
          </p:cNvSpPr>
          <p:nvPr/>
        </p:nvSpPr>
        <p:spPr>
          <a:xfrm>
            <a:off x="2943225" y="1595371"/>
            <a:ext cx="5753100" cy="8669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Any Questions? </a:t>
            </a:r>
          </a:p>
        </p:txBody>
      </p:sp>
    </p:spTree>
    <p:extLst>
      <p:ext uri="{BB962C8B-B14F-4D97-AF65-F5344CB8AC3E}">
        <p14:creationId xmlns:p14="http://schemas.microsoft.com/office/powerpoint/2010/main" val="3125516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5555856-9970-4BC3-9AA9-6A917F53A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421721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F487851-BFAF-46D8-A1ED-50CAD6E46F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5681" y="1166762"/>
            <a:ext cx="4805996" cy="12971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Housekeeping</a:t>
            </a:r>
          </a:p>
        </p:txBody>
      </p:sp>
      <p:sp>
        <p:nvSpPr>
          <p:cNvPr id="13" name="Freeform 50">
            <a:extLst>
              <a:ext uri="{FF2B5EF4-FFF2-40B4-BE49-F238E27FC236}">
                <a16:creationId xmlns:a16="http://schemas.microsoft.com/office/drawing/2014/main" id="{13722DD7-BA73-4776-93A3-94491FEF7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1159"/>
            <a:ext cx="5464879" cy="6276841"/>
          </a:xfrm>
          <a:custGeom>
            <a:avLst/>
            <a:gdLst>
              <a:gd name="connsiteX0" fmla="*/ 3299930 w 5464879"/>
              <a:gd name="connsiteY0" fmla="*/ 0 h 6276841"/>
              <a:gd name="connsiteX1" fmla="*/ 5398992 w 5464879"/>
              <a:gd name="connsiteY1" fmla="*/ 753544 h 6276841"/>
              <a:gd name="connsiteX2" fmla="*/ 5464879 w 5464879"/>
              <a:gd name="connsiteY2" fmla="*/ 813426 h 6276841"/>
              <a:gd name="connsiteX3" fmla="*/ 5464879 w 5464879"/>
              <a:gd name="connsiteY3" fmla="*/ 5786434 h 6276841"/>
              <a:gd name="connsiteX4" fmla="*/ 5398992 w 5464879"/>
              <a:gd name="connsiteY4" fmla="*/ 5846317 h 6276841"/>
              <a:gd name="connsiteX5" fmla="*/ 4872873 w 5464879"/>
              <a:gd name="connsiteY5" fmla="*/ 6201577 h 6276841"/>
              <a:gd name="connsiteX6" fmla="*/ 4716632 w 5464879"/>
              <a:gd name="connsiteY6" fmla="*/ 6276841 h 6276841"/>
              <a:gd name="connsiteX7" fmla="*/ 1883227 w 5464879"/>
              <a:gd name="connsiteY7" fmla="*/ 6276841 h 6276841"/>
              <a:gd name="connsiteX8" fmla="*/ 1726987 w 5464879"/>
              <a:gd name="connsiteY8" fmla="*/ 6201577 h 6276841"/>
              <a:gd name="connsiteX9" fmla="*/ 0 w 5464879"/>
              <a:gd name="connsiteY9" fmla="*/ 3299930 h 6276841"/>
              <a:gd name="connsiteX10" fmla="*/ 3299930 w 5464879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64879" h="6276841">
                <a:moveTo>
                  <a:pt x="3299930" y="0"/>
                </a:moveTo>
                <a:cubicBezTo>
                  <a:pt x="4097274" y="0"/>
                  <a:pt x="4828569" y="282789"/>
                  <a:pt x="5398992" y="753544"/>
                </a:cubicBezTo>
                <a:lnTo>
                  <a:pt x="5464879" y="813426"/>
                </a:lnTo>
                <a:lnTo>
                  <a:pt x="5464879" y="5786434"/>
                </a:lnTo>
                <a:lnTo>
                  <a:pt x="5398992" y="5846317"/>
                </a:lnTo>
                <a:cubicBezTo>
                  <a:pt x="5236014" y="5980818"/>
                  <a:pt x="5059904" y="6099975"/>
                  <a:pt x="4872873" y="6201577"/>
                </a:cubicBezTo>
                <a:lnTo>
                  <a:pt x="4716632" y="6276841"/>
                </a:lnTo>
                <a:lnTo>
                  <a:pt x="1883227" y="6276841"/>
                </a:lnTo>
                <a:lnTo>
                  <a:pt x="1726987" y="6201577"/>
                </a:lnTo>
                <a:cubicBezTo>
                  <a:pt x="698316" y="5642769"/>
                  <a:pt x="0" y="4552900"/>
                  <a:pt x="0" y="3299930"/>
                </a:cubicBezTo>
                <a:cubicBezTo>
                  <a:pt x="0" y="1477429"/>
                  <a:pt x="1477429" y="0"/>
                  <a:pt x="3299930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Graphic 5" descr="Mop and bucket">
            <a:extLst>
              <a:ext uri="{FF2B5EF4-FFF2-40B4-BE49-F238E27FC236}">
                <a16:creationId xmlns:a16="http://schemas.microsoft.com/office/drawing/2014/main" id="{0E27EA3F-36FE-44C6-95DF-24511C873E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0470" y="1815320"/>
            <a:ext cx="4141760" cy="414176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D4E44E5B-1FA6-41D7-A76C-B221312600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34712" y="5873378"/>
            <a:ext cx="1790476" cy="67619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AC09323-EF41-4422-B635-207A9AF14480}"/>
              </a:ext>
            </a:extLst>
          </p:cNvPr>
          <p:cNvSpPr txBox="1"/>
          <p:nvPr/>
        </p:nvSpPr>
        <p:spPr>
          <a:xfrm>
            <a:off x="5953013" y="2193382"/>
            <a:ext cx="6096000" cy="29560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sz="1800" dirty="0">
                <a:solidFill>
                  <a:srgbClr val="3F56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Keep your </a:t>
            </a:r>
            <a:r>
              <a:rPr lang="en-GB" altLang="en-US" sz="1800" b="1" dirty="0">
                <a:solidFill>
                  <a:srgbClr val="3F56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camera on</a:t>
            </a:r>
            <a:r>
              <a:rPr lang="en-GB" altLang="en-US" sz="1800" dirty="0">
                <a:solidFill>
                  <a:srgbClr val="3F56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​ where possible.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sz="1800" dirty="0">
                <a:solidFill>
                  <a:srgbClr val="3F56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your </a:t>
            </a:r>
            <a:r>
              <a:rPr lang="en-GB" altLang="en-US" sz="1800" b="1" dirty="0">
                <a:solidFill>
                  <a:srgbClr val="3F56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 on mute </a:t>
            </a:r>
            <a:r>
              <a:rPr lang="en-GB" altLang="en-US" sz="1800" dirty="0">
                <a:solidFill>
                  <a:srgbClr val="3F56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avoid feedback.​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sz="1800" b="1" dirty="0">
                <a:solidFill>
                  <a:srgbClr val="3F56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Raise your hand </a:t>
            </a:r>
            <a:r>
              <a:rPr lang="en-GB" altLang="en-US" sz="1800" dirty="0">
                <a:solidFill>
                  <a:srgbClr val="3F56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speak​ when you want to contribute.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sz="1800" dirty="0">
                <a:solidFill>
                  <a:srgbClr val="3F56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the </a:t>
            </a:r>
            <a:r>
              <a:rPr lang="en-GB" altLang="en-US" sz="1800" b="1" dirty="0">
                <a:solidFill>
                  <a:srgbClr val="3F56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chat function </a:t>
            </a:r>
            <a:r>
              <a:rPr lang="en-GB" altLang="en-US" sz="1800" dirty="0">
                <a:solidFill>
                  <a:srgbClr val="3F56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share thoughts/feedback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sz="1800" dirty="0">
                <a:solidFill>
                  <a:srgbClr val="3F56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 the door/grab a drink if you need to</a:t>
            </a:r>
          </a:p>
          <a:p>
            <a:pPr lvl="1">
              <a:lnSpc>
                <a:spcPct val="150000"/>
              </a:lnSpc>
            </a:pPr>
            <a:endParaRPr lang="en-GB" sz="1800" dirty="0">
              <a:solidFill>
                <a:srgbClr val="3F56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527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FFFFFF"/>
                </a:solidFill>
              </a:rPr>
              <a:t>Aims of this session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2110" y="801866"/>
            <a:ext cx="5314547" cy="5865634"/>
          </a:xfrm>
        </p:spPr>
        <p:txBody>
          <a:bodyPr anchor="ctr">
            <a:normAutofit/>
          </a:bodyPr>
          <a:lstStyle/>
          <a:p>
            <a:pPr lvl="0"/>
            <a:r>
              <a:rPr lang="en-GB" sz="2000" dirty="0">
                <a:solidFill>
                  <a:srgbClr val="000000"/>
                </a:solidFill>
              </a:rPr>
              <a:t>Background: Overview of the Skills for Growth Programme </a:t>
            </a:r>
          </a:p>
          <a:p>
            <a:pPr lvl="0"/>
            <a:r>
              <a:rPr lang="en-GB" sz="2000" dirty="0">
                <a:solidFill>
                  <a:srgbClr val="000000"/>
                </a:solidFill>
              </a:rPr>
              <a:t>What is the Skills Intelligence Team?</a:t>
            </a:r>
          </a:p>
          <a:p>
            <a:pPr lvl="0"/>
            <a:r>
              <a:rPr lang="en-GB" sz="2000" dirty="0">
                <a:solidFill>
                  <a:srgbClr val="000000"/>
                </a:solidFill>
              </a:rPr>
              <a:t>GM Priority Sectors</a:t>
            </a:r>
          </a:p>
          <a:p>
            <a:pPr lvl="0"/>
            <a:r>
              <a:rPr lang="en-GB" sz="2000" dirty="0">
                <a:solidFill>
                  <a:srgbClr val="000000"/>
                </a:solidFill>
              </a:rPr>
              <a:t>Public Sector Focus Areas</a:t>
            </a:r>
          </a:p>
          <a:p>
            <a:pPr lvl="0"/>
            <a:r>
              <a:rPr lang="en-GB" sz="2000" dirty="0">
                <a:solidFill>
                  <a:srgbClr val="000000"/>
                </a:solidFill>
              </a:rPr>
              <a:t>Your intelligence!</a:t>
            </a:r>
          </a:p>
          <a:p>
            <a:pPr lvl="0"/>
            <a:r>
              <a:rPr lang="en-GB" sz="2000" dirty="0">
                <a:solidFill>
                  <a:srgbClr val="000000"/>
                </a:solidFill>
              </a:rPr>
              <a:t>Next Steps</a:t>
            </a:r>
          </a:p>
          <a:p>
            <a:pPr lvl="0"/>
            <a:endParaRPr lang="en-GB" sz="1700" dirty="0">
              <a:solidFill>
                <a:srgbClr val="000000"/>
              </a:solidFill>
            </a:endParaRPr>
          </a:p>
          <a:p>
            <a:pPr lvl="0"/>
            <a:endParaRPr lang="en-GB" sz="1700" dirty="0">
              <a:solidFill>
                <a:srgbClr val="000000"/>
              </a:solidFill>
            </a:endParaRPr>
          </a:p>
          <a:p>
            <a:pPr marL="0" lvl="0" indent="0">
              <a:buNone/>
            </a:pPr>
            <a:endParaRPr lang="en-GB" sz="1700" dirty="0">
              <a:solidFill>
                <a:srgbClr val="000000"/>
              </a:solidFill>
            </a:endParaRPr>
          </a:p>
          <a:p>
            <a:endParaRPr lang="en-GB" sz="17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675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625"/>
            <a:ext cx="9885680" cy="672662"/>
          </a:xfrm>
        </p:spPr>
        <p:txBody>
          <a:bodyPr>
            <a:normAutofit fontScale="90000"/>
          </a:bodyPr>
          <a:lstStyle/>
          <a:p>
            <a:r>
              <a:rPr lang="en-GB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Creating an employment and skills system that works for everyone</a:t>
            </a:r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2704756003"/>
              </p:ext>
            </p:extLst>
          </p:nvPr>
        </p:nvGraphicFramePr>
        <p:xfrm>
          <a:off x="-964742" y="679521"/>
          <a:ext cx="4211587" cy="60583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7" name="Diagram 16"/>
          <p:cNvGraphicFramePr/>
          <p:nvPr/>
        </p:nvGraphicFramePr>
        <p:xfrm>
          <a:off x="2438401" y="882867"/>
          <a:ext cx="6181378" cy="58271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8" name="Rounded Rectangle 27"/>
          <p:cNvSpPr/>
          <p:nvPr/>
        </p:nvSpPr>
        <p:spPr>
          <a:xfrm>
            <a:off x="8766923" y="4841617"/>
            <a:ext cx="3277272" cy="18962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Skills for Growth programme will support business growth, delivering an integrated approach to employment and skills -   supporting providers to better meet the needs of residents and employers through the creation of new partnerships and innovative methods of delivery.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Arial" panose="020B0604020202020204" pitchFamily="34" charset="0"/>
              </a:rPr>
              <a:t>We want to demonstrate the importance of businesses engaged in the development and delivery of skills to ensure they meet their needs.</a:t>
            </a:r>
            <a:endParaRPr kumimoji="0" lang="en-GB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9" name="Diagram 28"/>
          <p:cNvGraphicFramePr/>
          <p:nvPr>
            <p:extLst>
              <p:ext uri="{D42A27DB-BD31-4B8C-83A1-F6EECF244321}">
                <p14:modId xmlns:p14="http://schemas.microsoft.com/office/powerpoint/2010/main" val="3481083552"/>
              </p:ext>
            </p:extLst>
          </p:nvPr>
        </p:nvGraphicFramePr>
        <p:xfrm>
          <a:off x="7420873" y="0"/>
          <a:ext cx="5969372" cy="4619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3329326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764" y="365125"/>
            <a:ext cx="10855036" cy="872549"/>
          </a:xfrm>
        </p:spPr>
        <p:txBody>
          <a:bodyPr>
            <a:noAutofit/>
          </a:bodyPr>
          <a:lstStyle/>
          <a:p>
            <a:r>
              <a:rPr lang="en-GB" sz="4000" b="1" dirty="0">
                <a:solidFill>
                  <a:schemeClr val="accent1">
                    <a:lumMod val="75000"/>
                  </a:schemeClr>
                </a:solidFill>
              </a:rPr>
              <a:t>A way to bring this 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together</a:t>
            </a:r>
            <a:r>
              <a:rPr lang="en-GB" sz="4000" b="1" dirty="0">
                <a:solidFill>
                  <a:schemeClr val="accent1">
                    <a:lumMod val="75000"/>
                  </a:schemeClr>
                </a:solidFill>
              </a:rPr>
              <a:t>: ESF Skills for Growth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1735" y="1193173"/>
            <a:ext cx="7910946" cy="2429164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000" dirty="0"/>
              <a:t>£42m ESF, 3 year Programme.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000" dirty="0"/>
              <a:t>Purposefully iterative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000" dirty="0"/>
              <a:t>Designed to build a truly collaborative programme using real time intelligence.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000" dirty="0"/>
              <a:t>SME Support now awarded, Oct go live.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000" dirty="0"/>
              <a:t>Shapes skills delivery and responds to skills needs that emerge throughout.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000" dirty="0"/>
              <a:t>Will commence commissioning late 2020, using GMCA’s new FPS and early intelligence.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000" dirty="0"/>
              <a:t>Test and learn approach.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dirty="0"/>
          </a:p>
          <a:p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t="16280" b="17730"/>
          <a:stretch/>
        </p:blipFill>
        <p:spPr>
          <a:xfrm>
            <a:off x="616527" y="1043711"/>
            <a:ext cx="2708564" cy="2728088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1353841" y="4064000"/>
            <a:ext cx="1893454" cy="1805172"/>
          </a:xfrm>
          <a:prstGeom prst="roundRect">
            <a:avLst/>
          </a:prstGeom>
          <a:gradFill>
            <a:gsLst>
              <a:gs pos="1000">
                <a:srgbClr val="BDD7EE"/>
              </a:gs>
              <a:gs pos="100000">
                <a:srgbClr val="FFE699"/>
              </a:gs>
            </a:gsLst>
          </a:gradFill>
          <a:ln>
            <a:noFill/>
            <a:prstDash val="sysDash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GMCA Skills Intelligence</a:t>
            </a:r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r>
              <a:rPr lang="en-GB" sz="1200" dirty="0"/>
              <a:t>Gathering</a:t>
            </a:r>
          </a:p>
          <a:p>
            <a:pPr algn="ctr"/>
            <a:r>
              <a:rPr lang="en-GB" sz="1200" dirty="0"/>
              <a:t>Developing</a:t>
            </a:r>
          </a:p>
          <a:p>
            <a:pPr algn="ctr"/>
            <a:endParaRPr lang="en-GB" sz="1200" dirty="0"/>
          </a:p>
        </p:txBody>
      </p:sp>
      <p:sp>
        <p:nvSpPr>
          <p:cNvPr id="16" name="Rounded Rectangle 15"/>
          <p:cNvSpPr/>
          <p:nvPr/>
        </p:nvSpPr>
        <p:spPr>
          <a:xfrm>
            <a:off x="3701765" y="4090687"/>
            <a:ext cx="1753754" cy="1805172"/>
          </a:xfrm>
          <a:prstGeom prst="roundRect">
            <a:avLst/>
          </a:prstGeom>
          <a:gradFill>
            <a:gsLst>
              <a:gs pos="0">
                <a:srgbClr val="BDD7EE"/>
              </a:gs>
              <a:gs pos="100000">
                <a:srgbClr val="C5E0B4"/>
              </a:gs>
            </a:gsLst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SME Business Support </a:t>
            </a:r>
          </a:p>
          <a:p>
            <a:pPr algn="ctr"/>
            <a:r>
              <a:rPr lang="en-GB" i="1" dirty="0"/>
              <a:t>c.£7m</a:t>
            </a:r>
          </a:p>
          <a:p>
            <a:pPr algn="ctr"/>
            <a:endParaRPr lang="en-GB" dirty="0"/>
          </a:p>
          <a:p>
            <a:pPr algn="ctr"/>
            <a:r>
              <a:rPr lang="en-GB" sz="1100" dirty="0"/>
              <a:t>Gathering</a:t>
            </a:r>
          </a:p>
          <a:p>
            <a:pPr algn="ctr"/>
            <a:r>
              <a:rPr lang="en-GB" sz="1100" dirty="0"/>
              <a:t>Supporting</a:t>
            </a:r>
          </a:p>
          <a:p>
            <a:pPr algn="ctr"/>
            <a:r>
              <a:rPr lang="en-GB" sz="1100" dirty="0"/>
              <a:t>Delivering</a:t>
            </a:r>
          </a:p>
          <a:p>
            <a:pPr algn="ctr"/>
            <a:r>
              <a:rPr lang="en-GB" sz="1100" dirty="0"/>
              <a:t>Innovation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5648615" y="4026137"/>
            <a:ext cx="1791854" cy="1805172"/>
          </a:xfrm>
          <a:prstGeom prst="roundRect">
            <a:avLst/>
          </a:prstGeom>
          <a:gradFill>
            <a:gsLst>
              <a:gs pos="50500">
                <a:srgbClr val="C5E0B4"/>
              </a:gs>
              <a:gs pos="1000">
                <a:srgbClr val="F8CBAD"/>
              </a:gs>
              <a:gs pos="100000">
                <a:srgbClr val="FFE699"/>
              </a:gs>
            </a:gsLst>
            <a:lin ang="5400000" scaled="0"/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Commissioning Skills Delivery</a:t>
            </a:r>
          </a:p>
          <a:p>
            <a:pPr algn="ctr"/>
            <a:r>
              <a:rPr lang="en-GB" i="1" dirty="0"/>
              <a:t>c.£30m</a:t>
            </a:r>
          </a:p>
          <a:p>
            <a:pPr algn="ctr"/>
            <a:endParaRPr lang="en-GB" dirty="0"/>
          </a:p>
          <a:p>
            <a:pPr algn="ctr"/>
            <a:r>
              <a:rPr lang="en-GB" sz="1100" dirty="0"/>
              <a:t>Developing</a:t>
            </a:r>
          </a:p>
          <a:p>
            <a:pPr algn="ctr"/>
            <a:r>
              <a:rPr lang="en-GB" sz="1100" dirty="0"/>
              <a:t>Supporting</a:t>
            </a:r>
          </a:p>
          <a:p>
            <a:pPr algn="ctr"/>
            <a:r>
              <a:rPr lang="en-GB" sz="1100" dirty="0"/>
              <a:t>Delivering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1245176" y="3790305"/>
            <a:ext cx="4290293" cy="2680224"/>
          </a:xfrm>
          <a:prstGeom prst="roundRect">
            <a:avLst/>
          </a:prstGeom>
          <a:noFill/>
          <a:ln w="38100">
            <a:solidFill>
              <a:srgbClr val="BDD7EE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ounded Rectangle 19"/>
          <p:cNvSpPr/>
          <p:nvPr/>
        </p:nvSpPr>
        <p:spPr>
          <a:xfrm>
            <a:off x="3390323" y="3900900"/>
            <a:ext cx="4207592" cy="2422024"/>
          </a:xfrm>
          <a:prstGeom prst="roundRect">
            <a:avLst/>
          </a:prstGeom>
          <a:noFill/>
          <a:ln w="38100">
            <a:solidFill>
              <a:srgbClr val="C5E0B4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1399080" y="5970590"/>
            <a:ext cx="1436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Informing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10921" y="5879805"/>
            <a:ext cx="1101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Delivery</a:t>
            </a:r>
          </a:p>
        </p:txBody>
      </p:sp>
      <p:sp>
        <p:nvSpPr>
          <p:cNvPr id="24" name="Pentagon 23"/>
          <p:cNvSpPr/>
          <p:nvPr/>
        </p:nvSpPr>
        <p:spPr>
          <a:xfrm>
            <a:off x="7799959" y="4064000"/>
            <a:ext cx="3146865" cy="2049721"/>
          </a:xfrm>
          <a:prstGeom prst="homePlate">
            <a:avLst/>
          </a:prstGeom>
          <a:gradFill flip="none" rotWithShape="1">
            <a:gsLst>
              <a:gs pos="0">
                <a:srgbClr val="FFE699"/>
              </a:gs>
              <a:gs pos="100000">
                <a:srgbClr val="C5E0B4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Individual and Business Growth 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dirty="0">
                <a:solidFill>
                  <a:schemeClr val="tx1"/>
                </a:solidFill>
              </a:rPr>
              <a:t>Filling the gaps to create occupational progression pathways.</a:t>
            </a:r>
          </a:p>
        </p:txBody>
      </p:sp>
    </p:spTree>
    <p:extLst>
      <p:ext uri="{BB962C8B-B14F-4D97-AF65-F5344CB8AC3E}">
        <p14:creationId xmlns:p14="http://schemas.microsoft.com/office/powerpoint/2010/main" val="2437254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FFFFFF"/>
                </a:solidFill>
              </a:rPr>
              <a:t>Skills Intelligence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2110" y="801866"/>
            <a:ext cx="5314547" cy="5865634"/>
          </a:xfrm>
        </p:spPr>
        <p:txBody>
          <a:bodyPr anchor="ctr">
            <a:normAutofit/>
          </a:bodyPr>
          <a:lstStyle/>
          <a:p>
            <a:pPr lvl="0"/>
            <a:endParaRPr lang="en-GB" sz="1700" dirty="0">
              <a:solidFill>
                <a:srgbClr val="000000"/>
              </a:solidFill>
            </a:endParaRPr>
          </a:p>
          <a:p>
            <a:pPr lvl="0"/>
            <a:endParaRPr lang="en-GB" sz="1700" dirty="0">
              <a:solidFill>
                <a:srgbClr val="000000"/>
              </a:solidFill>
            </a:endParaRPr>
          </a:p>
          <a:p>
            <a:pPr marL="0" lvl="0" indent="0">
              <a:buNone/>
            </a:pPr>
            <a:endParaRPr lang="en-GB" sz="1700" dirty="0">
              <a:solidFill>
                <a:srgbClr val="000000"/>
              </a:solidFill>
            </a:endParaRPr>
          </a:p>
          <a:p>
            <a:endParaRPr lang="en-GB" sz="1700" dirty="0">
              <a:solidFill>
                <a:srgbClr val="00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0F5CE0-1D87-4C80-9446-F2094D74A64F}"/>
              </a:ext>
            </a:extLst>
          </p:cNvPr>
          <p:cNvSpPr txBox="1"/>
          <p:nvPr/>
        </p:nvSpPr>
        <p:spPr>
          <a:xfrm>
            <a:off x="6082110" y="1200152"/>
            <a:ext cx="518596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vision is to gather sector specific (and where required subsector specific) intelligence which communicates specific opportunities to address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gaps in progression pathways and routes to priority occupations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across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frontier and foundation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sectors set out in the Local Industrial Strategy </a:t>
            </a:r>
          </a:p>
          <a:p>
            <a:endParaRPr lang="en-GB" dirty="0">
              <a:solidFill>
                <a:prstClr val="black"/>
              </a:solidFill>
              <a:latin typeface="Calibri" panose="020F0502020204030204"/>
            </a:endParaRPr>
          </a:p>
          <a:p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intelligence will be used to increase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talent pipelines for priority occupations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by aligning skills programmes with employers needs and promoting a more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responsive and collaborative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approach to developing priority skills pathways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2035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6083" y="148040"/>
            <a:ext cx="3963160" cy="6561919"/>
          </a:xfrm>
          <a:prstGeom prst="round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Pulling together intelligence from a large variety of employers and organisations working with employers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Employers and existing employer networks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Internal colleagues at GMCA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Across the skills and employment portfolio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Local authorities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Research team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Local Industrial strategy team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Environment team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Housing team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Digital team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External organisations working with employers: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MIDAS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Growth Company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Made Smarter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Greater Manchester Chamber of Commerce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Sector specific societies and membership organisations (regional and national)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And more …..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Skills providers of all types and levels    </a:t>
            </a:r>
          </a:p>
        </p:txBody>
      </p:sp>
      <p:graphicFrame>
        <p:nvGraphicFramePr>
          <p:cNvPr id="6" name="Diagram 5"/>
          <p:cNvGraphicFramePr/>
          <p:nvPr/>
        </p:nvGraphicFramePr>
        <p:xfrm>
          <a:off x="5517223" y="2200966"/>
          <a:ext cx="6316398" cy="44659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7223" y="1751017"/>
            <a:ext cx="5516479" cy="613359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sz="1900" dirty="0">
                <a:cs typeface="Arial" panose="020B0604020202020204" pitchFamily="34" charset="0"/>
              </a:rPr>
              <a:t>This </a:t>
            </a:r>
            <a:r>
              <a:rPr lang="en-GB" sz="1900" b="1" dirty="0">
                <a:cs typeface="Arial" panose="020B0604020202020204" pitchFamily="34" charset="0"/>
              </a:rPr>
              <a:t>intelligence</a:t>
            </a:r>
            <a:r>
              <a:rPr lang="en-GB" sz="1900" dirty="0">
                <a:cs typeface="Arial" panose="020B0604020202020204" pitchFamily="34" charset="0"/>
              </a:rPr>
              <a:t> will </a:t>
            </a:r>
            <a:r>
              <a:rPr lang="en-GB" sz="1900" b="1" dirty="0">
                <a:cs typeface="Arial" panose="020B0604020202020204" pitchFamily="34" charset="0"/>
              </a:rPr>
              <a:t>add value </a:t>
            </a:r>
            <a:r>
              <a:rPr lang="en-GB" sz="1900" dirty="0">
                <a:cs typeface="Arial" panose="020B0604020202020204" pitchFamily="34" charset="0"/>
              </a:rPr>
              <a:t>through …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57730B-2BB7-438C-A68E-B3C31C44FEA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88363" y="148040"/>
            <a:ext cx="7368910" cy="1602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197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951" y="180919"/>
            <a:ext cx="7966753" cy="672000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What are we doing that’s different?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783830" y="1131435"/>
            <a:ext cx="2367159" cy="943561"/>
          </a:xfrm>
          <a:prstGeom prst="roundRect">
            <a:avLst/>
          </a:prstGeom>
          <a:solidFill>
            <a:srgbClr val="F8CA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1. Intelligence collection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007426" y="1131435"/>
            <a:ext cx="2303654" cy="900531"/>
          </a:xfrm>
          <a:prstGeom prst="roundRect">
            <a:avLst/>
          </a:prstGeom>
          <a:solidFill>
            <a:srgbClr val="FFE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2. Intelligence dissemination  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5417384" y="1160886"/>
            <a:ext cx="1347252" cy="38415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7" name="Right Arrow 16"/>
          <p:cNvSpPr/>
          <p:nvPr/>
        </p:nvSpPr>
        <p:spPr>
          <a:xfrm rot="10800000">
            <a:off x="5343415" y="1582139"/>
            <a:ext cx="1347252" cy="38415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803093" y="2099639"/>
            <a:ext cx="2160000" cy="2009804"/>
          </a:xfrm>
          <a:prstGeom prst="roundRect">
            <a:avLst/>
          </a:prstGeom>
          <a:solidFill>
            <a:srgbClr val="BDD7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dirty="0">
                <a:solidFill>
                  <a:prstClr val="black"/>
                </a:solidFill>
              </a:rPr>
              <a:t>Industry Skills intelligence report for wide variety of stakeholders.  </a:t>
            </a:r>
            <a:endParaRPr kumimoji="0" lang="en-GB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967409" y="4377691"/>
            <a:ext cx="4403557" cy="2349325"/>
          </a:xfrm>
          <a:prstGeom prst="roundRect">
            <a:avLst/>
          </a:prstGeom>
          <a:solidFill>
            <a:srgbClr val="BDD7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prstClr val="black"/>
                </a:solidFill>
              </a:rPr>
              <a:t>Aligning our £100 million of devolved skills provision to meet employer need </a:t>
            </a:r>
            <a:r>
              <a:rPr lang="en-GB" dirty="0">
                <a:solidFill>
                  <a:schemeClr val="tx1"/>
                </a:solidFill>
              </a:rPr>
              <a:t>including Skills for Growth Commissioning. 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dirty="0">
                <a:solidFill>
                  <a:schemeClr val="tx1"/>
                </a:solidFill>
              </a:rPr>
              <a:t>Using intelligence to support non- commissioned mobilisation to create a more aligned GM skills system.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4801653" y="3366483"/>
            <a:ext cx="2303654" cy="900531"/>
          </a:xfrm>
          <a:prstGeom prst="roundRect">
            <a:avLst/>
          </a:prstGeom>
          <a:solidFill>
            <a:srgbClr val="C5E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dirty="0">
                <a:solidFill>
                  <a:schemeClr val="tx1"/>
                </a:solidFill>
              </a:rPr>
              <a:t>3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. Intelligence implementation  </a:t>
            </a:r>
          </a:p>
        </p:txBody>
      </p:sp>
      <p:sp>
        <p:nvSpPr>
          <p:cNvPr id="3" name="Bent Arrow 2"/>
          <p:cNvSpPr/>
          <p:nvPr/>
        </p:nvSpPr>
        <p:spPr>
          <a:xfrm rot="10800000">
            <a:off x="7208090" y="2138993"/>
            <a:ext cx="770511" cy="1615643"/>
          </a:xfrm>
          <a:prstGeom prst="ben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9" name="Bent Arrow 28"/>
          <p:cNvSpPr/>
          <p:nvPr/>
        </p:nvSpPr>
        <p:spPr>
          <a:xfrm rot="16200000">
            <a:off x="3453082" y="2516744"/>
            <a:ext cx="1631273" cy="797064"/>
          </a:xfrm>
          <a:prstGeom prst="ben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8622427" y="2138993"/>
            <a:ext cx="3321087" cy="3696728"/>
          </a:xfrm>
          <a:prstGeom prst="roundRect">
            <a:avLst/>
          </a:prstGeom>
          <a:solidFill>
            <a:srgbClr val="BDD7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Translation of intelligence for different stakeholder groups through various activity including knowledge sharing events. 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b="0" dirty="0">
                <a:solidFill>
                  <a:schemeClr val="tx1"/>
                </a:solidFill>
                <a:ea typeface="+mn-ea"/>
                <a:cs typeface="+mn-cs"/>
              </a:rPr>
              <a:t>Key groups</a:t>
            </a:r>
            <a:r>
              <a:rPr lang="en-GB" dirty="0">
                <a:solidFill>
                  <a:schemeClr val="tx1"/>
                </a:solidFill>
              </a:rPr>
              <a:t>: </a:t>
            </a:r>
          </a:p>
          <a:p>
            <a:pPr marL="171450" marR="0" lvl="0" indent="-1714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Young people and their influencers </a:t>
            </a:r>
          </a:p>
          <a:p>
            <a:pPr marL="171450" marR="0" lvl="0" indent="-1714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Career switchers and job seekers </a:t>
            </a:r>
          </a:p>
          <a:p>
            <a:pPr marL="171450" marR="0" lvl="0" indent="-1714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Employers </a:t>
            </a:r>
          </a:p>
          <a:p>
            <a:pPr marL="171450" marR="0" lvl="0" indent="-1714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Skills providers </a:t>
            </a:r>
            <a:endParaRPr kumimoji="0" lang="en-GB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1491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lide Number Placeholder 5">
            <a:extLst>
              <a:ext uri="{FF2B5EF4-FFF2-40B4-BE49-F238E27FC236}">
                <a16:creationId xmlns:a16="http://schemas.microsoft.com/office/drawing/2014/main" id="{DA7C7A40-709D-4BA4-B2B8-D9CA947C7E4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107680" y="6377940"/>
            <a:ext cx="2103120" cy="25975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r" defTabSz="857250" rtl="0" eaLnBrk="1" latinLnBrk="0" hangingPunct="1">
              <a:defRPr sz="1688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28625" algn="l" defTabSz="857250" rtl="0" eaLnBrk="1" latinLnBrk="0" hangingPunct="1"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algn="l" defTabSz="857250" rtl="0" eaLnBrk="1" latinLnBrk="0" hangingPunct="1"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5875" algn="l" defTabSz="857250" rtl="0" eaLnBrk="1" latinLnBrk="0" hangingPunct="1"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14500" algn="l" defTabSz="857250" rtl="0" eaLnBrk="1" latinLnBrk="0" hangingPunct="1"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43125" algn="l" defTabSz="857250" rtl="0" eaLnBrk="1" latinLnBrk="0" hangingPunct="1"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71750" algn="l" defTabSz="857250" rtl="0" eaLnBrk="1" latinLnBrk="0" hangingPunct="1"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0375" algn="l" defTabSz="857250" rtl="0" eaLnBrk="1" latinLnBrk="0" hangingPunct="1"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algn="l" defTabSz="857250" rtl="0" eaLnBrk="1" latinLnBrk="0" hangingPunct="1"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8572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GB" sz="168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8572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688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CC296A4F-3337-407F-A5FD-7258D8606550}"/>
              </a:ext>
            </a:extLst>
          </p:cNvPr>
          <p:cNvSpPr/>
          <p:nvPr/>
        </p:nvSpPr>
        <p:spPr>
          <a:xfrm>
            <a:off x="2780253" y="2849316"/>
            <a:ext cx="1125002" cy="997144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2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Hospitality</a:t>
            </a:r>
          </a:p>
        </p:txBody>
      </p:sp>
      <p:sp>
        <p:nvSpPr>
          <p:cNvPr id="31" name="Hexagon 30">
            <a:extLst>
              <a:ext uri="{FF2B5EF4-FFF2-40B4-BE49-F238E27FC236}">
                <a16:creationId xmlns:a16="http://schemas.microsoft.com/office/drawing/2014/main" id="{231A26D9-5A9F-4C65-9C81-C562223FDE8A}"/>
              </a:ext>
            </a:extLst>
          </p:cNvPr>
          <p:cNvSpPr/>
          <p:nvPr/>
        </p:nvSpPr>
        <p:spPr>
          <a:xfrm>
            <a:off x="3736343" y="3385533"/>
            <a:ext cx="1125002" cy="997144"/>
          </a:xfrm>
          <a:prstGeom prst="hexagon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25" b="0" i="0" u="none" strike="noStrike" kern="1200" cap="none" spc="-8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Manufacturing</a:t>
            </a:r>
          </a:p>
        </p:txBody>
      </p:sp>
      <p:sp>
        <p:nvSpPr>
          <p:cNvPr id="75" name="Hexagon 74">
            <a:extLst>
              <a:ext uri="{FF2B5EF4-FFF2-40B4-BE49-F238E27FC236}">
                <a16:creationId xmlns:a16="http://schemas.microsoft.com/office/drawing/2014/main" id="{F3A18309-90C1-4617-9FC9-9CCE57868F8D}"/>
              </a:ext>
            </a:extLst>
          </p:cNvPr>
          <p:cNvSpPr/>
          <p:nvPr/>
        </p:nvSpPr>
        <p:spPr>
          <a:xfrm>
            <a:off x="1835747" y="3382634"/>
            <a:ext cx="1125002" cy="997144"/>
          </a:xfrm>
          <a:prstGeom prst="hexagon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2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Retail</a:t>
            </a:r>
          </a:p>
        </p:txBody>
      </p:sp>
      <p:sp>
        <p:nvSpPr>
          <p:cNvPr id="83" name="Hexagon 82">
            <a:extLst>
              <a:ext uri="{FF2B5EF4-FFF2-40B4-BE49-F238E27FC236}">
                <a16:creationId xmlns:a16="http://schemas.microsoft.com/office/drawing/2014/main" id="{EB52432B-BABE-4404-A2D5-A6310EE91452}"/>
              </a:ext>
            </a:extLst>
          </p:cNvPr>
          <p:cNvSpPr/>
          <p:nvPr/>
        </p:nvSpPr>
        <p:spPr>
          <a:xfrm>
            <a:off x="2791837" y="3909902"/>
            <a:ext cx="1125002" cy="997144"/>
          </a:xfrm>
          <a:prstGeom prst="hexagon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2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Admin</a:t>
            </a:r>
          </a:p>
        </p:txBody>
      </p:sp>
      <p:sp>
        <p:nvSpPr>
          <p:cNvPr id="85" name="Hexagon 84">
            <a:extLst>
              <a:ext uri="{FF2B5EF4-FFF2-40B4-BE49-F238E27FC236}">
                <a16:creationId xmlns:a16="http://schemas.microsoft.com/office/drawing/2014/main" id="{811A1DCE-9730-4792-8704-07B12FD1C751}"/>
              </a:ext>
            </a:extLst>
          </p:cNvPr>
          <p:cNvSpPr/>
          <p:nvPr/>
        </p:nvSpPr>
        <p:spPr>
          <a:xfrm>
            <a:off x="3725606" y="4446118"/>
            <a:ext cx="1125002" cy="997144"/>
          </a:xfrm>
          <a:prstGeom prst="hexagon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2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HR</a:t>
            </a:r>
          </a:p>
        </p:txBody>
      </p:sp>
      <p:sp>
        <p:nvSpPr>
          <p:cNvPr id="87" name="Hexagon 86">
            <a:extLst>
              <a:ext uri="{FF2B5EF4-FFF2-40B4-BE49-F238E27FC236}">
                <a16:creationId xmlns:a16="http://schemas.microsoft.com/office/drawing/2014/main" id="{DC8873D3-BE3E-416B-AC18-9B13F14AEFC4}"/>
              </a:ext>
            </a:extLst>
          </p:cNvPr>
          <p:cNvSpPr/>
          <p:nvPr/>
        </p:nvSpPr>
        <p:spPr>
          <a:xfrm>
            <a:off x="1857212" y="4446118"/>
            <a:ext cx="1125002" cy="997144"/>
          </a:xfrm>
          <a:prstGeom prst="hexagon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2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Marketing &amp; Advertising</a:t>
            </a:r>
          </a:p>
        </p:txBody>
      </p:sp>
      <p:sp>
        <p:nvSpPr>
          <p:cNvPr id="89" name="Hexagon 88">
            <a:extLst>
              <a:ext uri="{FF2B5EF4-FFF2-40B4-BE49-F238E27FC236}">
                <a16:creationId xmlns:a16="http://schemas.microsoft.com/office/drawing/2014/main" id="{14D2DFF5-6503-466A-97CF-4CD27C4906B5}"/>
              </a:ext>
            </a:extLst>
          </p:cNvPr>
          <p:cNvSpPr/>
          <p:nvPr/>
        </p:nvSpPr>
        <p:spPr>
          <a:xfrm>
            <a:off x="9318063" y="3316918"/>
            <a:ext cx="1127480" cy="997144"/>
          </a:xfrm>
          <a:prstGeom prst="hexagon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2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Teaching</a:t>
            </a:r>
          </a:p>
        </p:txBody>
      </p:sp>
      <p:sp>
        <p:nvSpPr>
          <p:cNvPr id="91" name="Hexagon 90">
            <a:extLst>
              <a:ext uri="{FF2B5EF4-FFF2-40B4-BE49-F238E27FC236}">
                <a16:creationId xmlns:a16="http://schemas.microsoft.com/office/drawing/2014/main" id="{3A356E63-2FAD-47FE-801A-42CC9CB46BA6}"/>
              </a:ext>
            </a:extLst>
          </p:cNvPr>
          <p:cNvSpPr/>
          <p:nvPr/>
        </p:nvSpPr>
        <p:spPr>
          <a:xfrm>
            <a:off x="8398786" y="3854220"/>
            <a:ext cx="1127480" cy="997144"/>
          </a:xfrm>
          <a:prstGeom prst="hexagon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25" b="0" i="0" u="none" strike="noStrike" kern="1200" cap="none" spc="-19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Construction</a:t>
            </a:r>
          </a:p>
        </p:txBody>
      </p:sp>
      <p:sp>
        <p:nvSpPr>
          <p:cNvPr id="93" name="Hexagon 92">
            <a:extLst>
              <a:ext uri="{FF2B5EF4-FFF2-40B4-BE49-F238E27FC236}">
                <a16:creationId xmlns:a16="http://schemas.microsoft.com/office/drawing/2014/main" id="{58764B38-2B43-49B7-BF90-17D138ADDF92}"/>
              </a:ext>
            </a:extLst>
          </p:cNvPr>
          <p:cNvSpPr/>
          <p:nvPr/>
        </p:nvSpPr>
        <p:spPr>
          <a:xfrm>
            <a:off x="7482404" y="4383129"/>
            <a:ext cx="1127480" cy="997144"/>
          </a:xfrm>
          <a:prstGeom prst="hexagon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2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Health &amp; Social Work</a:t>
            </a:r>
          </a:p>
        </p:txBody>
      </p:sp>
      <p:sp>
        <p:nvSpPr>
          <p:cNvPr id="95" name="Hexagon 94">
            <a:extLst>
              <a:ext uri="{FF2B5EF4-FFF2-40B4-BE49-F238E27FC236}">
                <a16:creationId xmlns:a16="http://schemas.microsoft.com/office/drawing/2014/main" id="{B0168F6A-D1EF-47C8-898B-B15DC310E266}"/>
              </a:ext>
            </a:extLst>
          </p:cNvPr>
          <p:cNvSpPr/>
          <p:nvPr/>
        </p:nvSpPr>
        <p:spPr>
          <a:xfrm>
            <a:off x="9315168" y="4383129"/>
            <a:ext cx="1127480" cy="997144"/>
          </a:xfrm>
          <a:prstGeom prst="hexagon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2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Engineering</a:t>
            </a:r>
          </a:p>
        </p:txBody>
      </p:sp>
      <p:sp>
        <p:nvSpPr>
          <p:cNvPr id="97" name="Hexagon 96">
            <a:extLst>
              <a:ext uri="{FF2B5EF4-FFF2-40B4-BE49-F238E27FC236}">
                <a16:creationId xmlns:a16="http://schemas.microsoft.com/office/drawing/2014/main" id="{61F268EB-0123-4157-85F6-E2D20AB68396}"/>
              </a:ext>
            </a:extLst>
          </p:cNvPr>
          <p:cNvSpPr/>
          <p:nvPr/>
        </p:nvSpPr>
        <p:spPr>
          <a:xfrm>
            <a:off x="7465018" y="3334014"/>
            <a:ext cx="1127480" cy="997144"/>
          </a:xfrm>
          <a:prstGeom prst="hexagon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2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Logistics</a:t>
            </a:r>
          </a:p>
        </p:txBody>
      </p:sp>
      <p:sp>
        <p:nvSpPr>
          <p:cNvPr id="99" name="Hexagon 98">
            <a:extLst>
              <a:ext uri="{FF2B5EF4-FFF2-40B4-BE49-F238E27FC236}">
                <a16:creationId xmlns:a16="http://schemas.microsoft.com/office/drawing/2014/main" id="{B334F559-955C-4974-816C-B83BD47B9FDB}"/>
              </a:ext>
            </a:extLst>
          </p:cNvPr>
          <p:cNvSpPr/>
          <p:nvPr/>
        </p:nvSpPr>
        <p:spPr>
          <a:xfrm>
            <a:off x="8391540" y="2796712"/>
            <a:ext cx="1127480" cy="997144"/>
          </a:xfrm>
          <a:prstGeom prst="hexag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2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Information Technology</a:t>
            </a:r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id="{B8D59898-059D-44C5-A794-7D5C74FC28DB}"/>
              </a:ext>
            </a:extLst>
          </p:cNvPr>
          <p:cNvSpPr txBox="1">
            <a:spLocks/>
          </p:cNvSpPr>
          <p:nvPr/>
        </p:nvSpPr>
        <p:spPr>
          <a:xfrm>
            <a:off x="864705" y="417773"/>
            <a:ext cx="8303110" cy="590306"/>
          </a:xfrm>
          <a:prstGeom prst="rect">
            <a:avLst/>
          </a:prstGeom>
        </p:spPr>
        <p:txBody>
          <a:bodyPr vert="horz" wrap="square" lIns="0" tIns="13097" rIns="0" bIns="0" rtlCol="0">
            <a:spAutoFit/>
          </a:bodyPr>
          <a:lstStyle>
            <a:lvl1pPr>
              <a:defRPr sz="3950" b="1" i="0">
                <a:solidFill>
                  <a:schemeClr val="bg1"/>
                </a:solidFill>
                <a:latin typeface="Palatino Linotype"/>
                <a:ea typeface="+mj-ea"/>
                <a:cs typeface="Palatino Linotype"/>
              </a:defRPr>
            </a:lvl1pPr>
          </a:lstStyle>
          <a:p>
            <a:pPr marL="11906" marR="0" lvl="0" indent="0" algn="l" defTabSz="914400" rtl="0" eaLnBrk="1" fontAlgn="auto" latinLnBrk="0" hangingPunct="1">
              <a:lnSpc>
                <a:spcPct val="100000"/>
              </a:lnSpc>
              <a:spcBef>
                <a:spcPts val="10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75" b="0" i="0" u="none" strike="noStrike" kern="0" cap="none" spc="567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j-ea"/>
                <a:cs typeface="Cambria"/>
              </a:rPr>
              <a:t>What does the data tell us about the labour market currently: The picture in GMCA</a:t>
            </a:r>
            <a:endParaRPr kumimoji="0" lang="en-GB" sz="1875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j-ea"/>
              <a:cs typeface="Cambria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06DE8C97-6239-4308-8D2D-625D96CC65B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0076" y="291943"/>
            <a:ext cx="1214438" cy="612115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EAA0E4E2-1656-4120-A8CF-5A3FC6E774C0}"/>
              </a:ext>
            </a:extLst>
          </p:cNvPr>
          <p:cNvSpPr txBox="1"/>
          <p:nvPr/>
        </p:nvSpPr>
        <p:spPr>
          <a:xfrm>
            <a:off x="10771694" y="884502"/>
            <a:ext cx="1111202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alvji" panose="020B0504020202020204" pitchFamily="34" charset="77"/>
                <a:ea typeface="Gulim" panose="020B0600000101010101" pitchFamily="34" charset="-127"/>
                <a:cs typeface="Apple Chancery" panose="03020702040506060504" pitchFamily="66" charset="-79"/>
              </a:rPr>
              <a:t>Powered by </a:t>
            </a:r>
            <a:r>
              <a:rPr kumimoji="0" lang="en-US" sz="7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alvji" panose="020B0504020202020204" pitchFamily="34" charset="77"/>
                <a:ea typeface="Gulim" panose="020B0600000101010101" pitchFamily="34" charset="-127"/>
                <a:cs typeface="Apple Chancery" panose="03020702040506060504" pitchFamily="66" charset="-79"/>
              </a:rPr>
              <a:t>MyInsights</a:t>
            </a:r>
          </a:p>
        </p:txBody>
      </p:sp>
      <p:sp>
        <p:nvSpPr>
          <p:cNvPr id="29" name="object 3">
            <a:extLst>
              <a:ext uri="{FF2B5EF4-FFF2-40B4-BE49-F238E27FC236}">
                <a16:creationId xmlns:a16="http://schemas.microsoft.com/office/drawing/2014/main" id="{251F1041-B576-4E6B-A177-57FEFAB3ACF5}"/>
              </a:ext>
            </a:extLst>
          </p:cNvPr>
          <p:cNvSpPr/>
          <p:nvPr/>
        </p:nvSpPr>
        <p:spPr>
          <a:xfrm>
            <a:off x="864705" y="1294325"/>
            <a:ext cx="9346095" cy="90495"/>
          </a:xfrm>
          <a:custGeom>
            <a:avLst/>
            <a:gdLst/>
            <a:ahLst/>
            <a:cxnLst/>
            <a:rect l="l" t="t" r="r" b="b"/>
            <a:pathLst>
              <a:path w="8149590">
                <a:moveTo>
                  <a:pt x="0" y="0"/>
                </a:moveTo>
                <a:lnTo>
                  <a:pt x="8149083" y="0"/>
                </a:lnTo>
              </a:path>
            </a:pathLst>
          </a:custGeom>
          <a:ln w="63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8572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88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EC9F2EE0-4C22-3D4F-B914-4C057AB0949D}"/>
              </a:ext>
            </a:extLst>
          </p:cNvPr>
          <p:cNvSpPr txBox="1">
            <a:spLocks/>
          </p:cNvSpPr>
          <p:nvPr/>
        </p:nvSpPr>
        <p:spPr>
          <a:xfrm>
            <a:off x="2718536" y="2194693"/>
            <a:ext cx="1378293" cy="434218"/>
          </a:xfrm>
          <a:prstGeom prst="rect">
            <a:avLst/>
          </a:prstGeom>
        </p:spPr>
        <p:txBody>
          <a:bodyPr wrap="square" lIns="0" tIns="0" rIns="0" bIns="0">
            <a:normAutofit fontScale="85000" lnSpcReduction="10000"/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88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Declining / Slow Growth Sectors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5431E30A-D803-844B-BDEC-0CBF2EFDC310}"/>
              </a:ext>
            </a:extLst>
          </p:cNvPr>
          <p:cNvSpPr txBox="1">
            <a:spLocks/>
          </p:cNvSpPr>
          <p:nvPr/>
        </p:nvSpPr>
        <p:spPr>
          <a:xfrm>
            <a:off x="8309577" y="2194693"/>
            <a:ext cx="1378293" cy="434218"/>
          </a:xfrm>
          <a:prstGeom prst="rect">
            <a:avLst/>
          </a:prstGeom>
        </p:spPr>
        <p:txBody>
          <a:bodyPr wrap="square" lIns="0" tIns="0" rIns="0" bIns="0">
            <a:normAutofit fontScale="85000" lnSpcReduction="10000"/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88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High Growth sectors</a:t>
            </a:r>
          </a:p>
        </p:txBody>
      </p:sp>
      <p:sp>
        <p:nvSpPr>
          <p:cNvPr id="32" name="Hexagon 31">
            <a:extLst>
              <a:ext uri="{FF2B5EF4-FFF2-40B4-BE49-F238E27FC236}">
                <a16:creationId xmlns:a16="http://schemas.microsoft.com/office/drawing/2014/main" id="{4450E7B2-E425-1F48-922E-D76737ABD286}"/>
              </a:ext>
            </a:extLst>
          </p:cNvPr>
          <p:cNvSpPr/>
          <p:nvPr/>
        </p:nvSpPr>
        <p:spPr>
          <a:xfrm>
            <a:off x="2791409" y="4971820"/>
            <a:ext cx="1125002" cy="997144"/>
          </a:xfrm>
          <a:prstGeom prst="hexagon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2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Arts &amp; </a:t>
            </a:r>
            <a:r>
              <a:rPr kumimoji="0" lang="en-GB" sz="93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Entertainment</a:t>
            </a:r>
          </a:p>
        </p:txBody>
      </p:sp>
      <p:sp>
        <p:nvSpPr>
          <p:cNvPr id="2" name="Right Arrow 1">
            <a:extLst>
              <a:ext uri="{FF2B5EF4-FFF2-40B4-BE49-F238E27FC236}">
                <a16:creationId xmlns:a16="http://schemas.microsoft.com/office/drawing/2014/main" id="{9790255C-1E93-3740-B460-A82C332A9EEC}"/>
              </a:ext>
            </a:extLst>
          </p:cNvPr>
          <p:cNvSpPr/>
          <p:nvPr/>
        </p:nvSpPr>
        <p:spPr>
          <a:xfrm>
            <a:off x="5753100" y="3717229"/>
            <a:ext cx="846701" cy="13824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Hexagon 32">
            <a:extLst>
              <a:ext uri="{FF2B5EF4-FFF2-40B4-BE49-F238E27FC236}">
                <a16:creationId xmlns:a16="http://schemas.microsoft.com/office/drawing/2014/main" id="{16CD648F-60E5-C046-86E2-E16C4240F5F7}"/>
              </a:ext>
            </a:extLst>
          </p:cNvPr>
          <p:cNvSpPr/>
          <p:nvPr/>
        </p:nvSpPr>
        <p:spPr>
          <a:xfrm>
            <a:off x="6029525" y="2597399"/>
            <a:ext cx="1127480" cy="997144"/>
          </a:xfrm>
          <a:prstGeom prst="hexagon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2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Finance and Insurance</a:t>
            </a:r>
          </a:p>
        </p:txBody>
      </p:sp>
      <p:sp>
        <p:nvSpPr>
          <p:cNvPr id="34" name="Hexagon 33">
            <a:extLst>
              <a:ext uri="{FF2B5EF4-FFF2-40B4-BE49-F238E27FC236}">
                <a16:creationId xmlns:a16="http://schemas.microsoft.com/office/drawing/2014/main" id="{024FD5A0-333F-B24B-9ACE-15E606FDB746}"/>
              </a:ext>
            </a:extLst>
          </p:cNvPr>
          <p:cNvSpPr/>
          <p:nvPr/>
        </p:nvSpPr>
        <p:spPr>
          <a:xfrm>
            <a:off x="5109725" y="2048048"/>
            <a:ext cx="1127480" cy="997144"/>
          </a:xfrm>
          <a:prstGeom prst="hexagon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2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Legal</a:t>
            </a: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7591E5D5-8FDE-3C4D-89AB-84B47F6A3A17}"/>
              </a:ext>
            </a:extLst>
          </p:cNvPr>
          <p:cNvSpPr txBox="1">
            <a:spLocks/>
          </p:cNvSpPr>
          <p:nvPr/>
        </p:nvSpPr>
        <p:spPr>
          <a:xfrm>
            <a:off x="4651231" y="1620577"/>
            <a:ext cx="1378293" cy="434218"/>
          </a:xfrm>
          <a:prstGeom prst="rect">
            <a:avLst/>
          </a:prstGeom>
        </p:spPr>
        <p:txBody>
          <a:bodyPr wrap="square" lIns="0" tIns="0" rIns="0" bIns="0">
            <a:normAutofit fontScale="85000" lnSpcReduction="10000"/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88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Moderate Growth</a:t>
            </a:r>
          </a:p>
        </p:txBody>
      </p:sp>
      <p:sp>
        <p:nvSpPr>
          <p:cNvPr id="36" name="Hexagon 35">
            <a:extLst>
              <a:ext uri="{FF2B5EF4-FFF2-40B4-BE49-F238E27FC236}">
                <a16:creationId xmlns:a16="http://schemas.microsoft.com/office/drawing/2014/main" id="{00CA362F-3F04-4F41-A404-EE3492019761}"/>
              </a:ext>
            </a:extLst>
          </p:cNvPr>
          <p:cNvSpPr/>
          <p:nvPr/>
        </p:nvSpPr>
        <p:spPr>
          <a:xfrm>
            <a:off x="6029524" y="1507506"/>
            <a:ext cx="1127480" cy="997144"/>
          </a:xfrm>
          <a:prstGeom prst="hexagon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2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Science &amp; Research</a:t>
            </a:r>
          </a:p>
        </p:txBody>
      </p:sp>
      <p:sp>
        <p:nvSpPr>
          <p:cNvPr id="37" name="Hexagon 36">
            <a:extLst>
              <a:ext uri="{FF2B5EF4-FFF2-40B4-BE49-F238E27FC236}">
                <a16:creationId xmlns:a16="http://schemas.microsoft.com/office/drawing/2014/main" id="{B050956D-D7CD-1947-9C99-048F53032D39}"/>
              </a:ext>
            </a:extLst>
          </p:cNvPr>
          <p:cNvSpPr/>
          <p:nvPr/>
        </p:nvSpPr>
        <p:spPr>
          <a:xfrm>
            <a:off x="3736343" y="5506703"/>
            <a:ext cx="1125002" cy="997144"/>
          </a:xfrm>
          <a:prstGeom prst="hexagon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2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Creative &amp; Design</a:t>
            </a:r>
            <a:endParaRPr kumimoji="0" lang="en-GB" sz="93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763372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1b130e3a-4797-4eca-961f-c9252a7ff0fa"/>
</p:tagLst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1654</Words>
  <Application>Microsoft Office PowerPoint</Application>
  <PresentationFormat>Widescreen</PresentationFormat>
  <Paragraphs>248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Arial</vt:lpstr>
      <vt:lpstr>Calibri</vt:lpstr>
      <vt:lpstr>Calibri Light</vt:lpstr>
      <vt:lpstr>Cambria</vt:lpstr>
      <vt:lpstr>Century Gothic</vt:lpstr>
      <vt:lpstr>Courier New</vt:lpstr>
      <vt:lpstr>Galvji</vt:lpstr>
      <vt:lpstr>Times New Roman</vt:lpstr>
      <vt:lpstr>Wingdings</vt:lpstr>
      <vt:lpstr>2_Office Theme</vt:lpstr>
      <vt:lpstr>1_Office Theme</vt:lpstr>
      <vt:lpstr>Office Theme</vt:lpstr>
      <vt:lpstr>Skills Intelligence What are the current and future skill needs for the Greater Manchester Public Sector? </vt:lpstr>
      <vt:lpstr>Housekeeping</vt:lpstr>
      <vt:lpstr>Aims of this session</vt:lpstr>
      <vt:lpstr>Creating an employment and skills system that works for everyone</vt:lpstr>
      <vt:lpstr>A way to bring this together: ESF Skills for Growth</vt:lpstr>
      <vt:lpstr>Skills Intelligence</vt:lpstr>
      <vt:lpstr>PowerPoint Presentation</vt:lpstr>
      <vt:lpstr>What are we doing that’s different?</vt:lpstr>
      <vt:lpstr>PowerPoint Presentation</vt:lpstr>
      <vt:lpstr>LIS Frontier and Foundation Sectors</vt:lpstr>
      <vt:lpstr>Public Sector Skills intelligence </vt:lpstr>
      <vt:lpstr>PowerPoint Presentation</vt:lpstr>
      <vt:lpstr>PowerPoint Presentation</vt:lpstr>
      <vt:lpstr>PowerPoint Presentation</vt:lpstr>
      <vt:lpstr>Over to you….</vt:lpstr>
      <vt:lpstr>Next Steps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2020-11-10T14:53:27Z</dcterms:created>
  <dcterms:modified xsi:type="dcterms:W3CDTF">2020-11-10T15:32:37Z</dcterms:modified>
</cp:coreProperties>
</file>