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2" r:id="rId3"/>
    <p:sldId id="257" r:id="rId4"/>
    <p:sldId id="258" r:id="rId5"/>
    <p:sldId id="264" r:id="rId6"/>
    <p:sldId id="265" r:id="rId7"/>
    <p:sldId id="263" r:id="rId8"/>
    <p:sldId id="270" r:id="rId9"/>
    <p:sldId id="266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79C0"/>
    <a:srgbClr val="4E6B79"/>
    <a:srgbClr val="BED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4" d="100"/>
          <a:sy n="114" d="100"/>
        </p:scale>
        <p:origin x="150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CB0CAE-A26C-487C-B757-0A1C6C75A77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380A49E-F5D6-4728-9F21-695E887B785C}">
      <dgm:prSet phldrT="[Text]"/>
      <dgm:spPr>
        <a:solidFill>
          <a:srgbClr val="BED636"/>
        </a:solidFill>
      </dgm:spPr>
      <dgm:t>
        <a:bodyPr/>
        <a:lstStyle/>
        <a:p>
          <a:r>
            <a:rPr lang="en-GB" dirty="0"/>
            <a:t>Why</a:t>
          </a:r>
        </a:p>
      </dgm:t>
    </dgm:pt>
    <dgm:pt modelId="{E8A5D894-BE14-4548-8754-44A6E07D06FE}" type="parTrans" cxnId="{59D1AD1F-7E42-4515-BB06-C7EDBD30559F}">
      <dgm:prSet/>
      <dgm:spPr/>
      <dgm:t>
        <a:bodyPr/>
        <a:lstStyle/>
        <a:p>
          <a:endParaRPr lang="en-GB"/>
        </a:p>
      </dgm:t>
    </dgm:pt>
    <dgm:pt modelId="{29DC0792-5E2B-49E6-AD99-F4441A5B22E0}" type="sibTrans" cxnId="{59D1AD1F-7E42-4515-BB06-C7EDBD30559F}">
      <dgm:prSet/>
      <dgm:spPr/>
      <dgm:t>
        <a:bodyPr/>
        <a:lstStyle/>
        <a:p>
          <a:endParaRPr lang="en-GB"/>
        </a:p>
      </dgm:t>
    </dgm:pt>
    <dgm:pt modelId="{34B0447D-1F73-4DBF-8CB9-CC7F6A6DEF53}">
      <dgm:prSet phldrT="[Text]"/>
      <dgm:spPr>
        <a:solidFill>
          <a:srgbClr val="4E6B79"/>
        </a:solidFill>
      </dgm:spPr>
      <dgm:t>
        <a:bodyPr/>
        <a:lstStyle/>
        <a:p>
          <a:r>
            <a:rPr lang="en-GB" dirty="0"/>
            <a:t>Opportunities</a:t>
          </a:r>
        </a:p>
      </dgm:t>
    </dgm:pt>
    <dgm:pt modelId="{836C6264-9C40-4BAE-9B3D-CB889C07F8CB}" type="parTrans" cxnId="{12C0BC5B-5BBA-4FF5-BFBF-A9B3CEF99DEE}">
      <dgm:prSet/>
      <dgm:spPr/>
      <dgm:t>
        <a:bodyPr/>
        <a:lstStyle/>
        <a:p>
          <a:endParaRPr lang="en-GB"/>
        </a:p>
      </dgm:t>
    </dgm:pt>
    <dgm:pt modelId="{FAB37ADE-EE12-4862-AB6D-378B0E6C78C2}" type="sibTrans" cxnId="{12C0BC5B-5BBA-4FF5-BFBF-A9B3CEF99DEE}">
      <dgm:prSet/>
      <dgm:spPr/>
      <dgm:t>
        <a:bodyPr/>
        <a:lstStyle/>
        <a:p>
          <a:endParaRPr lang="en-GB"/>
        </a:p>
      </dgm:t>
    </dgm:pt>
    <dgm:pt modelId="{AEEB5865-2902-4415-B191-9CAB1214B90A}">
      <dgm:prSet phldrT="[Text]"/>
      <dgm:spPr>
        <a:solidFill>
          <a:srgbClr val="0A79C0"/>
        </a:solidFill>
      </dgm:spPr>
      <dgm:t>
        <a:bodyPr/>
        <a:lstStyle/>
        <a:p>
          <a:r>
            <a:rPr lang="en-GB" dirty="0"/>
            <a:t>Risks</a:t>
          </a:r>
        </a:p>
      </dgm:t>
    </dgm:pt>
    <dgm:pt modelId="{2F34E9B1-4796-4DD3-9D6E-1B9237BDC013}" type="parTrans" cxnId="{06A1E40D-6ACF-4B03-AF56-24A145A75484}">
      <dgm:prSet/>
      <dgm:spPr/>
      <dgm:t>
        <a:bodyPr/>
        <a:lstStyle/>
        <a:p>
          <a:endParaRPr lang="en-GB"/>
        </a:p>
      </dgm:t>
    </dgm:pt>
    <dgm:pt modelId="{243E2CD4-D7EA-4429-9800-5DFDBCC2D3A0}" type="sibTrans" cxnId="{06A1E40D-6ACF-4B03-AF56-24A145A75484}">
      <dgm:prSet/>
      <dgm:spPr/>
      <dgm:t>
        <a:bodyPr/>
        <a:lstStyle/>
        <a:p>
          <a:endParaRPr lang="en-GB"/>
        </a:p>
      </dgm:t>
    </dgm:pt>
    <dgm:pt modelId="{33F6B365-7AE7-4BB6-B6AF-E4EACB30DD11}" type="pres">
      <dgm:prSet presAssocID="{BFCB0CAE-A26C-487C-B757-0A1C6C75A778}" presName="linear" presStyleCnt="0">
        <dgm:presLayoutVars>
          <dgm:dir/>
          <dgm:animLvl val="lvl"/>
          <dgm:resizeHandles val="exact"/>
        </dgm:presLayoutVars>
      </dgm:prSet>
      <dgm:spPr/>
    </dgm:pt>
    <dgm:pt modelId="{4467461E-B6A0-4184-A092-76B9435FF621}" type="pres">
      <dgm:prSet presAssocID="{C380A49E-F5D6-4728-9F21-695E887B785C}" presName="parentLin" presStyleCnt="0"/>
      <dgm:spPr/>
    </dgm:pt>
    <dgm:pt modelId="{B5CA7D9D-9B3A-45E9-B6C5-50DCD4D28FEB}" type="pres">
      <dgm:prSet presAssocID="{C380A49E-F5D6-4728-9F21-695E887B785C}" presName="parentLeftMargin" presStyleLbl="node1" presStyleIdx="0" presStyleCnt="3"/>
      <dgm:spPr/>
    </dgm:pt>
    <dgm:pt modelId="{CA1B3E9B-55F7-4344-A8AA-553477DC2419}" type="pres">
      <dgm:prSet presAssocID="{C380A49E-F5D6-4728-9F21-695E887B785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51AF815-1E41-4602-946C-E0AFCB8B157F}" type="pres">
      <dgm:prSet presAssocID="{C380A49E-F5D6-4728-9F21-695E887B785C}" presName="negativeSpace" presStyleCnt="0"/>
      <dgm:spPr/>
    </dgm:pt>
    <dgm:pt modelId="{7F2F4384-3208-481F-9082-8BB201801C66}" type="pres">
      <dgm:prSet presAssocID="{C380A49E-F5D6-4728-9F21-695E887B785C}" presName="childText" presStyleLbl="conFgAcc1" presStyleIdx="0" presStyleCnt="3">
        <dgm:presLayoutVars>
          <dgm:bulletEnabled val="1"/>
        </dgm:presLayoutVars>
      </dgm:prSet>
      <dgm:spPr/>
    </dgm:pt>
    <dgm:pt modelId="{346A78AE-A755-48C4-8994-0FE65D084286}" type="pres">
      <dgm:prSet presAssocID="{29DC0792-5E2B-49E6-AD99-F4441A5B22E0}" presName="spaceBetweenRectangles" presStyleCnt="0"/>
      <dgm:spPr/>
    </dgm:pt>
    <dgm:pt modelId="{AA690D26-0ACF-4CFE-B8B3-6D972B8A654E}" type="pres">
      <dgm:prSet presAssocID="{34B0447D-1F73-4DBF-8CB9-CC7F6A6DEF53}" presName="parentLin" presStyleCnt="0"/>
      <dgm:spPr/>
    </dgm:pt>
    <dgm:pt modelId="{EDD0FFFE-87CB-4389-A279-556C70C5B93F}" type="pres">
      <dgm:prSet presAssocID="{34B0447D-1F73-4DBF-8CB9-CC7F6A6DEF53}" presName="parentLeftMargin" presStyleLbl="node1" presStyleIdx="0" presStyleCnt="3"/>
      <dgm:spPr/>
    </dgm:pt>
    <dgm:pt modelId="{53E2C104-5B98-47F1-9D9C-48A63ADF3769}" type="pres">
      <dgm:prSet presAssocID="{34B0447D-1F73-4DBF-8CB9-CC7F6A6DEF5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2BA1263-0C78-4AD2-B38E-7B07C513E292}" type="pres">
      <dgm:prSet presAssocID="{34B0447D-1F73-4DBF-8CB9-CC7F6A6DEF53}" presName="negativeSpace" presStyleCnt="0"/>
      <dgm:spPr/>
    </dgm:pt>
    <dgm:pt modelId="{62CB19F0-AD1B-449F-8A6E-65A5C04F37EF}" type="pres">
      <dgm:prSet presAssocID="{34B0447D-1F73-4DBF-8CB9-CC7F6A6DEF53}" presName="childText" presStyleLbl="conFgAcc1" presStyleIdx="1" presStyleCnt="3">
        <dgm:presLayoutVars>
          <dgm:bulletEnabled val="1"/>
        </dgm:presLayoutVars>
      </dgm:prSet>
      <dgm:spPr/>
    </dgm:pt>
    <dgm:pt modelId="{C3364D64-6369-4D3B-8B09-C4286D0C9464}" type="pres">
      <dgm:prSet presAssocID="{FAB37ADE-EE12-4862-AB6D-378B0E6C78C2}" presName="spaceBetweenRectangles" presStyleCnt="0"/>
      <dgm:spPr/>
    </dgm:pt>
    <dgm:pt modelId="{601C1192-B850-4665-BABB-523671ABE977}" type="pres">
      <dgm:prSet presAssocID="{AEEB5865-2902-4415-B191-9CAB1214B90A}" presName="parentLin" presStyleCnt="0"/>
      <dgm:spPr/>
    </dgm:pt>
    <dgm:pt modelId="{85AACC69-1ED9-45E3-9A98-410CCB6AA8BD}" type="pres">
      <dgm:prSet presAssocID="{AEEB5865-2902-4415-B191-9CAB1214B90A}" presName="parentLeftMargin" presStyleLbl="node1" presStyleIdx="1" presStyleCnt="3"/>
      <dgm:spPr/>
    </dgm:pt>
    <dgm:pt modelId="{234B20C2-ADE3-4E77-8381-7E632580B680}" type="pres">
      <dgm:prSet presAssocID="{AEEB5865-2902-4415-B191-9CAB1214B90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CB8AFA4-F89D-445F-A73B-CBE3790792C1}" type="pres">
      <dgm:prSet presAssocID="{AEEB5865-2902-4415-B191-9CAB1214B90A}" presName="negativeSpace" presStyleCnt="0"/>
      <dgm:spPr/>
    </dgm:pt>
    <dgm:pt modelId="{6E5D4557-AF04-4024-818B-FE6BC2F2F041}" type="pres">
      <dgm:prSet presAssocID="{AEEB5865-2902-4415-B191-9CAB1214B90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54C770A-4050-41D3-8A91-4DEBE278749D}" type="presOf" srcId="{34B0447D-1F73-4DBF-8CB9-CC7F6A6DEF53}" destId="{EDD0FFFE-87CB-4389-A279-556C70C5B93F}" srcOrd="0" destOrd="0" presId="urn:microsoft.com/office/officeart/2005/8/layout/list1"/>
    <dgm:cxn modelId="{06A1E40D-6ACF-4B03-AF56-24A145A75484}" srcId="{BFCB0CAE-A26C-487C-B757-0A1C6C75A778}" destId="{AEEB5865-2902-4415-B191-9CAB1214B90A}" srcOrd="2" destOrd="0" parTransId="{2F34E9B1-4796-4DD3-9D6E-1B9237BDC013}" sibTransId="{243E2CD4-D7EA-4429-9800-5DFDBCC2D3A0}"/>
    <dgm:cxn modelId="{659B8510-5619-46F2-B5FC-639DA6C02BDD}" type="presOf" srcId="{BFCB0CAE-A26C-487C-B757-0A1C6C75A778}" destId="{33F6B365-7AE7-4BB6-B6AF-E4EACB30DD11}" srcOrd="0" destOrd="0" presId="urn:microsoft.com/office/officeart/2005/8/layout/list1"/>
    <dgm:cxn modelId="{59D1AD1F-7E42-4515-BB06-C7EDBD30559F}" srcId="{BFCB0CAE-A26C-487C-B757-0A1C6C75A778}" destId="{C380A49E-F5D6-4728-9F21-695E887B785C}" srcOrd="0" destOrd="0" parTransId="{E8A5D894-BE14-4548-8754-44A6E07D06FE}" sibTransId="{29DC0792-5E2B-49E6-AD99-F4441A5B22E0}"/>
    <dgm:cxn modelId="{FA047E26-9AE1-4825-BA7D-04FD20692064}" type="presOf" srcId="{C380A49E-F5D6-4728-9F21-695E887B785C}" destId="{B5CA7D9D-9B3A-45E9-B6C5-50DCD4D28FEB}" srcOrd="0" destOrd="0" presId="urn:microsoft.com/office/officeart/2005/8/layout/list1"/>
    <dgm:cxn modelId="{12C0BC5B-5BBA-4FF5-BFBF-A9B3CEF99DEE}" srcId="{BFCB0CAE-A26C-487C-B757-0A1C6C75A778}" destId="{34B0447D-1F73-4DBF-8CB9-CC7F6A6DEF53}" srcOrd="1" destOrd="0" parTransId="{836C6264-9C40-4BAE-9B3D-CB889C07F8CB}" sibTransId="{FAB37ADE-EE12-4862-AB6D-378B0E6C78C2}"/>
    <dgm:cxn modelId="{08096BA6-CB46-446F-9CD2-837660073C95}" type="presOf" srcId="{34B0447D-1F73-4DBF-8CB9-CC7F6A6DEF53}" destId="{53E2C104-5B98-47F1-9D9C-48A63ADF3769}" srcOrd="1" destOrd="0" presId="urn:microsoft.com/office/officeart/2005/8/layout/list1"/>
    <dgm:cxn modelId="{812883B4-6DEE-44E6-8923-DA0F5862FFA1}" type="presOf" srcId="{AEEB5865-2902-4415-B191-9CAB1214B90A}" destId="{85AACC69-1ED9-45E3-9A98-410CCB6AA8BD}" srcOrd="0" destOrd="0" presId="urn:microsoft.com/office/officeart/2005/8/layout/list1"/>
    <dgm:cxn modelId="{037C4DD1-23F2-41AE-A54A-D45B1A2DA322}" type="presOf" srcId="{AEEB5865-2902-4415-B191-9CAB1214B90A}" destId="{234B20C2-ADE3-4E77-8381-7E632580B680}" srcOrd="1" destOrd="0" presId="urn:microsoft.com/office/officeart/2005/8/layout/list1"/>
    <dgm:cxn modelId="{BE85C6E1-E2FE-4774-87AF-F434FB258B61}" type="presOf" srcId="{C380A49E-F5D6-4728-9F21-695E887B785C}" destId="{CA1B3E9B-55F7-4344-A8AA-553477DC2419}" srcOrd="1" destOrd="0" presId="urn:microsoft.com/office/officeart/2005/8/layout/list1"/>
    <dgm:cxn modelId="{71D250AF-E7D8-440E-AEBA-98FA738E0B6E}" type="presParOf" srcId="{33F6B365-7AE7-4BB6-B6AF-E4EACB30DD11}" destId="{4467461E-B6A0-4184-A092-76B9435FF621}" srcOrd="0" destOrd="0" presId="urn:microsoft.com/office/officeart/2005/8/layout/list1"/>
    <dgm:cxn modelId="{4D95AD03-0A7A-41EB-A97A-684200BEF487}" type="presParOf" srcId="{4467461E-B6A0-4184-A092-76B9435FF621}" destId="{B5CA7D9D-9B3A-45E9-B6C5-50DCD4D28FEB}" srcOrd="0" destOrd="0" presId="urn:microsoft.com/office/officeart/2005/8/layout/list1"/>
    <dgm:cxn modelId="{7150FEA4-0721-422C-8E12-418BF6F0DFB4}" type="presParOf" srcId="{4467461E-B6A0-4184-A092-76B9435FF621}" destId="{CA1B3E9B-55F7-4344-A8AA-553477DC2419}" srcOrd="1" destOrd="0" presId="urn:microsoft.com/office/officeart/2005/8/layout/list1"/>
    <dgm:cxn modelId="{19304DBE-34DB-41C2-A63C-286DC2C1F864}" type="presParOf" srcId="{33F6B365-7AE7-4BB6-B6AF-E4EACB30DD11}" destId="{551AF815-1E41-4602-946C-E0AFCB8B157F}" srcOrd="1" destOrd="0" presId="urn:microsoft.com/office/officeart/2005/8/layout/list1"/>
    <dgm:cxn modelId="{288173C0-833C-4D89-BF00-392CE65B7F2A}" type="presParOf" srcId="{33F6B365-7AE7-4BB6-B6AF-E4EACB30DD11}" destId="{7F2F4384-3208-481F-9082-8BB201801C66}" srcOrd="2" destOrd="0" presId="urn:microsoft.com/office/officeart/2005/8/layout/list1"/>
    <dgm:cxn modelId="{C8EAA82E-DB0C-4846-8AD8-39093930EAD5}" type="presParOf" srcId="{33F6B365-7AE7-4BB6-B6AF-E4EACB30DD11}" destId="{346A78AE-A755-48C4-8994-0FE65D084286}" srcOrd="3" destOrd="0" presId="urn:microsoft.com/office/officeart/2005/8/layout/list1"/>
    <dgm:cxn modelId="{C89D16ED-ACB8-452F-AA81-09FA33807FEF}" type="presParOf" srcId="{33F6B365-7AE7-4BB6-B6AF-E4EACB30DD11}" destId="{AA690D26-0ACF-4CFE-B8B3-6D972B8A654E}" srcOrd="4" destOrd="0" presId="urn:microsoft.com/office/officeart/2005/8/layout/list1"/>
    <dgm:cxn modelId="{EA58E919-7CAC-40A1-8B95-AB356C48BB9C}" type="presParOf" srcId="{AA690D26-0ACF-4CFE-B8B3-6D972B8A654E}" destId="{EDD0FFFE-87CB-4389-A279-556C70C5B93F}" srcOrd="0" destOrd="0" presId="urn:microsoft.com/office/officeart/2005/8/layout/list1"/>
    <dgm:cxn modelId="{094B1E7C-C325-4D6E-8076-EE974B150B8E}" type="presParOf" srcId="{AA690D26-0ACF-4CFE-B8B3-6D972B8A654E}" destId="{53E2C104-5B98-47F1-9D9C-48A63ADF3769}" srcOrd="1" destOrd="0" presId="urn:microsoft.com/office/officeart/2005/8/layout/list1"/>
    <dgm:cxn modelId="{72B3C304-6A3C-45C7-8E93-447E1B6277F7}" type="presParOf" srcId="{33F6B365-7AE7-4BB6-B6AF-E4EACB30DD11}" destId="{B2BA1263-0C78-4AD2-B38E-7B07C513E292}" srcOrd="5" destOrd="0" presId="urn:microsoft.com/office/officeart/2005/8/layout/list1"/>
    <dgm:cxn modelId="{9904C7AE-23D3-45A6-BDC9-5F1C0E88CAC0}" type="presParOf" srcId="{33F6B365-7AE7-4BB6-B6AF-E4EACB30DD11}" destId="{62CB19F0-AD1B-449F-8A6E-65A5C04F37EF}" srcOrd="6" destOrd="0" presId="urn:microsoft.com/office/officeart/2005/8/layout/list1"/>
    <dgm:cxn modelId="{4C209F52-AE50-4BC5-932F-D640F284F758}" type="presParOf" srcId="{33F6B365-7AE7-4BB6-B6AF-E4EACB30DD11}" destId="{C3364D64-6369-4D3B-8B09-C4286D0C9464}" srcOrd="7" destOrd="0" presId="urn:microsoft.com/office/officeart/2005/8/layout/list1"/>
    <dgm:cxn modelId="{6FF9FEC6-4663-4A0C-B613-AB67E8DBB45B}" type="presParOf" srcId="{33F6B365-7AE7-4BB6-B6AF-E4EACB30DD11}" destId="{601C1192-B850-4665-BABB-523671ABE977}" srcOrd="8" destOrd="0" presId="urn:microsoft.com/office/officeart/2005/8/layout/list1"/>
    <dgm:cxn modelId="{8A7845BB-258A-4856-84BB-FED6A870C8C7}" type="presParOf" srcId="{601C1192-B850-4665-BABB-523671ABE977}" destId="{85AACC69-1ED9-45E3-9A98-410CCB6AA8BD}" srcOrd="0" destOrd="0" presId="urn:microsoft.com/office/officeart/2005/8/layout/list1"/>
    <dgm:cxn modelId="{FD2F6DAE-CEEB-4765-8899-3F848DAA1B78}" type="presParOf" srcId="{601C1192-B850-4665-BABB-523671ABE977}" destId="{234B20C2-ADE3-4E77-8381-7E632580B680}" srcOrd="1" destOrd="0" presId="urn:microsoft.com/office/officeart/2005/8/layout/list1"/>
    <dgm:cxn modelId="{2BF994A8-4281-4D9C-AE3F-8B494D539E65}" type="presParOf" srcId="{33F6B365-7AE7-4BB6-B6AF-E4EACB30DD11}" destId="{3CB8AFA4-F89D-445F-A73B-CBE3790792C1}" srcOrd="9" destOrd="0" presId="urn:microsoft.com/office/officeart/2005/8/layout/list1"/>
    <dgm:cxn modelId="{5567033C-E853-42D7-BCB8-B75AFD76E415}" type="presParOf" srcId="{33F6B365-7AE7-4BB6-B6AF-E4EACB30DD11}" destId="{6E5D4557-AF04-4024-818B-FE6BC2F2F04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68D9DF-1972-4A74-A103-E9D0F41DE959}" type="doc">
      <dgm:prSet loTypeId="urn:microsoft.com/office/officeart/2005/8/layout/hList7" loCatId="list" qsTypeId="urn:microsoft.com/office/officeart/2005/8/quickstyle/simple4" qsCatId="simple" csTypeId="urn:microsoft.com/office/officeart/2005/8/colors/accent1_2" csCatId="accent1" phldr="1"/>
      <dgm:spPr/>
    </dgm:pt>
    <dgm:pt modelId="{18144867-CC1B-4D08-85CA-7A373F3D4BA4}">
      <dgm:prSet phldrT="[Text]"/>
      <dgm:spPr>
        <a:gradFill rotWithShape="0">
          <a:gsLst>
            <a:gs pos="0">
              <a:srgbClr val="BED636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GB" dirty="0"/>
            <a:t>Share experiences</a:t>
          </a:r>
        </a:p>
      </dgm:t>
    </dgm:pt>
    <dgm:pt modelId="{B41BEE9F-9D6D-406B-BD08-7E1F41F101D3}" type="parTrans" cxnId="{0CE4C467-14EC-4D35-8E29-59C4CA1E23F3}">
      <dgm:prSet/>
      <dgm:spPr/>
      <dgm:t>
        <a:bodyPr/>
        <a:lstStyle/>
        <a:p>
          <a:endParaRPr lang="en-GB"/>
        </a:p>
      </dgm:t>
    </dgm:pt>
    <dgm:pt modelId="{D60F431D-6805-4137-A4AB-A1E38CF15873}" type="sibTrans" cxnId="{0CE4C467-14EC-4D35-8E29-59C4CA1E23F3}">
      <dgm:prSet/>
      <dgm:spPr/>
      <dgm:t>
        <a:bodyPr/>
        <a:lstStyle/>
        <a:p>
          <a:endParaRPr lang="en-GB"/>
        </a:p>
      </dgm:t>
    </dgm:pt>
    <dgm:pt modelId="{932BEEE2-5078-4AF2-AD7A-95962A326151}">
      <dgm:prSet phldrT="[Text]"/>
      <dgm:spPr>
        <a:gradFill rotWithShape="0">
          <a:gsLst>
            <a:gs pos="0">
              <a:srgbClr val="BED636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GB" dirty="0"/>
            <a:t>Principles of shared employment</a:t>
          </a:r>
        </a:p>
      </dgm:t>
    </dgm:pt>
    <dgm:pt modelId="{CA15CA0C-7E79-4968-B78D-F1532948EFAC}" type="parTrans" cxnId="{6AD461CA-A329-45A2-90E8-4B52F29A7000}">
      <dgm:prSet/>
      <dgm:spPr/>
      <dgm:t>
        <a:bodyPr/>
        <a:lstStyle/>
        <a:p>
          <a:endParaRPr lang="en-GB"/>
        </a:p>
      </dgm:t>
    </dgm:pt>
    <dgm:pt modelId="{2C365BB7-DEE2-46B3-B15C-95DBCC8EEBAF}" type="sibTrans" cxnId="{6AD461CA-A329-45A2-90E8-4B52F29A7000}">
      <dgm:prSet/>
      <dgm:spPr/>
      <dgm:t>
        <a:bodyPr/>
        <a:lstStyle/>
        <a:p>
          <a:endParaRPr lang="en-GB"/>
        </a:p>
      </dgm:t>
    </dgm:pt>
    <dgm:pt modelId="{A4DDD244-28A3-45F8-B1DF-C5BD42A24478}">
      <dgm:prSet phldrT="[Text]"/>
      <dgm:spPr>
        <a:gradFill rotWithShape="0">
          <a:gsLst>
            <a:gs pos="0">
              <a:srgbClr val="BED636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en-GB" dirty="0"/>
            <a:t>Develop GM local ideas of rotational offers</a:t>
          </a:r>
        </a:p>
      </dgm:t>
    </dgm:pt>
    <dgm:pt modelId="{D7256504-AB8A-494C-82AB-05279DC6C685}" type="parTrans" cxnId="{0FDB02E1-D58D-454F-B431-B089ECB7499E}">
      <dgm:prSet/>
      <dgm:spPr/>
      <dgm:t>
        <a:bodyPr/>
        <a:lstStyle/>
        <a:p>
          <a:endParaRPr lang="en-GB"/>
        </a:p>
      </dgm:t>
    </dgm:pt>
    <dgm:pt modelId="{12E5882C-95CD-43EE-9021-BCFD1CA5C287}" type="sibTrans" cxnId="{0FDB02E1-D58D-454F-B431-B089ECB7499E}">
      <dgm:prSet/>
      <dgm:spPr/>
      <dgm:t>
        <a:bodyPr/>
        <a:lstStyle/>
        <a:p>
          <a:endParaRPr lang="en-GB"/>
        </a:p>
      </dgm:t>
    </dgm:pt>
    <dgm:pt modelId="{5FD65F86-5C69-4E48-950E-B0873395AD34}" type="pres">
      <dgm:prSet presAssocID="{EF68D9DF-1972-4A74-A103-E9D0F41DE959}" presName="Name0" presStyleCnt="0">
        <dgm:presLayoutVars>
          <dgm:dir/>
          <dgm:resizeHandles val="exact"/>
        </dgm:presLayoutVars>
      </dgm:prSet>
      <dgm:spPr/>
    </dgm:pt>
    <dgm:pt modelId="{EB6A6899-B0C0-4CF9-A9D2-3A3F2CAEAA1C}" type="pres">
      <dgm:prSet presAssocID="{EF68D9DF-1972-4A74-A103-E9D0F41DE959}" presName="fgShape" presStyleLbl="fgShp" presStyleIdx="0" presStyleCnt="1"/>
      <dgm:spPr>
        <a:solidFill>
          <a:srgbClr val="4E6B79"/>
        </a:solidFill>
      </dgm:spPr>
    </dgm:pt>
    <dgm:pt modelId="{61CF9FE7-7738-49EB-A129-4F4B2B9FAAD1}" type="pres">
      <dgm:prSet presAssocID="{EF68D9DF-1972-4A74-A103-E9D0F41DE959}" presName="linComp" presStyleCnt="0"/>
      <dgm:spPr/>
    </dgm:pt>
    <dgm:pt modelId="{2C473127-12FF-4A0B-ADE4-BEBED628AC8B}" type="pres">
      <dgm:prSet presAssocID="{18144867-CC1B-4D08-85CA-7A373F3D4BA4}" presName="compNode" presStyleCnt="0"/>
      <dgm:spPr/>
    </dgm:pt>
    <dgm:pt modelId="{AE9DCA4A-E7F6-4858-99BF-991FA9185BDA}" type="pres">
      <dgm:prSet presAssocID="{18144867-CC1B-4D08-85CA-7A373F3D4BA4}" presName="bkgdShape" presStyleLbl="node1" presStyleIdx="0" presStyleCnt="3"/>
      <dgm:spPr/>
    </dgm:pt>
    <dgm:pt modelId="{F20265FE-3AE0-46B0-A4C3-F6537765658A}" type="pres">
      <dgm:prSet presAssocID="{18144867-CC1B-4D08-85CA-7A373F3D4BA4}" presName="nodeTx" presStyleLbl="node1" presStyleIdx="0" presStyleCnt="3">
        <dgm:presLayoutVars>
          <dgm:bulletEnabled val="1"/>
        </dgm:presLayoutVars>
      </dgm:prSet>
      <dgm:spPr/>
    </dgm:pt>
    <dgm:pt modelId="{B21A222B-506A-41B0-B225-DF55620F6AC6}" type="pres">
      <dgm:prSet presAssocID="{18144867-CC1B-4D08-85CA-7A373F3D4BA4}" presName="invisiNode" presStyleLbl="node1" presStyleIdx="0" presStyleCnt="3"/>
      <dgm:spPr/>
    </dgm:pt>
    <dgm:pt modelId="{AF0F2C82-C943-41BB-A14B-545EBEA45ED6}" type="pres">
      <dgm:prSet presAssocID="{18144867-CC1B-4D08-85CA-7A373F3D4BA4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549B6712-2840-470D-AF87-F508339A3CE3}" type="pres">
      <dgm:prSet presAssocID="{D60F431D-6805-4137-A4AB-A1E38CF15873}" presName="sibTrans" presStyleLbl="sibTrans2D1" presStyleIdx="0" presStyleCnt="0"/>
      <dgm:spPr/>
    </dgm:pt>
    <dgm:pt modelId="{0E12C3B0-8CCA-43B8-B234-91478F381E0A}" type="pres">
      <dgm:prSet presAssocID="{932BEEE2-5078-4AF2-AD7A-95962A326151}" presName="compNode" presStyleCnt="0"/>
      <dgm:spPr/>
    </dgm:pt>
    <dgm:pt modelId="{4C6EE1F8-8500-40E8-9297-B450A111B341}" type="pres">
      <dgm:prSet presAssocID="{932BEEE2-5078-4AF2-AD7A-95962A326151}" presName="bkgdShape" presStyleLbl="node1" presStyleIdx="1" presStyleCnt="3"/>
      <dgm:spPr/>
    </dgm:pt>
    <dgm:pt modelId="{BE4E3D83-0AD4-4D9D-B5E7-6D6EE88D7B76}" type="pres">
      <dgm:prSet presAssocID="{932BEEE2-5078-4AF2-AD7A-95962A326151}" presName="nodeTx" presStyleLbl="node1" presStyleIdx="1" presStyleCnt="3">
        <dgm:presLayoutVars>
          <dgm:bulletEnabled val="1"/>
        </dgm:presLayoutVars>
      </dgm:prSet>
      <dgm:spPr/>
    </dgm:pt>
    <dgm:pt modelId="{28FB389E-6A03-4E7B-8AAB-19508E4687A4}" type="pres">
      <dgm:prSet presAssocID="{932BEEE2-5078-4AF2-AD7A-95962A326151}" presName="invisiNode" presStyleLbl="node1" presStyleIdx="1" presStyleCnt="3"/>
      <dgm:spPr/>
    </dgm:pt>
    <dgm:pt modelId="{0823B93D-9E6C-4BA4-B2F1-C5C30FD727BC}" type="pres">
      <dgm:prSet presAssocID="{932BEEE2-5078-4AF2-AD7A-95962A326151}" presName="imagNode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5BC293CF-0966-45CD-9530-142145BDD009}" type="pres">
      <dgm:prSet presAssocID="{2C365BB7-DEE2-46B3-B15C-95DBCC8EEBAF}" presName="sibTrans" presStyleLbl="sibTrans2D1" presStyleIdx="0" presStyleCnt="0"/>
      <dgm:spPr/>
    </dgm:pt>
    <dgm:pt modelId="{6554C6A7-06FF-4262-9834-7C66ADAB91B2}" type="pres">
      <dgm:prSet presAssocID="{A4DDD244-28A3-45F8-B1DF-C5BD42A24478}" presName="compNode" presStyleCnt="0"/>
      <dgm:spPr/>
    </dgm:pt>
    <dgm:pt modelId="{6451FE07-0A66-4AB5-8BE1-82DEF254019E}" type="pres">
      <dgm:prSet presAssocID="{A4DDD244-28A3-45F8-B1DF-C5BD42A24478}" presName="bkgdShape" presStyleLbl="node1" presStyleIdx="2" presStyleCnt="3"/>
      <dgm:spPr/>
    </dgm:pt>
    <dgm:pt modelId="{0B0760AD-051A-4A4C-B55D-97A9672218DC}" type="pres">
      <dgm:prSet presAssocID="{A4DDD244-28A3-45F8-B1DF-C5BD42A24478}" presName="nodeTx" presStyleLbl="node1" presStyleIdx="2" presStyleCnt="3">
        <dgm:presLayoutVars>
          <dgm:bulletEnabled val="1"/>
        </dgm:presLayoutVars>
      </dgm:prSet>
      <dgm:spPr/>
    </dgm:pt>
    <dgm:pt modelId="{2BF7ABAB-4697-45BD-9747-FF55AF450E8D}" type="pres">
      <dgm:prSet presAssocID="{A4DDD244-28A3-45F8-B1DF-C5BD42A24478}" presName="invisiNode" presStyleLbl="node1" presStyleIdx="2" presStyleCnt="3"/>
      <dgm:spPr/>
    </dgm:pt>
    <dgm:pt modelId="{3DA66A96-CEE1-4662-8B7E-8D206C2AAB13}" type="pres">
      <dgm:prSet presAssocID="{A4DDD244-28A3-45F8-B1DF-C5BD42A24478}" presName="imagNode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</dgm:ptLst>
  <dgm:cxnLst>
    <dgm:cxn modelId="{358CB627-66F8-49A9-9A0F-B369B3A911AC}" type="presOf" srcId="{D60F431D-6805-4137-A4AB-A1E38CF15873}" destId="{549B6712-2840-470D-AF87-F508339A3CE3}" srcOrd="0" destOrd="0" presId="urn:microsoft.com/office/officeart/2005/8/layout/hList7"/>
    <dgm:cxn modelId="{3E3AAC3A-BFBB-42D7-9FA1-F77E44589094}" type="presOf" srcId="{18144867-CC1B-4D08-85CA-7A373F3D4BA4}" destId="{AE9DCA4A-E7F6-4858-99BF-991FA9185BDA}" srcOrd="0" destOrd="0" presId="urn:microsoft.com/office/officeart/2005/8/layout/hList7"/>
    <dgm:cxn modelId="{897B665C-D2B4-44BA-B285-F7885C121262}" type="presOf" srcId="{EF68D9DF-1972-4A74-A103-E9D0F41DE959}" destId="{5FD65F86-5C69-4E48-950E-B0873395AD34}" srcOrd="0" destOrd="0" presId="urn:microsoft.com/office/officeart/2005/8/layout/hList7"/>
    <dgm:cxn modelId="{AAF5765F-1BBA-4672-B5C3-B8E01C44EFE1}" type="presOf" srcId="{932BEEE2-5078-4AF2-AD7A-95962A326151}" destId="{4C6EE1F8-8500-40E8-9297-B450A111B341}" srcOrd="0" destOrd="0" presId="urn:microsoft.com/office/officeart/2005/8/layout/hList7"/>
    <dgm:cxn modelId="{0CE4C467-14EC-4D35-8E29-59C4CA1E23F3}" srcId="{EF68D9DF-1972-4A74-A103-E9D0F41DE959}" destId="{18144867-CC1B-4D08-85CA-7A373F3D4BA4}" srcOrd="0" destOrd="0" parTransId="{B41BEE9F-9D6D-406B-BD08-7E1F41F101D3}" sibTransId="{D60F431D-6805-4137-A4AB-A1E38CF15873}"/>
    <dgm:cxn modelId="{2220D079-F403-4483-A94B-5723C623BEBF}" type="presOf" srcId="{18144867-CC1B-4D08-85CA-7A373F3D4BA4}" destId="{F20265FE-3AE0-46B0-A4C3-F6537765658A}" srcOrd="1" destOrd="0" presId="urn:microsoft.com/office/officeart/2005/8/layout/hList7"/>
    <dgm:cxn modelId="{02CF1DC6-9828-4171-ABCA-4E3DFE234FB5}" type="presOf" srcId="{A4DDD244-28A3-45F8-B1DF-C5BD42A24478}" destId="{0B0760AD-051A-4A4C-B55D-97A9672218DC}" srcOrd="1" destOrd="0" presId="urn:microsoft.com/office/officeart/2005/8/layout/hList7"/>
    <dgm:cxn modelId="{6AD461CA-A329-45A2-90E8-4B52F29A7000}" srcId="{EF68D9DF-1972-4A74-A103-E9D0F41DE959}" destId="{932BEEE2-5078-4AF2-AD7A-95962A326151}" srcOrd="1" destOrd="0" parTransId="{CA15CA0C-7E79-4968-B78D-F1532948EFAC}" sibTransId="{2C365BB7-DEE2-46B3-B15C-95DBCC8EEBAF}"/>
    <dgm:cxn modelId="{362B95D8-5931-4FC5-B789-9E6F5FDF0244}" type="presOf" srcId="{A4DDD244-28A3-45F8-B1DF-C5BD42A24478}" destId="{6451FE07-0A66-4AB5-8BE1-82DEF254019E}" srcOrd="0" destOrd="0" presId="urn:microsoft.com/office/officeart/2005/8/layout/hList7"/>
    <dgm:cxn modelId="{0FDB02E1-D58D-454F-B431-B089ECB7499E}" srcId="{EF68D9DF-1972-4A74-A103-E9D0F41DE959}" destId="{A4DDD244-28A3-45F8-B1DF-C5BD42A24478}" srcOrd="2" destOrd="0" parTransId="{D7256504-AB8A-494C-82AB-05279DC6C685}" sibTransId="{12E5882C-95CD-43EE-9021-BCFD1CA5C287}"/>
    <dgm:cxn modelId="{845972EB-16A8-4548-B212-0CB6EF577C3D}" type="presOf" srcId="{2C365BB7-DEE2-46B3-B15C-95DBCC8EEBAF}" destId="{5BC293CF-0966-45CD-9530-142145BDD009}" srcOrd="0" destOrd="0" presId="urn:microsoft.com/office/officeart/2005/8/layout/hList7"/>
    <dgm:cxn modelId="{496BC0FB-6636-4E16-9DC1-8562B71F72F1}" type="presOf" srcId="{932BEEE2-5078-4AF2-AD7A-95962A326151}" destId="{BE4E3D83-0AD4-4D9D-B5E7-6D6EE88D7B76}" srcOrd="1" destOrd="0" presId="urn:microsoft.com/office/officeart/2005/8/layout/hList7"/>
    <dgm:cxn modelId="{0B7786F0-2D26-4288-B3D7-173AEF9644F2}" type="presParOf" srcId="{5FD65F86-5C69-4E48-950E-B0873395AD34}" destId="{EB6A6899-B0C0-4CF9-A9D2-3A3F2CAEAA1C}" srcOrd="0" destOrd="0" presId="urn:microsoft.com/office/officeart/2005/8/layout/hList7"/>
    <dgm:cxn modelId="{DA5D7DE1-89A0-44C3-9B9D-DD258CAF2BA1}" type="presParOf" srcId="{5FD65F86-5C69-4E48-950E-B0873395AD34}" destId="{61CF9FE7-7738-49EB-A129-4F4B2B9FAAD1}" srcOrd="1" destOrd="0" presId="urn:microsoft.com/office/officeart/2005/8/layout/hList7"/>
    <dgm:cxn modelId="{C4B00E9D-B01E-4425-978A-1970997EEA94}" type="presParOf" srcId="{61CF9FE7-7738-49EB-A129-4F4B2B9FAAD1}" destId="{2C473127-12FF-4A0B-ADE4-BEBED628AC8B}" srcOrd="0" destOrd="0" presId="urn:microsoft.com/office/officeart/2005/8/layout/hList7"/>
    <dgm:cxn modelId="{E3A0ABEF-8FF1-48CD-BCC0-601BE61D7694}" type="presParOf" srcId="{2C473127-12FF-4A0B-ADE4-BEBED628AC8B}" destId="{AE9DCA4A-E7F6-4858-99BF-991FA9185BDA}" srcOrd="0" destOrd="0" presId="urn:microsoft.com/office/officeart/2005/8/layout/hList7"/>
    <dgm:cxn modelId="{7A615B64-2AA2-4CBE-A0FE-2871BA859ADF}" type="presParOf" srcId="{2C473127-12FF-4A0B-ADE4-BEBED628AC8B}" destId="{F20265FE-3AE0-46B0-A4C3-F6537765658A}" srcOrd="1" destOrd="0" presId="urn:microsoft.com/office/officeart/2005/8/layout/hList7"/>
    <dgm:cxn modelId="{B831533F-D315-4003-9D8D-258BB0F95B4C}" type="presParOf" srcId="{2C473127-12FF-4A0B-ADE4-BEBED628AC8B}" destId="{B21A222B-506A-41B0-B225-DF55620F6AC6}" srcOrd="2" destOrd="0" presId="urn:microsoft.com/office/officeart/2005/8/layout/hList7"/>
    <dgm:cxn modelId="{3D1B31BF-E995-47FC-9C62-B7FDA4893AFB}" type="presParOf" srcId="{2C473127-12FF-4A0B-ADE4-BEBED628AC8B}" destId="{AF0F2C82-C943-41BB-A14B-545EBEA45ED6}" srcOrd="3" destOrd="0" presId="urn:microsoft.com/office/officeart/2005/8/layout/hList7"/>
    <dgm:cxn modelId="{39F573D3-94EC-4AC9-8DE3-65F17F1E26A6}" type="presParOf" srcId="{61CF9FE7-7738-49EB-A129-4F4B2B9FAAD1}" destId="{549B6712-2840-470D-AF87-F508339A3CE3}" srcOrd="1" destOrd="0" presId="urn:microsoft.com/office/officeart/2005/8/layout/hList7"/>
    <dgm:cxn modelId="{84FFC6C7-C740-41DD-96EC-60AE86212D52}" type="presParOf" srcId="{61CF9FE7-7738-49EB-A129-4F4B2B9FAAD1}" destId="{0E12C3B0-8CCA-43B8-B234-91478F381E0A}" srcOrd="2" destOrd="0" presId="urn:microsoft.com/office/officeart/2005/8/layout/hList7"/>
    <dgm:cxn modelId="{A65ED872-6F28-4B5E-BB77-6C13663EFD03}" type="presParOf" srcId="{0E12C3B0-8CCA-43B8-B234-91478F381E0A}" destId="{4C6EE1F8-8500-40E8-9297-B450A111B341}" srcOrd="0" destOrd="0" presId="urn:microsoft.com/office/officeart/2005/8/layout/hList7"/>
    <dgm:cxn modelId="{72CE8916-1222-4519-B16E-D7956C94418E}" type="presParOf" srcId="{0E12C3B0-8CCA-43B8-B234-91478F381E0A}" destId="{BE4E3D83-0AD4-4D9D-B5E7-6D6EE88D7B76}" srcOrd="1" destOrd="0" presId="urn:microsoft.com/office/officeart/2005/8/layout/hList7"/>
    <dgm:cxn modelId="{1D1B4E17-D83A-4F2B-BCE3-3284BF43C944}" type="presParOf" srcId="{0E12C3B0-8CCA-43B8-B234-91478F381E0A}" destId="{28FB389E-6A03-4E7B-8AAB-19508E4687A4}" srcOrd="2" destOrd="0" presId="urn:microsoft.com/office/officeart/2005/8/layout/hList7"/>
    <dgm:cxn modelId="{FB7AE0D3-29B4-44BE-ABB5-66C8D03D4ABD}" type="presParOf" srcId="{0E12C3B0-8CCA-43B8-B234-91478F381E0A}" destId="{0823B93D-9E6C-4BA4-B2F1-C5C30FD727BC}" srcOrd="3" destOrd="0" presId="urn:microsoft.com/office/officeart/2005/8/layout/hList7"/>
    <dgm:cxn modelId="{7B3C3A7F-D538-4813-BA89-267ED135AF62}" type="presParOf" srcId="{61CF9FE7-7738-49EB-A129-4F4B2B9FAAD1}" destId="{5BC293CF-0966-45CD-9530-142145BDD009}" srcOrd="3" destOrd="0" presId="urn:microsoft.com/office/officeart/2005/8/layout/hList7"/>
    <dgm:cxn modelId="{9AA820CF-CA27-4C36-841D-CE44711BA37D}" type="presParOf" srcId="{61CF9FE7-7738-49EB-A129-4F4B2B9FAAD1}" destId="{6554C6A7-06FF-4262-9834-7C66ADAB91B2}" srcOrd="4" destOrd="0" presId="urn:microsoft.com/office/officeart/2005/8/layout/hList7"/>
    <dgm:cxn modelId="{5DDD4F5E-BACF-48DB-8F23-4F8CDC2C2548}" type="presParOf" srcId="{6554C6A7-06FF-4262-9834-7C66ADAB91B2}" destId="{6451FE07-0A66-4AB5-8BE1-82DEF254019E}" srcOrd="0" destOrd="0" presId="urn:microsoft.com/office/officeart/2005/8/layout/hList7"/>
    <dgm:cxn modelId="{14B8EEAE-6831-4386-AA51-EF1D0A6647DD}" type="presParOf" srcId="{6554C6A7-06FF-4262-9834-7C66ADAB91B2}" destId="{0B0760AD-051A-4A4C-B55D-97A9672218DC}" srcOrd="1" destOrd="0" presId="urn:microsoft.com/office/officeart/2005/8/layout/hList7"/>
    <dgm:cxn modelId="{10084925-13E8-4D1F-B718-BEAE95D5959D}" type="presParOf" srcId="{6554C6A7-06FF-4262-9834-7C66ADAB91B2}" destId="{2BF7ABAB-4697-45BD-9747-FF55AF450E8D}" srcOrd="2" destOrd="0" presId="urn:microsoft.com/office/officeart/2005/8/layout/hList7"/>
    <dgm:cxn modelId="{9409FEB7-0CEC-413A-AF2F-382720F83A07}" type="presParOf" srcId="{6554C6A7-06FF-4262-9834-7C66ADAB91B2}" destId="{3DA66A96-CEE1-4662-8B7E-8D206C2AAB1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92E5EE-5D63-4A77-B0E5-BBF1D5B4A786}" type="doc">
      <dgm:prSet loTypeId="urn:microsoft.com/office/officeart/2005/8/layout/process1" loCatId="process" qsTypeId="urn:microsoft.com/office/officeart/2005/8/quickstyle/simple1" qsCatId="simple" csTypeId="urn:microsoft.com/office/officeart/2005/8/colors/accent3_1" csCatId="accent3" phldr="1"/>
      <dgm:spPr/>
    </dgm:pt>
    <dgm:pt modelId="{D684CD36-49F2-4306-AB5A-BC3E95DFDCC9}">
      <dgm:prSet phldrT="[Text]"/>
      <dgm:spPr>
        <a:ln>
          <a:solidFill>
            <a:srgbClr val="0A79C0"/>
          </a:solidFill>
        </a:ln>
      </dgm:spPr>
      <dgm:t>
        <a:bodyPr/>
        <a:lstStyle/>
        <a:p>
          <a:r>
            <a:rPr lang="en-GB" dirty="0"/>
            <a:t>Lead employer </a:t>
          </a:r>
        </a:p>
      </dgm:t>
    </dgm:pt>
    <dgm:pt modelId="{B3F2619C-F996-420F-B8E8-943900C2ACD4}" type="parTrans" cxnId="{54DD7B4B-1572-4385-A211-9384FE92D22C}">
      <dgm:prSet/>
      <dgm:spPr/>
      <dgm:t>
        <a:bodyPr/>
        <a:lstStyle/>
        <a:p>
          <a:endParaRPr lang="en-GB"/>
        </a:p>
      </dgm:t>
    </dgm:pt>
    <dgm:pt modelId="{792B06EE-7372-4BA2-B16E-874C23263618}" type="sibTrans" cxnId="{54DD7B4B-1572-4385-A211-9384FE92D22C}">
      <dgm:prSet/>
      <dgm:spPr/>
      <dgm:t>
        <a:bodyPr/>
        <a:lstStyle/>
        <a:p>
          <a:endParaRPr lang="en-GB"/>
        </a:p>
      </dgm:t>
    </dgm:pt>
    <dgm:pt modelId="{52228360-C4B0-4008-A765-D2E9FB487FDE}">
      <dgm:prSet phldrT="[Text]"/>
      <dgm:spPr>
        <a:ln>
          <a:solidFill>
            <a:srgbClr val="0A79C0"/>
          </a:solidFill>
        </a:ln>
      </dgm:spPr>
      <dgm:t>
        <a:bodyPr/>
        <a:lstStyle/>
        <a:p>
          <a:r>
            <a:rPr lang="en-GB"/>
            <a:t>2 year rotation </a:t>
          </a:r>
          <a:endParaRPr lang="en-GB" dirty="0"/>
        </a:p>
      </dgm:t>
    </dgm:pt>
    <dgm:pt modelId="{1F27ECF3-6C35-45D3-8951-7DB3307E6969}" type="parTrans" cxnId="{355FAE9D-6492-4502-BF6A-E40B777DC402}">
      <dgm:prSet/>
      <dgm:spPr/>
      <dgm:t>
        <a:bodyPr/>
        <a:lstStyle/>
        <a:p>
          <a:endParaRPr lang="en-GB"/>
        </a:p>
      </dgm:t>
    </dgm:pt>
    <dgm:pt modelId="{0065E842-4029-4207-876A-FD1D85B70FAC}" type="sibTrans" cxnId="{355FAE9D-6492-4502-BF6A-E40B777DC402}">
      <dgm:prSet/>
      <dgm:spPr/>
      <dgm:t>
        <a:bodyPr/>
        <a:lstStyle/>
        <a:p>
          <a:endParaRPr lang="en-GB"/>
        </a:p>
      </dgm:t>
    </dgm:pt>
    <dgm:pt modelId="{62EA35FD-CBB3-48AA-A607-022FC7F93C40}">
      <dgm:prSet phldrT="[Text]"/>
      <dgm:spPr>
        <a:ln>
          <a:solidFill>
            <a:srgbClr val="0A79C0"/>
          </a:solidFill>
        </a:ln>
      </dgm:spPr>
      <dgm:t>
        <a:bodyPr/>
        <a:lstStyle/>
        <a:p>
          <a:r>
            <a:rPr lang="en-GB" dirty="0"/>
            <a:t>Supportive</a:t>
          </a:r>
        </a:p>
      </dgm:t>
    </dgm:pt>
    <dgm:pt modelId="{64282B8F-0C47-4B59-9073-17463C0818F7}" type="parTrans" cxnId="{C724CEF5-C604-4BEB-8D4E-E0F921E4331C}">
      <dgm:prSet/>
      <dgm:spPr/>
      <dgm:t>
        <a:bodyPr/>
        <a:lstStyle/>
        <a:p>
          <a:endParaRPr lang="en-GB"/>
        </a:p>
      </dgm:t>
    </dgm:pt>
    <dgm:pt modelId="{3B822E35-D1A8-45BC-AFB0-00F1953215A3}" type="sibTrans" cxnId="{C724CEF5-C604-4BEB-8D4E-E0F921E4331C}">
      <dgm:prSet/>
      <dgm:spPr/>
      <dgm:t>
        <a:bodyPr/>
        <a:lstStyle/>
        <a:p>
          <a:endParaRPr lang="en-GB"/>
        </a:p>
      </dgm:t>
    </dgm:pt>
    <dgm:pt modelId="{DBFE79CA-879C-47B1-BB3C-FDB30F6BA253}" type="pres">
      <dgm:prSet presAssocID="{AA92E5EE-5D63-4A77-B0E5-BBF1D5B4A786}" presName="Name0" presStyleCnt="0">
        <dgm:presLayoutVars>
          <dgm:dir/>
          <dgm:resizeHandles val="exact"/>
        </dgm:presLayoutVars>
      </dgm:prSet>
      <dgm:spPr/>
    </dgm:pt>
    <dgm:pt modelId="{2B0BD915-A818-4CF3-9B28-824F70B7A829}" type="pres">
      <dgm:prSet presAssocID="{D684CD36-49F2-4306-AB5A-BC3E95DFDCC9}" presName="node" presStyleLbl="node1" presStyleIdx="0" presStyleCnt="3">
        <dgm:presLayoutVars>
          <dgm:bulletEnabled val="1"/>
        </dgm:presLayoutVars>
      </dgm:prSet>
      <dgm:spPr/>
    </dgm:pt>
    <dgm:pt modelId="{49A1CC23-538C-4A30-A368-30525BA8C77A}" type="pres">
      <dgm:prSet presAssocID="{792B06EE-7372-4BA2-B16E-874C23263618}" presName="sibTrans" presStyleLbl="sibTrans2D1" presStyleIdx="0" presStyleCnt="2"/>
      <dgm:spPr/>
    </dgm:pt>
    <dgm:pt modelId="{AA466710-5E53-40A0-9F40-9E3F3EEEDDE2}" type="pres">
      <dgm:prSet presAssocID="{792B06EE-7372-4BA2-B16E-874C23263618}" presName="connectorText" presStyleLbl="sibTrans2D1" presStyleIdx="0" presStyleCnt="2"/>
      <dgm:spPr/>
    </dgm:pt>
    <dgm:pt modelId="{EA0E594E-747B-4AB9-A87B-68DE0039CE99}" type="pres">
      <dgm:prSet presAssocID="{52228360-C4B0-4008-A765-D2E9FB487FDE}" presName="node" presStyleLbl="node1" presStyleIdx="1" presStyleCnt="3">
        <dgm:presLayoutVars>
          <dgm:bulletEnabled val="1"/>
        </dgm:presLayoutVars>
      </dgm:prSet>
      <dgm:spPr/>
    </dgm:pt>
    <dgm:pt modelId="{0DE3E37F-AA5E-4DC6-B930-D49E06AD1FE6}" type="pres">
      <dgm:prSet presAssocID="{0065E842-4029-4207-876A-FD1D85B70FAC}" presName="sibTrans" presStyleLbl="sibTrans2D1" presStyleIdx="1" presStyleCnt="2"/>
      <dgm:spPr/>
    </dgm:pt>
    <dgm:pt modelId="{3D708C88-B019-4176-B714-A70E5C0697E7}" type="pres">
      <dgm:prSet presAssocID="{0065E842-4029-4207-876A-FD1D85B70FAC}" presName="connectorText" presStyleLbl="sibTrans2D1" presStyleIdx="1" presStyleCnt="2"/>
      <dgm:spPr/>
    </dgm:pt>
    <dgm:pt modelId="{1F2176AE-1DFB-4B3C-AC94-4ECC01808667}" type="pres">
      <dgm:prSet presAssocID="{62EA35FD-CBB3-48AA-A607-022FC7F93C40}" presName="node" presStyleLbl="node1" presStyleIdx="2" presStyleCnt="3">
        <dgm:presLayoutVars>
          <dgm:bulletEnabled val="1"/>
        </dgm:presLayoutVars>
      </dgm:prSet>
      <dgm:spPr/>
    </dgm:pt>
  </dgm:ptLst>
  <dgm:cxnLst>
    <dgm:cxn modelId="{594EFE2A-4435-4D9E-A07A-7A7466C20335}" type="presOf" srcId="{792B06EE-7372-4BA2-B16E-874C23263618}" destId="{AA466710-5E53-40A0-9F40-9E3F3EEEDDE2}" srcOrd="1" destOrd="0" presId="urn:microsoft.com/office/officeart/2005/8/layout/process1"/>
    <dgm:cxn modelId="{D5908C38-10C7-49BB-82E5-E97B161036C6}" type="presOf" srcId="{D684CD36-49F2-4306-AB5A-BC3E95DFDCC9}" destId="{2B0BD915-A818-4CF3-9B28-824F70B7A829}" srcOrd="0" destOrd="0" presId="urn:microsoft.com/office/officeart/2005/8/layout/process1"/>
    <dgm:cxn modelId="{54DD7B4B-1572-4385-A211-9384FE92D22C}" srcId="{AA92E5EE-5D63-4A77-B0E5-BBF1D5B4A786}" destId="{D684CD36-49F2-4306-AB5A-BC3E95DFDCC9}" srcOrd="0" destOrd="0" parTransId="{B3F2619C-F996-420F-B8E8-943900C2ACD4}" sibTransId="{792B06EE-7372-4BA2-B16E-874C23263618}"/>
    <dgm:cxn modelId="{A3E2EF6D-DA9C-4F7E-A053-A094019614F0}" type="presOf" srcId="{52228360-C4B0-4008-A765-D2E9FB487FDE}" destId="{EA0E594E-747B-4AB9-A87B-68DE0039CE99}" srcOrd="0" destOrd="0" presId="urn:microsoft.com/office/officeart/2005/8/layout/process1"/>
    <dgm:cxn modelId="{45044454-004E-4844-B547-4128FA0F7589}" type="presOf" srcId="{62EA35FD-CBB3-48AA-A607-022FC7F93C40}" destId="{1F2176AE-1DFB-4B3C-AC94-4ECC01808667}" srcOrd="0" destOrd="0" presId="urn:microsoft.com/office/officeart/2005/8/layout/process1"/>
    <dgm:cxn modelId="{135F8D58-8283-414E-A8EF-9CB24EAB46C9}" type="presOf" srcId="{0065E842-4029-4207-876A-FD1D85B70FAC}" destId="{0DE3E37F-AA5E-4DC6-B930-D49E06AD1FE6}" srcOrd="0" destOrd="0" presId="urn:microsoft.com/office/officeart/2005/8/layout/process1"/>
    <dgm:cxn modelId="{355FAE9D-6492-4502-BF6A-E40B777DC402}" srcId="{AA92E5EE-5D63-4A77-B0E5-BBF1D5B4A786}" destId="{52228360-C4B0-4008-A765-D2E9FB487FDE}" srcOrd="1" destOrd="0" parTransId="{1F27ECF3-6C35-45D3-8951-7DB3307E6969}" sibTransId="{0065E842-4029-4207-876A-FD1D85B70FAC}"/>
    <dgm:cxn modelId="{DEC5AB9E-DBF6-45AA-8414-63284554EAF8}" type="presOf" srcId="{AA92E5EE-5D63-4A77-B0E5-BBF1D5B4A786}" destId="{DBFE79CA-879C-47B1-BB3C-FDB30F6BA253}" srcOrd="0" destOrd="0" presId="urn:microsoft.com/office/officeart/2005/8/layout/process1"/>
    <dgm:cxn modelId="{9CCA3DB2-4356-4E71-8F2C-D6C1A92F697D}" type="presOf" srcId="{792B06EE-7372-4BA2-B16E-874C23263618}" destId="{49A1CC23-538C-4A30-A368-30525BA8C77A}" srcOrd="0" destOrd="0" presId="urn:microsoft.com/office/officeart/2005/8/layout/process1"/>
    <dgm:cxn modelId="{117923C0-8204-46D8-8225-18694B1CDA48}" type="presOf" srcId="{0065E842-4029-4207-876A-FD1D85B70FAC}" destId="{3D708C88-B019-4176-B714-A70E5C0697E7}" srcOrd="1" destOrd="0" presId="urn:microsoft.com/office/officeart/2005/8/layout/process1"/>
    <dgm:cxn modelId="{C724CEF5-C604-4BEB-8D4E-E0F921E4331C}" srcId="{AA92E5EE-5D63-4A77-B0E5-BBF1D5B4A786}" destId="{62EA35FD-CBB3-48AA-A607-022FC7F93C40}" srcOrd="2" destOrd="0" parTransId="{64282B8F-0C47-4B59-9073-17463C0818F7}" sibTransId="{3B822E35-D1A8-45BC-AFB0-00F1953215A3}"/>
    <dgm:cxn modelId="{0EF520AF-BA19-4B88-8321-A1F70C6DF2A1}" type="presParOf" srcId="{DBFE79CA-879C-47B1-BB3C-FDB30F6BA253}" destId="{2B0BD915-A818-4CF3-9B28-824F70B7A829}" srcOrd="0" destOrd="0" presId="urn:microsoft.com/office/officeart/2005/8/layout/process1"/>
    <dgm:cxn modelId="{D42807A1-AEA9-4458-AE14-0D75D9E746F4}" type="presParOf" srcId="{DBFE79CA-879C-47B1-BB3C-FDB30F6BA253}" destId="{49A1CC23-538C-4A30-A368-30525BA8C77A}" srcOrd="1" destOrd="0" presId="urn:microsoft.com/office/officeart/2005/8/layout/process1"/>
    <dgm:cxn modelId="{8222E2A5-13D7-4869-A4C4-19EBD90A159E}" type="presParOf" srcId="{49A1CC23-538C-4A30-A368-30525BA8C77A}" destId="{AA466710-5E53-40A0-9F40-9E3F3EEEDDE2}" srcOrd="0" destOrd="0" presId="urn:microsoft.com/office/officeart/2005/8/layout/process1"/>
    <dgm:cxn modelId="{356FE3BD-E26D-43F0-BDA6-A558A684C54D}" type="presParOf" srcId="{DBFE79CA-879C-47B1-BB3C-FDB30F6BA253}" destId="{EA0E594E-747B-4AB9-A87B-68DE0039CE99}" srcOrd="2" destOrd="0" presId="urn:microsoft.com/office/officeart/2005/8/layout/process1"/>
    <dgm:cxn modelId="{F31C7999-4772-4A81-B5B2-2A140996ADBC}" type="presParOf" srcId="{DBFE79CA-879C-47B1-BB3C-FDB30F6BA253}" destId="{0DE3E37F-AA5E-4DC6-B930-D49E06AD1FE6}" srcOrd="3" destOrd="0" presId="urn:microsoft.com/office/officeart/2005/8/layout/process1"/>
    <dgm:cxn modelId="{D5B1905A-F977-42C1-A11E-56480AA7674F}" type="presParOf" srcId="{0DE3E37F-AA5E-4DC6-B930-D49E06AD1FE6}" destId="{3D708C88-B019-4176-B714-A70E5C0697E7}" srcOrd="0" destOrd="0" presId="urn:microsoft.com/office/officeart/2005/8/layout/process1"/>
    <dgm:cxn modelId="{8DF06559-B570-473B-9A01-1FDF10D86E8A}" type="presParOf" srcId="{DBFE79CA-879C-47B1-BB3C-FDB30F6BA253}" destId="{1F2176AE-1DFB-4B3C-AC94-4ECC0180866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1019DE-C2D4-49B0-8A11-C0F5ECB71F2F}" type="doc">
      <dgm:prSet loTypeId="urn:microsoft.com/office/officeart/2005/8/layout/process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65A7E351-9F7C-4EE3-BCA8-CAC4BD033FDC}">
      <dgm:prSet phldrT="[Text]"/>
      <dgm:spPr>
        <a:solidFill>
          <a:srgbClr val="0A79C0"/>
        </a:solidFill>
      </dgm:spPr>
      <dgm:t>
        <a:bodyPr/>
        <a:lstStyle/>
        <a:p>
          <a:r>
            <a:rPr lang="en-GB" b="1" dirty="0">
              <a:solidFill>
                <a:schemeClr val="bg1"/>
              </a:solidFill>
            </a:rPr>
            <a:t>Project Lead</a:t>
          </a:r>
        </a:p>
      </dgm:t>
    </dgm:pt>
    <dgm:pt modelId="{FF146486-FBB3-4BF3-B0AC-7DCF51888025}" type="parTrans" cxnId="{C56E3D89-D9B5-4883-A163-A6AEF7201457}">
      <dgm:prSet/>
      <dgm:spPr/>
      <dgm:t>
        <a:bodyPr/>
        <a:lstStyle/>
        <a:p>
          <a:endParaRPr lang="en-GB"/>
        </a:p>
      </dgm:t>
    </dgm:pt>
    <dgm:pt modelId="{1753414A-A49B-4C77-AD3D-DBA643BD30F6}" type="sibTrans" cxnId="{C56E3D89-D9B5-4883-A163-A6AEF7201457}">
      <dgm:prSet/>
      <dgm:spPr/>
      <dgm:t>
        <a:bodyPr/>
        <a:lstStyle/>
        <a:p>
          <a:endParaRPr lang="en-GB"/>
        </a:p>
      </dgm:t>
    </dgm:pt>
    <dgm:pt modelId="{BAA07BE6-B776-40AC-B6E4-6067EF3D61A1}">
      <dgm:prSet phldrT="[Text]"/>
      <dgm:spPr>
        <a:solidFill>
          <a:srgbClr val="4E6B79"/>
        </a:solidFill>
      </dgm:spPr>
      <dgm:t>
        <a:bodyPr/>
        <a:lstStyle/>
        <a:p>
          <a:r>
            <a:rPr lang="en-GB" b="1" dirty="0">
              <a:solidFill>
                <a:schemeClr val="bg1"/>
              </a:solidFill>
            </a:rPr>
            <a:t>Agree Rotations</a:t>
          </a:r>
        </a:p>
      </dgm:t>
    </dgm:pt>
    <dgm:pt modelId="{08101286-302E-4B4A-A985-C8F38D035489}" type="parTrans" cxnId="{BBCABF0B-3EF3-439B-BB15-F6E3C7B296DC}">
      <dgm:prSet/>
      <dgm:spPr/>
      <dgm:t>
        <a:bodyPr/>
        <a:lstStyle/>
        <a:p>
          <a:endParaRPr lang="en-GB"/>
        </a:p>
      </dgm:t>
    </dgm:pt>
    <dgm:pt modelId="{2FC176BA-57F7-41BE-A444-53350514B5F2}" type="sibTrans" cxnId="{BBCABF0B-3EF3-439B-BB15-F6E3C7B296DC}">
      <dgm:prSet/>
      <dgm:spPr/>
      <dgm:t>
        <a:bodyPr/>
        <a:lstStyle/>
        <a:p>
          <a:endParaRPr lang="en-GB"/>
        </a:p>
      </dgm:t>
    </dgm:pt>
    <dgm:pt modelId="{1753BBE0-2DFB-4458-AEBE-8AC63BB1D33A}">
      <dgm:prSet phldrT="[Text]"/>
      <dgm:spPr/>
      <dgm:t>
        <a:bodyPr/>
        <a:lstStyle/>
        <a:p>
          <a:r>
            <a:rPr lang="en-GB" b="1" dirty="0">
              <a:solidFill>
                <a:schemeClr val="bg1"/>
              </a:solidFill>
            </a:rPr>
            <a:t>Agree Finances</a:t>
          </a:r>
        </a:p>
      </dgm:t>
    </dgm:pt>
    <dgm:pt modelId="{1E2AD1DE-23B3-4097-AA21-1D46A472D6E3}" type="parTrans" cxnId="{F029F854-885C-4F0B-A3FF-DD54916F2E6F}">
      <dgm:prSet/>
      <dgm:spPr/>
      <dgm:t>
        <a:bodyPr/>
        <a:lstStyle/>
        <a:p>
          <a:endParaRPr lang="en-GB"/>
        </a:p>
      </dgm:t>
    </dgm:pt>
    <dgm:pt modelId="{45D419C4-6460-4F30-BF81-95D26E3D8D3F}" type="sibTrans" cxnId="{F029F854-885C-4F0B-A3FF-DD54916F2E6F}">
      <dgm:prSet/>
      <dgm:spPr/>
      <dgm:t>
        <a:bodyPr/>
        <a:lstStyle/>
        <a:p>
          <a:endParaRPr lang="en-GB"/>
        </a:p>
      </dgm:t>
    </dgm:pt>
    <dgm:pt modelId="{D0E490C0-E01D-4709-8FA0-CB9BCC05175B}">
      <dgm:prSet phldrT="[Text]"/>
      <dgm:spPr/>
      <dgm:t>
        <a:bodyPr/>
        <a:lstStyle/>
        <a:p>
          <a:r>
            <a:rPr lang="en-GB" b="1" dirty="0">
              <a:solidFill>
                <a:schemeClr val="bg1"/>
              </a:solidFill>
            </a:rPr>
            <a:t>Manage Expectations</a:t>
          </a:r>
        </a:p>
      </dgm:t>
    </dgm:pt>
    <dgm:pt modelId="{5EDCE5C7-BAC3-4160-AA64-911427150CA9}" type="parTrans" cxnId="{10777B62-5966-4C85-9C64-FFF5D6EEA760}">
      <dgm:prSet/>
      <dgm:spPr/>
      <dgm:t>
        <a:bodyPr/>
        <a:lstStyle/>
        <a:p>
          <a:endParaRPr lang="en-GB"/>
        </a:p>
      </dgm:t>
    </dgm:pt>
    <dgm:pt modelId="{5A4018FC-55C2-4771-B7BD-AB1E81C0C12E}" type="sibTrans" cxnId="{10777B62-5966-4C85-9C64-FFF5D6EEA760}">
      <dgm:prSet/>
      <dgm:spPr/>
      <dgm:t>
        <a:bodyPr/>
        <a:lstStyle/>
        <a:p>
          <a:endParaRPr lang="en-GB"/>
        </a:p>
      </dgm:t>
    </dgm:pt>
    <dgm:pt modelId="{3DC52815-9EBC-4FB6-AE77-4C1F29BC82DB}">
      <dgm:prSet phldrT="[Text]"/>
      <dgm:spPr/>
      <dgm:t>
        <a:bodyPr/>
        <a:lstStyle/>
        <a:p>
          <a:r>
            <a:rPr lang="en-GB" b="1" dirty="0">
              <a:solidFill>
                <a:schemeClr val="bg1"/>
              </a:solidFill>
            </a:rPr>
            <a:t>Impact of </a:t>
          </a:r>
          <a:r>
            <a:rPr lang="en-GB" b="1" dirty="0" err="1">
              <a:solidFill>
                <a:schemeClr val="bg1"/>
              </a:solidFill>
            </a:rPr>
            <a:t>Covid</a:t>
          </a:r>
          <a:endParaRPr lang="en-GB" b="1" dirty="0">
            <a:solidFill>
              <a:schemeClr val="bg1"/>
            </a:solidFill>
          </a:endParaRPr>
        </a:p>
      </dgm:t>
    </dgm:pt>
    <dgm:pt modelId="{81A33835-C69A-4053-BB8F-AFEE0E7EB217}" type="parTrans" cxnId="{64FCEB8B-E93E-4149-868A-B80BF2A0CCC5}">
      <dgm:prSet/>
      <dgm:spPr/>
      <dgm:t>
        <a:bodyPr/>
        <a:lstStyle/>
        <a:p>
          <a:endParaRPr lang="en-GB"/>
        </a:p>
      </dgm:t>
    </dgm:pt>
    <dgm:pt modelId="{8E734A46-A0DB-4824-A09A-51CD82EDAAB4}" type="sibTrans" cxnId="{64FCEB8B-E93E-4149-868A-B80BF2A0CCC5}">
      <dgm:prSet/>
      <dgm:spPr/>
      <dgm:t>
        <a:bodyPr/>
        <a:lstStyle/>
        <a:p>
          <a:endParaRPr lang="en-GB"/>
        </a:p>
      </dgm:t>
    </dgm:pt>
    <dgm:pt modelId="{1ED1D632-7587-4158-8E9C-3E7CEDDEE517}" type="pres">
      <dgm:prSet presAssocID="{FB1019DE-C2D4-49B0-8A11-C0F5ECB71F2F}" presName="Name0" presStyleCnt="0">
        <dgm:presLayoutVars>
          <dgm:dir/>
          <dgm:animLvl val="lvl"/>
          <dgm:resizeHandles val="exact"/>
        </dgm:presLayoutVars>
      </dgm:prSet>
      <dgm:spPr/>
    </dgm:pt>
    <dgm:pt modelId="{6140E1D0-FC23-4F67-9AD4-CD52DA822F81}" type="pres">
      <dgm:prSet presAssocID="{3DC52815-9EBC-4FB6-AE77-4C1F29BC82DB}" presName="boxAndChildren" presStyleCnt="0"/>
      <dgm:spPr/>
    </dgm:pt>
    <dgm:pt modelId="{95992B1D-6EF7-4341-ADE0-12F11EF15FF8}" type="pres">
      <dgm:prSet presAssocID="{3DC52815-9EBC-4FB6-AE77-4C1F29BC82DB}" presName="parentTextBox" presStyleLbl="node1" presStyleIdx="0" presStyleCnt="5"/>
      <dgm:spPr/>
    </dgm:pt>
    <dgm:pt modelId="{4F0D9972-8F67-4433-A614-2F695EC224CC}" type="pres">
      <dgm:prSet presAssocID="{5A4018FC-55C2-4771-B7BD-AB1E81C0C12E}" presName="sp" presStyleCnt="0"/>
      <dgm:spPr/>
    </dgm:pt>
    <dgm:pt modelId="{D4C354B0-1693-4503-8FEC-B68B5B00F79F}" type="pres">
      <dgm:prSet presAssocID="{D0E490C0-E01D-4709-8FA0-CB9BCC05175B}" presName="arrowAndChildren" presStyleCnt="0"/>
      <dgm:spPr/>
    </dgm:pt>
    <dgm:pt modelId="{0F2164C7-3D0A-45AD-91B8-74496269BAE2}" type="pres">
      <dgm:prSet presAssocID="{D0E490C0-E01D-4709-8FA0-CB9BCC05175B}" presName="parentTextArrow" presStyleLbl="node1" presStyleIdx="1" presStyleCnt="5"/>
      <dgm:spPr/>
    </dgm:pt>
    <dgm:pt modelId="{DAF48E8B-9AE9-4AC3-894F-D571E9233B97}" type="pres">
      <dgm:prSet presAssocID="{45D419C4-6460-4F30-BF81-95D26E3D8D3F}" presName="sp" presStyleCnt="0"/>
      <dgm:spPr/>
    </dgm:pt>
    <dgm:pt modelId="{396878E6-8B56-4A11-860C-2FB6B074432C}" type="pres">
      <dgm:prSet presAssocID="{1753BBE0-2DFB-4458-AEBE-8AC63BB1D33A}" presName="arrowAndChildren" presStyleCnt="0"/>
      <dgm:spPr/>
    </dgm:pt>
    <dgm:pt modelId="{28F9DA39-2A80-4591-B22D-EAF39F1D7261}" type="pres">
      <dgm:prSet presAssocID="{1753BBE0-2DFB-4458-AEBE-8AC63BB1D33A}" presName="parentTextArrow" presStyleLbl="node1" presStyleIdx="2" presStyleCnt="5"/>
      <dgm:spPr/>
    </dgm:pt>
    <dgm:pt modelId="{E4209CDD-E295-41CA-AB61-37642CD302DD}" type="pres">
      <dgm:prSet presAssocID="{2FC176BA-57F7-41BE-A444-53350514B5F2}" presName="sp" presStyleCnt="0"/>
      <dgm:spPr/>
    </dgm:pt>
    <dgm:pt modelId="{DE3E279D-49D6-4AB0-9A61-49E746DC6FBB}" type="pres">
      <dgm:prSet presAssocID="{BAA07BE6-B776-40AC-B6E4-6067EF3D61A1}" presName="arrowAndChildren" presStyleCnt="0"/>
      <dgm:spPr/>
    </dgm:pt>
    <dgm:pt modelId="{BC20490B-38B0-4143-9D59-667AC6096D90}" type="pres">
      <dgm:prSet presAssocID="{BAA07BE6-B776-40AC-B6E4-6067EF3D61A1}" presName="parentTextArrow" presStyleLbl="node1" presStyleIdx="3" presStyleCnt="5"/>
      <dgm:spPr/>
    </dgm:pt>
    <dgm:pt modelId="{9AD59933-F681-43BD-AEA2-5DDF0D482872}" type="pres">
      <dgm:prSet presAssocID="{1753414A-A49B-4C77-AD3D-DBA643BD30F6}" presName="sp" presStyleCnt="0"/>
      <dgm:spPr/>
    </dgm:pt>
    <dgm:pt modelId="{60169A53-D64C-4E4F-9499-13A3848FD5EF}" type="pres">
      <dgm:prSet presAssocID="{65A7E351-9F7C-4EE3-BCA8-CAC4BD033FDC}" presName="arrowAndChildren" presStyleCnt="0"/>
      <dgm:spPr/>
    </dgm:pt>
    <dgm:pt modelId="{BA3D9BA3-1790-4373-B3F2-B76E0F5ECA07}" type="pres">
      <dgm:prSet presAssocID="{65A7E351-9F7C-4EE3-BCA8-CAC4BD033FDC}" presName="parentTextArrow" presStyleLbl="node1" presStyleIdx="4" presStyleCnt="5" custLinFactNeighborY="-221"/>
      <dgm:spPr/>
    </dgm:pt>
  </dgm:ptLst>
  <dgm:cxnLst>
    <dgm:cxn modelId="{BBCABF0B-3EF3-439B-BB15-F6E3C7B296DC}" srcId="{FB1019DE-C2D4-49B0-8A11-C0F5ECB71F2F}" destId="{BAA07BE6-B776-40AC-B6E4-6067EF3D61A1}" srcOrd="1" destOrd="0" parTransId="{08101286-302E-4B4A-A985-C8F38D035489}" sibTransId="{2FC176BA-57F7-41BE-A444-53350514B5F2}"/>
    <dgm:cxn modelId="{36D36562-8BA3-4EA9-9C3E-C8D9A207BAF8}" type="presOf" srcId="{FB1019DE-C2D4-49B0-8A11-C0F5ECB71F2F}" destId="{1ED1D632-7587-4158-8E9C-3E7CEDDEE517}" srcOrd="0" destOrd="0" presId="urn:microsoft.com/office/officeart/2005/8/layout/process4"/>
    <dgm:cxn modelId="{10777B62-5966-4C85-9C64-FFF5D6EEA760}" srcId="{FB1019DE-C2D4-49B0-8A11-C0F5ECB71F2F}" destId="{D0E490C0-E01D-4709-8FA0-CB9BCC05175B}" srcOrd="3" destOrd="0" parTransId="{5EDCE5C7-BAC3-4160-AA64-911427150CA9}" sibTransId="{5A4018FC-55C2-4771-B7BD-AB1E81C0C12E}"/>
    <dgm:cxn modelId="{CACAEA46-2CD2-4B72-92A9-913AC926B73A}" type="presOf" srcId="{3DC52815-9EBC-4FB6-AE77-4C1F29BC82DB}" destId="{95992B1D-6EF7-4341-ADE0-12F11EF15FF8}" srcOrd="0" destOrd="0" presId="urn:microsoft.com/office/officeart/2005/8/layout/process4"/>
    <dgm:cxn modelId="{F029F854-885C-4F0B-A3FF-DD54916F2E6F}" srcId="{FB1019DE-C2D4-49B0-8A11-C0F5ECB71F2F}" destId="{1753BBE0-2DFB-4458-AEBE-8AC63BB1D33A}" srcOrd="2" destOrd="0" parTransId="{1E2AD1DE-23B3-4097-AA21-1D46A472D6E3}" sibTransId="{45D419C4-6460-4F30-BF81-95D26E3D8D3F}"/>
    <dgm:cxn modelId="{C56E3D89-D9B5-4883-A163-A6AEF7201457}" srcId="{FB1019DE-C2D4-49B0-8A11-C0F5ECB71F2F}" destId="{65A7E351-9F7C-4EE3-BCA8-CAC4BD033FDC}" srcOrd="0" destOrd="0" parTransId="{FF146486-FBB3-4BF3-B0AC-7DCF51888025}" sibTransId="{1753414A-A49B-4C77-AD3D-DBA643BD30F6}"/>
    <dgm:cxn modelId="{64FCEB8B-E93E-4149-868A-B80BF2A0CCC5}" srcId="{FB1019DE-C2D4-49B0-8A11-C0F5ECB71F2F}" destId="{3DC52815-9EBC-4FB6-AE77-4C1F29BC82DB}" srcOrd="4" destOrd="0" parTransId="{81A33835-C69A-4053-BB8F-AFEE0E7EB217}" sibTransId="{8E734A46-A0DB-4824-A09A-51CD82EDAAB4}"/>
    <dgm:cxn modelId="{2A46CED2-4F50-404E-9F24-E29CB37D63F5}" type="presOf" srcId="{BAA07BE6-B776-40AC-B6E4-6067EF3D61A1}" destId="{BC20490B-38B0-4143-9D59-667AC6096D90}" srcOrd="0" destOrd="0" presId="urn:microsoft.com/office/officeart/2005/8/layout/process4"/>
    <dgm:cxn modelId="{AAA18BEB-0C1B-4BB5-8E8A-8C279BBAF1BF}" type="presOf" srcId="{65A7E351-9F7C-4EE3-BCA8-CAC4BD033FDC}" destId="{BA3D9BA3-1790-4373-B3F2-B76E0F5ECA07}" srcOrd="0" destOrd="0" presId="urn:microsoft.com/office/officeart/2005/8/layout/process4"/>
    <dgm:cxn modelId="{D3D801F0-5320-4946-BA64-112430DEA66A}" type="presOf" srcId="{1753BBE0-2DFB-4458-AEBE-8AC63BB1D33A}" destId="{28F9DA39-2A80-4591-B22D-EAF39F1D7261}" srcOrd="0" destOrd="0" presId="urn:microsoft.com/office/officeart/2005/8/layout/process4"/>
    <dgm:cxn modelId="{4E6E6DF6-89B6-4348-8A0E-1806E4C2762F}" type="presOf" srcId="{D0E490C0-E01D-4709-8FA0-CB9BCC05175B}" destId="{0F2164C7-3D0A-45AD-91B8-74496269BAE2}" srcOrd="0" destOrd="0" presId="urn:microsoft.com/office/officeart/2005/8/layout/process4"/>
    <dgm:cxn modelId="{38CC46FB-4710-459B-A999-1710621FEFA1}" type="presParOf" srcId="{1ED1D632-7587-4158-8E9C-3E7CEDDEE517}" destId="{6140E1D0-FC23-4F67-9AD4-CD52DA822F81}" srcOrd="0" destOrd="0" presId="urn:microsoft.com/office/officeart/2005/8/layout/process4"/>
    <dgm:cxn modelId="{E74D70C2-EF11-480D-AB21-91795B9EBE35}" type="presParOf" srcId="{6140E1D0-FC23-4F67-9AD4-CD52DA822F81}" destId="{95992B1D-6EF7-4341-ADE0-12F11EF15FF8}" srcOrd="0" destOrd="0" presId="urn:microsoft.com/office/officeart/2005/8/layout/process4"/>
    <dgm:cxn modelId="{09BBDF91-4BD8-48B5-A244-812E89124220}" type="presParOf" srcId="{1ED1D632-7587-4158-8E9C-3E7CEDDEE517}" destId="{4F0D9972-8F67-4433-A614-2F695EC224CC}" srcOrd="1" destOrd="0" presId="urn:microsoft.com/office/officeart/2005/8/layout/process4"/>
    <dgm:cxn modelId="{21293E84-82BC-4008-AE6E-79644D006417}" type="presParOf" srcId="{1ED1D632-7587-4158-8E9C-3E7CEDDEE517}" destId="{D4C354B0-1693-4503-8FEC-B68B5B00F79F}" srcOrd="2" destOrd="0" presId="urn:microsoft.com/office/officeart/2005/8/layout/process4"/>
    <dgm:cxn modelId="{D88B9780-13EA-41C4-B460-E14013C4FFDD}" type="presParOf" srcId="{D4C354B0-1693-4503-8FEC-B68B5B00F79F}" destId="{0F2164C7-3D0A-45AD-91B8-74496269BAE2}" srcOrd="0" destOrd="0" presId="urn:microsoft.com/office/officeart/2005/8/layout/process4"/>
    <dgm:cxn modelId="{972D5D82-B8D7-4041-85DF-006384FB7F6B}" type="presParOf" srcId="{1ED1D632-7587-4158-8E9C-3E7CEDDEE517}" destId="{DAF48E8B-9AE9-4AC3-894F-D571E9233B97}" srcOrd="3" destOrd="0" presId="urn:microsoft.com/office/officeart/2005/8/layout/process4"/>
    <dgm:cxn modelId="{73190C93-8483-4A5F-AD1E-32A2D23B4167}" type="presParOf" srcId="{1ED1D632-7587-4158-8E9C-3E7CEDDEE517}" destId="{396878E6-8B56-4A11-860C-2FB6B074432C}" srcOrd="4" destOrd="0" presId="urn:microsoft.com/office/officeart/2005/8/layout/process4"/>
    <dgm:cxn modelId="{0E207DEF-230C-43F7-8553-E47A7800C97C}" type="presParOf" srcId="{396878E6-8B56-4A11-860C-2FB6B074432C}" destId="{28F9DA39-2A80-4591-B22D-EAF39F1D7261}" srcOrd="0" destOrd="0" presId="urn:microsoft.com/office/officeart/2005/8/layout/process4"/>
    <dgm:cxn modelId="{EB78EC94-1C27-4AA4-8089-A9C5569472D1}" type="presParOf" srcId="{1ED1D632-7587-4158-8E9C-3E7CEDDEE517}" destId="{E4209CDD-E295-41CA-AB61-37642CD302DD}" srcOrd="5" destOrd="0" presId="urn:microsoft.com/office/officeart/2005/8/layout/process4"/>
    <dgm:cxn modelId="{3F92DDF0-9FEA-475B-BA08-13371BCC0F13}" type="presParOf" srcId="{1ED1D632-7587-4158-8E9C-3E7CEDDEE517}" destId="{DE3E279D-49D6-4AB0-9A61-49E746DC6FBB}" srcOrd="6" destOrd="0" presId="urn:microsoft.com/office/officeart/2005/8/layout/process4"/>
    <dgm:cxn modelId="{D8524572-1351-4126-9BD3-D9B66272501C}" type="presParOf" srcId="{DE3E279D-49D6-4AB0-9A61-49E746DC6FBB}" destId="{BC20490B-38B0-4143-9D59-667AC6096D90}" srcOrd="0" destOrd="0" presId="urn:microsoft.com/office/officeart/2005/8/layout/process4"/>
    <dgm:cxn modelId="{29DECA5C-B9B4-46EC-852E-8FF0B3F42EB0}" type="presParOf" srcId="{1ED1D632-7587-4158-8E9C-3E7CEDDEE517}" destId="{9AD59933-F681-43BD-AEA2-5DDF0D482872}" srcOrd="7" destOrd="0" presId="urn:microsoft.com/office/officeart/2005/8/layout/process4"/>
    <dgm:cxn modelId="{0C71683A-D9D2-4CFC-81BD-8A1E88BFE8B8}" type="presParOf" srcId="{1ED1D632-7587-4158-8E9C-3E7CEDDEE517}" destId="{60169A53-D64C-4E4F-9499-13A3848FD5EF}" srcOrd="8" destOrd="0" presId="urn:microsoft.com/office/officeart/2005/8/layout/process4"/>
    <dgm:cxn modelId="{01222C96-923F-455E-B88F-E699239E1341}" type="presParOf" srcId="{60169A53-D64C-4E4F-9499-13A3848FD5EF}" destId="{BA3D9BA3-1790-4373-B3F2-B76E0F5ECA07}" srcOrd="0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F4384-3208-481F-9082-8BB201801C66}">
      <dsp:nvSpPr>
        <dsp:cNvPr id="0" name=""/>
        <dsp:cNvSpPr/>
      </dsp:nvSpPr>
      <dsp:spPr>
        <a:xfrm>
          <a:off x="0" y="1569016"/>
          <a:ext cx="3456384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1B3E9B-55F7-4344-A8AA-553477DC2419}">
      <dsp:nvSpPr>
        <dsp:cNvPr id="0" name=""/>
        <dsp:cNvSpPr/>
      </dsp:nvSpPr>
      <dsp:spPr>
        <a:xfrm>
          <a:off x="172819" y="1140976"/>
          <a:ext cx="2419468" cy="856080"/>
        </a:xfrm>
        <a:prstGeom prst="roundRect">
          <a:avLst/>
        </a:prstGeom>
        <a:solidFill>
          <a:srgbClr val="BED63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50" tIns="0" rIns="91450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Why</a:t>
          </a:r>
        </a:p>
      </dsp:txBody>
      <dsp:txXfrm>
        <a:off x="214609" y="1182766"/>
        <a:ext cx="2335888" cy="772500"/>
      </dsp:txXfrm>
    </dsp:sp>
    <dsp:sp modelId="{62CB19F0-AD1B-449F-8A6E-65A5C04F37EF}">
      <dsp:nvSpPr>
        <dsp:cNvPr id="0" name=""/>
        <dsp:cNvSpPr/>
      </dsp:nvSpPr>
      <dsp:spPr>
        <a:xfrm>
          <a:off x="0" y="2884456"/>
          <a:ext cx="3456384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E2C104-5B98-47F1-9D9C-48A63ADF3769}">
      <dsp:nvSpPr>
        <dsp:cNvPr id="0" name=""/>
        <dsp:cNvSpPr/>
      </dsp:nvSpPr>
      <dsp:spPr>
        <a:xfrm>
          <a:off x="172819" y="2456416"/>
          <a:ext cx="2419468" cy="856080"/>
        </a:xfrm>
        <a:prstGeom prst="roundRect">
          <a:avLst/>
        </a:prstGeom>
        <a:solidFill>
          <a:srgbClr val="4E6B7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50" tIns="0" rIns="91450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Opportunities</a:t>
          </a:r>
        </a:p>
      </dsp:txBody>
      <dsp:txXfrm>
        <a:off x="214609" y="2498206"/>
        <a:ext cx="2335888" cy="772500"/>
      </dsp:txXfrm>
    </dsp:sp>
    <dsp:sp modelId="{6E5D4557-AF04-4024-818B-FE6BC2F2F041}">
      <dsp:nvSpPr>
        <dsp:cNvPr id="0" name=""/>
        <dsp:cNvSpPr/>
      </dsp:nvSpPr>
      <dsp:spPr>
        <a:xfrm>
          <a:off x="0" y="4199896"/>
          <a:ext cx="3456384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4B20C2-ADE3-4E77-8381-7E632580B680}">
      <dsp:nvSpPr>
        <dsp:cNvPr id="0" name=""/>
        <dsp:cNvSpPr/>
      </dsp:nvSpPr>
      <dsp:spPr>
        <a:xfrm>
          <a:off x="172819" y="3771856"/>
          <a:ext cx="2419468" cy="856080"/>
        </a:xfrm>
        <a:prstGeom prst="roundRect">
          <a:avLst/>
        </a:prstGeom>
        <a:solidFill>
          <a:srgbClr val="0A79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50" tIns="0" rIns="91450" bIns="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/>
            <a:t>Risks</a:t>
          </a:r>
        </a:p>
      </dsp:txBody>
      <dsp:txXfrm>
        <a:off x="214609" y="3813646"/>
        <a:ext cx="2335888" cy="772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DCA4A-E7F6-4858-99BF-991FA9185BDA}">
      <dsp:nvSpPr>
        <dsp:cNvPr id="0" name=""/>
        <dsp:cNvSpPr/>
      </dsp:nvSpPr>
      <dsp:spPr>
        <a:xfrm>
          <a:off x="1501" y="0"/>
          <a:ext cx="2336422" cy="397621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BED636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Share experiences</a:t>
          </a:r>
        </a:p>
      </dsp:txBody>
      <dsp:txXfrm>
        <a:off x="1501" y="1590486"/>
        <a:ext cx="2336422" cy="1590486"/>
      </dsp:txXfrm>
    </dsp:sp>
    <dsp:sp modelId="{AF0F2C82-C943-41BB-A14B-545EBEA45ED6}">
      <dsp:nvSpPr>
        <dsp:cNvPr id="0" name=""/>
        <dsp:cNvSpPr/>
      </dsp:nvSpPr>
      <dsp:spPr>
        <a:xfrm>
          <a:off x="507672" y="238572"/>
          <a:ext cx="1324079" cy="132407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6EE1F8-8500-40E8-9297-B450A111B341}">
      <dsp:nvSpPr>
        <dsp:cNvPr id="0" name=""/>
        <dsp:cNvSpPr/>
      </dsp:nvSpPr>
      <dsp:spPr>
        <a:xfrm>
          <a:off x="2408016" y="0"/>
          <a:ext cx="2336422" cy="397621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BED636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Principles of shared employment</a:t>
          </a:r>
        </a:p>
      </dsp:txBody>
      <dsp:txXfrm>
        <a:off x="2408016" y="1590486"/>
        <a:ext cx="2336422" cy="1590486"/>
      </dsp:txXfrm>
    </dsp:sp>
    <dsp:sp modelId="{0823B93D-9E6C-4BA4-B2F1-C5C30FD727BC}">
      <dsp:nvSpPr>
        <dsp:cNvPr id="0" name=""/>
        <dsp:cNvSpPr/>
      </dsp:nvSpPr>
      <dsp:spPr>
        <a:xfrm>
          <a:off x="2914188" y="238572"/>
          <a:ext cx="1324079" cy="132407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51FE07-0A66-4AB5-8BE1-82DEF254019E}">
      <dsp:nvSpPr>
        <dsp:cNvPr id="0" name=""/>
        <dsp:cNvSpPr/>
      </dsp:nvSpPr>
      <dsp:spPr>
        <a:xfrm>
          <a:off x="4814531" y="0"/>
          <a:ext cx="2336422" cy="3976216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BED636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Develop GM local ideas of rotational offers</a:t>
          </a:r>
        </a:p>
      </dsp:txBody>
      <dsp:txXfrm>
        <a:off x="4814531" y="1590486"/>
        <a:ext cx="2336422" cy="1590486"/>
      </dsp:txXfrm>
    </dsp:sp>
    <dsp:sp modelId="{3DA66A96-CEE1-4662-8B7E-8D206C2AAB13}">
      <dsp:nvSpPr>
        <dsp:cNvPr id="0" name=""/>
        <dsp:cNvSpPr/>
      </dsp:nvSpPr>
      <dsp:spPr>
        <a:xfrm>
          <a:off x="5320703" y="238572"/>
          <a:ext cx="1324079" cy="132407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6A6899-B0C0-4CF9-A9D2-3A3F2CAEAA1C}">
      <dsp:nvSpPr>
        <dsp:cNvPr id="0" name=""/>
        <dsp:cNvSpPr/>
      </dsp:nvSpPr>
      <dsp:spPr>
        <a:xfrm>
          <a:off x="286098" y="3180972"/>
          <a:ext cx="6580259" cy="596432"/>
        </a:xfrm>
        <a:prstGeom prst="leftRightArrow">
          <a:avLst/>
        </a:prstGeom>
        <a:solidFill>
          <a:srgbClr val="4E6B7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BD915-A818-4CF3-9B28-824F70B7A829}">
      <dsp:nvSpPr>
        <dsp:cNvPr id="0" name=""/>
        <dsp:cNvSpPr/>
      </dsp:nvSpPr>
      <dsp:spPr>
        <a:xfrm>
          <a:off x="6202" y="912880"/>
          <a:ext cx="1853998" cy="11123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A79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Lead employer </a:t>
          </a:r>
        </a:p>
      </dsp:txBody>
      <dsp:txXfrm>
        <a:off x="38783" y="945461"/>
        <a:ext cx="1788836" cy="1047237"/>
      </dsp:txXfrm>
    </dsp:sp>
    <dsp:sp modelId="{49A1CC23-538C-4A30-A368-30525BA8C77A}">
      <dsp:nvSpPr>
        <dsp:cNvPr id="0" name=""/>
        <dsp:cNvSpPr/>
      </dsp:nvSpPr>
      <dsp:spPr>
        <a:xfrm>
          <a:off x="2045601" y="1239184"/>
          <a:ext cx="393047" cy="4597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2045601" y="1331142"/>
        <a:ext cx="275133" cy="275875"/>
      </dsp:txXfrm>
    </dsp:sp>
    <dsp:sp modelId="{EA0E594E-747B-4AB9-A87B-68DE0039CE99}">
      <dsp:nvSpPr>
        <dsp:cNvPr id="0" name=""/>
        <dsp:cNvSpPr/>
      </dsp:nvSpPr>
      <dsp:spPr>
        <a:xfrm>
          <a:off x="2601800" y="912880"/>
          <a:ext cx="1853998" cy="11123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A79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2 year rotation </a:t>
          </a:r>
          <a:endParaRPr lang="en-GB" sz="2800" kern="1200" dirty="0"/>
        </a:p>
      </dsp:txBody>
      <dsp:txXfrm>
        <a:off x="2634381" y="945461"/>
        <a:ext cx="1788836" cy="1047237"/>
      </dsp:txXfrm>
    </dsp:sp>
    <dsp:sp modelId="{0DE3E37F-AA5E-4DC6-B930-D49E06AD1FE6}">
      <dsp:nvSpPr>
        <dsp:cNvPr id="0" name=""/>
        <dsp:cNvSpPr/>
      </dsp:nvSpPr>
      <dsp:spPr>
        <a:xfrm>
          <a:off x="4641199" y="1239184"/>
          <a:ext cx="393047" cy="4597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>
        <a:off x="4641199" y="1331142"/>
        <a:ext cx="275133" cy="275875"/>
      </dsp:txXfrm>
    </dsp:sp>
    <dsp:sp modelId="{1F2176AE-1DFB-4B3C-AC94-4ECC01808667}">
      <dsp:nvSpPr>
        <dsp:cNvPr id="0" name=""/>
        <dsp:cNvSpPr/>
      </dsp:nvSpPr>
      <dsp:spPr>
        <a:xfrm>
          <a:off x="5197398" y="912880"/>
          <a:ext cx="1853998" cy="11123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A79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Supportive</a:t>
          </a:r>
        </a:p>
      </dsp:txBody>
      <dsp:txXfrm>
        <a:off x="5229979" y="945461"/>
        <a:ext cx="1788836" cy="10472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92B1D-6EF7-4341-ADE0-12F11EF15FF8}">
      <dsp:nvSpPr>
        <dsp:cNvPr id="0" name=""/>
        <dsp:cNvSpPr/>
      </dsp:nvSpPr>
      <dsp:spPr>
        <a:xfrm>
          <a:off x="0" y="3957111"/>
          <a:ext cx="6632655" cy="64919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>
              <a:solidFill>
                <a:schemeClr val="bg1"/>
              </a:solidFill>
            </a:rPr>
            <a:t>Impact of </a:t>
          </a:r>
          <a:r>
            <a:rPr lang="en-GB" sz="2300" b="1" kern="1200" dirty="0" err="1">
              <a:solidFill>
                <a:schemeClr val="bg1"/>
              </a:solidFill>
            </a:rPr>
            <a:t>Covid</a:t>
          </a:r>
          <a:endParaRPr lang="en-GB" sz="2300" b="1" kern="1200" dirty="0">
            <a:solidFill>
              <a:schemeClr val="bg1"/>
            </a:solidFill>
          </a:endParaRPr>
        </a:p>
      </dsp:txBody>
      <dsp:txXfrm>
        <a:off x="0" y="3957111"/>
        <a:ext cx="6632655" cy="649197"/>
      </dsp:txXfrm>
    </dsp:sp>
    <dsp:sp modelId="{0F2164C7-3D0A-45AD-91B8-74496269BAE2}">
      <dsp:nvSpPr>
        <dsp:cNvPr id="0" name=""/>
        <dsp:cNvSpPr/>
      </dsp:nvSpPr>
      <dsp:spPr>
        <a:xfrm rot="10800000">
          <a:off x="0" y="2968384"/>
          <a:ext cx="6632655" cy="998465"/>
        </a:xfrm>
        <a:prstGeom prst="upArrowCallou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>
              <a:solidFill>
                <a:schemeClr val="bg1"/>
              </a:solidFill>
            </a:rPr>
            <a:t>Manage Expectations</a:t>
          </a:r>
        </a:p>
      </dsp:txBody>
      <dsp:txXfrm rot="10800000">
        <a:off x="0" y="2968384"/>
        <a:ext cx="6632655" cy="648773"/>
      </dsp:txXfrm>
    </dsp:sp>
    <dsp:sp modelId="{28F9DA39-2A80-4591-B22D-EAF39F1D7261}">
      <dsp:nvSpPr>
        <dsp:cNvPr id="0" name=""/>
        <dsp:cNvSpPr/>
      </dsp:nvSpPr>
      <dsp:spPr>
        <a:xfrm rot="10800000">
          <a:off x="0" y="1979657"/>
          <a:ext cx="6632655" cy="998465"/>
        </a:xfrm>
        <a:prstGeom prst="upArrowCallou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>
              <a:solidFill>
                <a:schemeClr val="bg1"/>
              </a:solidFill>
            </a:rPr>
            <a:t>Agree Finances</a:t>
          </a:r>
        </a:p>
      </dsp:txBody>
      <dsp:txXfrm rot="10800000">
        <a:off x="0" y="1979657"/>
        <a:ext cx="6632655" cy="648773"/>
      </dsp:txXfrm>
    </dsp:sp>
    <dsp:sp modelId="{BC20490B-38B0-4143-9D59-667AC6096D90}">
      <dsp:nvSpPr>
        <dsp:cNvPr id="0" name=""/>
        <dsp:cNvSpPr/>
      </dsp:nvSpPr>
      <dsp:spPr>
        <a:xfrm rot="10800000">
          <a:off x="0" y="990930"/>
          <a:ext cx="6632655" cy="998465"/>
        </a:xfrm>
        <a:prstGeom prst="upArrowCallout">
          <a:avLst/>
        </a:prstGeom>
        <a:solidFill>
          <a:srgbClr val="4E6B7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>
              <a:solidFill>
                <a:schemeClr val="bg1"/>
              </a:solidFill>
            </a:rPr>
            <a:t>Agree Rotations</a:t>
          </a:r>
        </a:p>
      </dsp:txBody>
      <dsp:txXfrm rot="10800000">
        <a:off x="0" y="990930"/>
        <a:ext cx="6632655" cy="648773"/>
      </dsp:txXfrm>
    </dsp:sp>
    <dsp:sp modelId="{BA3D9BA3-1790-4373-B3F2-B76E0F5ECA07}">
      <dsp:nvSpPr>
        <dsp:cNvPr id="0" name=""/>
        <dsp:cNvSpPr/>
      </dsp:nvSpPr>
      <dsp:spPr>
        <a:xfrm rot="10800000">
          <a:off x="0" y="0"/>
          <a:ext cx="6632655" cy="998465"/>
        </a:xfrm>
        <a:prstGeom prst="upArrowCallout">
          <a:avLst/>
        </a:prstGeom>
        <a:solidFill>
          <a:srgbClr val="0A79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>
              <a:solidFill>
                <a:schemeClr val="bg1"/>
              </a:solidFill>
            </a:rPr>
            <a:t>Project Lead</a:t>
          </a:r>
        </a:p>
      </dsp:txBody>
      <dsp:txXfrm rot="10800000">
        <a:off x="0" y="0"/>
        <a:ext cx="6632655" cy="6487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C236D4-468B-477D-A308-D118215A47AB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6E509-EE75-44D1-AAF0-3FED37DCE1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4134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277BF-696B-4BA0-813E-2678BE4B48D3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A90F9-E35C-45AF-BFBB-3E2995D80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13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A90F9-E35C-45AF-BFBB-3E2995D80242}" type="slidenum">
              <a:rPr lang="en-GB" smtClean="0"/>
              <a:t>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798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B7BD-070D-46D9-AB23-46BB00B60AE4}" type="datetime1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| </a:t>
            </a:r>
            <a:fld id="{B93B581A-0232-4F43-B196-4B515C515A8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45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74BE2-D4D6-4E18-A349-427926ECA307}" type="datetime1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581A-0232-4F43-B196-4B515C515A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973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68BB-6345-4938-ADB4-4858EF3EF8D2}" type="datetime1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581A-0232-4F43-B196-4B515C515A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52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F1B65-712E-4CE2-AA3B-FDD82B63C078}" type="datetime1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| </a:t>
            </a:r>
            <a:fld id="{B93B581A-0232-4F43-B196-4B515C515A8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62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1C26C-9D48-49C0-B64C-5A51CE44E0FC}" type="datetime1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581A-0232-4F43-B196-4B515C515A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236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2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1E53C-E6ED-456B-8922-27D93BA0B70B}" type="datetime1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| </a:t>
            </a:r>
            <a:fld id="{B93B581A-0232-4F43-B196-4B515C515A8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2930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727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F498-285E-4BD0-AE67-22401D689377}" type="datetime1">
              <a:rPr lang="en-GB" smtClean="0"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581A-0232-4F43-B196-4B515C515A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707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12716-237D-46A1-93D0-871C33B2D6B2}" type="datetime1">
              <a:rPr lang="en-GB" smtClean="0"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581A-0232-4F43-B196-4B515C515A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76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4B881-A23C-4CE7-8F19-B7BFD8A9F4A3}" type="datetime1">
              <a:rPr lang="en-GB" smtClean="0"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581A-0232-4F43-B196-4B515C515A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7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BB3A-E57B-43F4-8CA6-840F91B29122}" type="datetime1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581A-0232-4F43-B196-4B515C515A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329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E712-A22B-4DE1-90ED-F3C7C2CD9496}" type="datetime1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B581A-0232-4F43-B196-4B515C515A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19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64904"/>
            <a:ext cx="8229600" cy="3561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80BC3-8F1A-44C4-A675-13D5B80D232E}" type="datetime1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|</a:t>
            </a:r>
            <a:fld id="{B93B581A-0232-4F43-B196-4B515C515A8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045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hyperlink" Target="https://www.hee.nhs.uk/our-work/paramedics/rotating-paramedics" TargetMode="External"/><Relationship Id="rId7" Type="http://schemas.openxmlformats.org/officeDocument/2006/relationships/image" Target="../media/image18.jpg"/><Relationship Id="rId2" Type="http://schemas.openxmlformats.org/officeDocument/2006/relationships/hyperlink" Target="https://www.nhsemployers.org/case-studies-and-resources/2018/01/rotational-post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11" Type="http://schemas.openxmlformats.org/officeDocument/2006/relationships/image" Target="../media/image22.png"/><Relationship Id="rId5" Type="http://schemas.openxmlformats.org/officeDocument/2006/relationships/image" Target="../media/image12.jpg"/><Relationship Id="rId10" Type="http://schemas.openxmlformats.org/officeDocument/2006/relationships/image" Target="../media/image21.jpg"/><Relationship Id="rId4" Type="http://schemas.openxmlformats.org/officeDocument/2006/relationships/image" Target="../media/image17.png"/><Relationship Id="rId9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www.nwpgmd.nhs.uk/foundation/LIFT" TargetMode="External"/><Relationship Id="rId7" Type="http://schemas.openxmlformats.org/officeDocument/2006/relationships/diagramColors" Target="../diagrams/colors2.xml"/><Relationship Id="rId2" Type="http://schemas.openxmlformats.org/officeDocument/2006/relationships/hyperlink" Target="https://www.hee.nhs.uk/our-work/paramedics/rotating-paramedics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wpgmd.nhs.uk/foundation/LIFT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ee.nhs.uk/our-work/paramedics/rotating-paramedic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QsUW4OLZbA?feature=oembed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193" y="404664"/>
            <a:ext cx="3336126" cy="74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GMCA Black logo expande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84" y="404664"/>
            <a:ext cx="2251546" cy="6963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2594" y="4759917"/>
            <a:ext cx="842493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dirty="0">
                <a:solidFill>
                  <a:srgbClr val="0A79C0"/>
                </a:solidFill>
                <a:latin typeface="Calibri" panose="020F0502020204030204" pitchFamily="34" charset="0"/>
              </a:rPr>
              <a:t>Rotational Blended Roles</a:t>
            </a:r>
          </a:p>
          <a:p>
            <a:pPr algn="ctr"/>
            <a:r>
              <a:rPr lang="en-GB" sz="4000" b="1" dirty="0">
                <a:solidFill>
                  <a:srgbClr val="0A79C0"/>
                </a:solidFill>
                <a:latin typeface="Calibri" panose="020F0502020204030204" pitchFamily="34" charset="0"/>
              </a:rPr>
              <a:t>Employment Offers</a:t>
            </a:r>
            <a:endParaRPr lang="en-GB" sz="4000" b="1" dirty="0">
              <a:solidFill>
                <a:srgbClr val="0A79C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984" y="1671537"/>
            <a:ext cx="4826156" cy="30883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F9C2582-1647-437C-A403-B0BD4FD547E4}"/>
              </a:ext>
            </a:extLst>
          </p:cNvPr>
          <p:cNvSpPr/>
          <p:nvPr/>
        </p:nvSpPr>
        <p:spPr>
          <a:xfrm>
            <a:off x="0" y="6408623"/>
            <a:ext cx="9144000" cy="188729"/>
          </a:xfrm>
          <a:prstGeom prst="rect">
            <a:avLst/>
          </a:prstGeom>
          <a:solidFill>
            <a:srgbClr val="BED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798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196752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>
                <a:hlinkClick r:id="rId2"/>
              </a:rPr>
              <a:t>https://www.nhsemployers.org/case-studies-and-resources/2018/01/rotational-posts</a:t>
            </a:r>
            <a:endParaRPr lang="en-GB" sz="1350" dirty="0"/>
          </a:p>
          <a:p>
            <a:endParaRPr lang="en-GB" sz="1350" dirty="0"/>
          </a:p>
          <a:p>
            <a:r>
              <a:rPr lang="en-GB" sz="1350" dirty="0">
                <a:hlinkClick r:id="rId3"/>
              </a:rPr>
              <a:t>https://www.hee.nhs.uk/our-work/paramedics/rotating-paramedics</a:t>
            </a:r>
            <a:endParaRPr lang="en-GB" sz="1350" dirty="0"/>
          </a:p>
          <a:p>
            <a:endParaRPr lang="en-GB" sz="135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29F46BE-35DE-489F-9591-BCB6EC8D7B52}"/>
              </a:ext>
            </a:extLst>
          </p:cNvPr>
          <p:cNvSpPr/>
          <p:nvPr/>
        </p:nvSpPr>
        <p:spPr>
          <a:xfrm>
            <a:off x="0" y="752401"/>
            <a:ext cx="9144000" cy="45719"/>
          </a:xfrm>
          <a:prstGeom prst="rect">
            <a:avLst/>
          </a:prstGeom>
          <a:solidFill>
            <a:srgbClr val="4E6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CF7350-4AB6-4BEA-AE0D-73EC699AB099}"/>
              </a:ext>
            </a:extLst>
          </p:cNvPr>
          <p:cNvSpPr/>
          <p:nvPr/>
        </p:nvSpPr>
        <p:spPr>
          <a:xfrm>
            <a:off x="3725870" y="383972"/>
            <a:ext cx="1692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A79C0"/>
                </a:solidFill>
              </a:rPr>
              <a:t>Further Reading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5D020A-D280-4949-99D7-80FA609444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540" t="40470" r="22951" b="30187"/>
          <a:stretch/>
        </p:blipFill>
        <p:spPr>
          <a:xfrm>
            <a:off x="742365" y="2128221"/>
            <a:ext cx="2448273" cy="29868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89177340-8C26-4F68-9968-3CC41D9898E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6" t="23256" r="6721" b="23447"/>
          <a:stretch/>
        </p:blipFill>
        <p:spPr>
          <a:xfrm>
            <a:off x="6562967" y="5819297"/>
            <a:ext cx="2235409" cy="936000"/>
          </a:xfrm>
          <a:prstGeom prst="rect">
            <a:avLst/>
          </a:prstGeom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AA01DD7-489D-45CB-9FB7-232817B3CD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867414"/>
            <a:ext cx="1859000" cy="792000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7B291C5B-558A-461D-89F5-118262CBB6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198066"/>
            <a:ext cx="2210021" cy="648000"/>
          </a:xfrm>
          <a:prstGeom prst="rect">
            <a:avLst/>
          </a:prstGeom>
        </p:spPr>
      </p:pic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904CC19D-0EE9-46CC-94D5-36C369AE39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020" y="5108066"/>
            <a:ext cx="1603958" cy="828000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7659DFA-81EF-411C-8A81-DB0625E8FB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391851"/>
            <a:ext cx="1354942" cy="396000"/>
          </a:xfrm>
          <a:prstGeom prst="rect">
            <a:avLst/>
          </a:prstGeom>
        </p:spPr>
      </p:pic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BD8B9AA0-01A1-4918-927E-B3AE33BE01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615" y="6137840"/>
            <a:ext cx="2981325" cy="6000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D79A84B-6EE2-4C55-878E-79DE41585F8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76152" t="26391" r="16926" b="22858"/>
          <a:stretch/>
        </p:blipFill>
        <p:spPr>
          <a:xfrm>
            <a:off x="6077604" y="2084066"/>
            <a:ext cx="2199783" cy="3024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6056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9E2FB3-5C35-4EED-99C7-7EC655607CCF}"/>
              </a:ext>
            </a:extLst>
          </p:cNvPr>
          <p:cNvSpPr/>
          <p:nvPr/>
        </p:nvSpPr>
        <p:spPr>
          <a:xfrm>
            <a:off x="0" y="752401"/>
            <a:ext cx="9144000" cy="45719"/>
          </a:xfrm>
          <a:prstGeom prst="rect">
            <a:avLst/>
          </a:prstGeom>
          <a:solidFill>
            <a:srgbClr val="4E6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4E6B7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18244" y="1867733"/>
            <a:ext cx="4091541" cy="1384995"/>
          </a:xfrm>
          <a:prstGeom prst="rect">
            <a:avLst/>
          </a:prstGeom>
          <a:solidFill>
            <a:srgbClr val="BED636"/>
          </a:solidFill>
        </p:spPr>
        <p:txBody>
          <a:bodyPr wrap="square" numCol="1">
            <a:spAutoFit/>
          </a:bodyPr>
          <a:lstStyle/>
          <a:p>
            <a:pPr algn="just"/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System working approach rather than organisational</a:t>
            </a:r>
          </a:p>
          <a:p>
            <a:pPr algn="just"/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Encourage shared vision across place</a:t>
            </a:r>
          </a:p>
          <a:p>
            <a:pPr algn="just"/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Develop holistic practitioners</a:t>
            </a:r>
          </a:p>
          <a:p>
            <a:pPr algn="just"/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Develop consistent employment practices</a:t>
            </a:r>
          </a:p>
          <a:p>
            <a:pPr algn="just"/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Encourage workforce to stay local</a:t>
            </a:r>
          </a:p>
          <a:p>
            <a:pPr algn="just"/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Improved retention/ reduced turnover</a:t>
            </a:r>
            <a:endParaRPr lang="en-GB" sz="9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CC4734-5973-4E37-84AC-6C455ED46D95}"/>
              </a:ext>
            </a:extLst>
          </p:cNvPr>
          <p:cNvSpPr/>
          <p:nvPr/>
        </p:nvSpPr>
        <p:spPr>
          <a:xfrm>
            <a:off x="2189214" y="383069"/>
            <a:ext cx="4672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A79C0"/>
                </a:solidFill>
                <a:latin typeface="Calibri" panose="020F0502020204030204" pitchFamily="34" charset="0"/>
              </a:rPr>
              <a:t>Rotational Blended Roles – The need for change</a:t>
            </a:r>
            <a:endParaRPr lang="en-GB" b="1" dirty="0">
              <a:solidFill>
                <a:srgbClr val="0A79C0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88EEAE-B920-49D5-8001-25FE3DF9E892}"/>
              </a:ext>
            </a:extLst>
          </p:cNvPr>
          <p:cNvSpPr txBox="1"/>
          <p:nvPr/>
        </p:nvSpPr>
        <p:spPr>
          <a:xfrm>
            <a:off x="4540187" y="3723621"/>
            <a:ext cx="4091541" cy="523220"/>
          </a:xfrm>
          <a:prstGeom prst="rect">
            <a:avLst/>
          </a:prstGeom>
          <a:solidFill>
            <a:srgbClr val="4E6B79"/>
          </a:solidFill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Purpose</a:t>
            </a:r>
          </a:p>
          <a:p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Improved place based relationships</a:t>
            </a:r>
            <a:endParaRPr lang="en-GB" sz="800" dirty="0">
              <a:solidFill>
                <a:srgbClr val="4E6B79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0A276-D8EB-46C7-9602-FCA6A9320DEC}"/>
              </a:ext>
            </a:extLst>
          </p:cNvPr>
          <p:cNvSpPr txBox="1"/>
          <p:nvPr/>
        </p:nvSpPr>
        <p:spPr>
          <a:xfrm>
            <a:off x="4518244" y="5017347"/>
            <a:ext cx="4106169" cy="523220"/>
          </a:xfrm>
          <a:prstGeom prst="rect">
            <a:avLst/>
          </a:prstGeom>
          <a:solidFill>
            <a:srgbClr val="0A79C0"/>
          </a:solidFill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Engagement/Agreement</a:t>
            </a:r>
          </a:p>
          <a:p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Working through knotty issues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55B69B94-0368-4313-84AE-25471864B9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0492484"/>
              </p:ext>
            </p:extLst>
          </p:nvPr>
        </p:nvGraphicFramePr>
        <p:xfrm>
          <a:off x="624474" y="707347"/>
          <a:ext cx="3456384" cy="6071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6367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-10031700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</a:rPr>
              <a:t>EXAMPLES</a:t>
            </a:r>
          </a:p>
          <a:p>
            <a:b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GB" sz="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600" u="sng" dirty="0">
                <a:solidFill>
                  <a:srgbClr val="954F72"/>
                </a:solidFill>
                <a:latin typeface="Calibri" panose="020F0502020204030204" pitchFamily="34" charset="0"/>
                <a:hlinkClick r:id="rId2"/>
              </a:rPr>
              <a:t>https://www.hee.nhs.uk/our-work/paramedics/rotating-paramedics</a:t>
            </a:r>
            <a:b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GB" sz="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b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GB" sz="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600" u="sng" dirty="0">
                <a:solidFill>
                  <a:srgbClr val="954F72"/>
                </a:solidFill>
                <a:latin typeface="Calibri" panose="020F0502020204030204" pitchFamily="34" charset="0"/>
                <a:hlinkClick r:id="rId3"/>
              </a:rPr>
              <a:t>https://www.nwpgmd.nhs.uk/foundation/LIFT</a:t>
            </a:r>
            <a:b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GB" sz="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b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GB" sz="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</a:rPr>
              <a:t>The following are some of the key findings from these additional surveys;</a:t>
            </a:r>
          </a:p>
          <a:p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</a:rPr>
              <a:t>·       Proportionately more LIFT trainees entered specialty training vs non-LIFT trainees.  57% entered specialty training without deferring.  This compares with 38% of standard trainees.</a:t>
            </a:r>
          </a:p>
          <a:p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</a:rPr>
              <a:t>·       Proportionately more LIFT trainees entered General Practice vs non-LIFT trainees.  50% of LIFT trainees choose GP training without deferring.  This compares with 32% of standard trainees.</a:t>
            </a:r>
          </a:p>
          <a:p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</a:rPr>
              <a:t>·       92% of LIFT trainees rated their “ability to make an informed career choice” as ‘high’ as opposed to 72% of standard trainees.</a:t>
            </a:r>
          </a:p>
          <a:p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</a:rPr>
              <a:t>·       LIFT trainees felt more valued, supported and satisfied in their roles</a:t>
            </a:r>
          </a:p>
          <a:p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</a:rPr>
              <a:t>·       LIFT trainees had a lower sickness absence rate</a:t>
            </a:r>
          </a:p>
          <a:p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</a:rPr>
              <a:t>·       LIFT trainees tended towards more compassionate reflections</a:t>
            </a:r>
            <a:b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GB" sz="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b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GB" sz="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</a:rPr>
              <a:t>Early experience from T&amp;G Academy GP Nurse Rotation</a:t>
            </a:r>
            <a:b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GB" sz="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b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GB" sz="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</a:rPr>
              <a:t>Shared aims;</a:t>
            </a:r>
            <a:b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GB" sz="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</a:rPr>
              <a:t>Improve nursing retention </a:t>
            </a:r>
            <a:b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GB" sz="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</a:rPr>
              <a:t>Offer career development ​opportunities</a:t>
            </a:r>
            <a:b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GB" sz="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</a:rPr>
              <a:t>Offer placements and learning across place, acute community and primary care</a:t>
            </a:r>
            <a:b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GB" sz="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b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GB" sz="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</a:rPr>
              <a:t>Agree;</a:t>
            </a:r>
            <a:b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GB" sz="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</a:rPr>
              <a:t>Shared vision</a:t>
            </a:r>
            <a:b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GB" sz="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</a:rPr>
              <a:t>Shared approach</a:t>
            </a:r>
            <a:b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GB" sz="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</a:rPr>
              <a:t>Shared funding</a:t>
            </a:r>
            <a:b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GB" sz="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</a:rPr>
              <a:t>Support &amp; supervision</a:t>
            </a:r>
            <a:b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GB" sz="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b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GB" sz="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b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GB" sz="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b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GB" sz="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b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GB" sz="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b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GB" sz="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b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GB" sz="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b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GB" sz="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b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GB" sz="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br>
              <a:rPr lang="en-GB" sz="6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GB" sz="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br>
              <a:rPr lang="en-GB" sz="600" dirty="0"/>
            </a:br>
            <a:endParaRPr lang="en-GB" sz="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76328F-1775-434B-B7FB-396FDFECE4F8}"/>
              </a:ext>
            </a:extLst>
          </p:cNvPr>
          <p:cNvSpPr/>
          <p:nvPr/>
        </p:nvSpPr>
        <p:spPr>
          <a:xfrm>
            <a:off x="0" y="752401"/>
            <a:ext cx="9144000" cy="45719"/>
          </a:xfrm>
          <a:prstGeom prst="rect">
            <a:avLst/>
          </a:prstGeom>
          <a:solidFill>
            <a:srgbClr val="4E6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591D09-2005-42E7-B41E-71D9093083D1}"/>
              </a:ext>
            </a:extLst>
          </p:cNvPr>
          <p:cNvSpPr/>
          <p:nvPr/>
        </p:nvSpPr>
        <p:spPr>
          <a:xfrm>
            <a:off x="3131840" y="383069"/>
            <a:ext cx="2541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A79C0"/>
                </a:solidFill>
              </a:rPr>
              <a:t>Purpose of the workshop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564AE03-7767-466F-958B-0B9108DC2E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9323380"/>
              </p:ext>
            </p:extLst>
          </p:nvPr>
        </p:nvGraphicFramePr>
        <p:xfrm>
          <a:off x="1043608" y="1628800"/>
          <a:ext cx="7152456" cy="397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14542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48047" y="1163089"/>
            <a:ext cx="8047906" cy="523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en-US" sz="1600" b="1" dirty="0">
                <a:solidFill>
                  <a:srgbClr val="4E6B79"/>
                </a:solidFill>
                <a:latin typeface="+mn-lt"/>
              </a:rPr>
              <a:t>The following are some of the key findings from these additional surveys;</a:t>
            </a:r>
          </a:p>
          <a:p>
            <a:pPr defTabSz="685800"/>
            <a:r>
              <a:rPr lang="en-US" altLang="en-US" sz="1600" b="1" dirty="0">
                <a:solidFill>
                  <a:srgbClr val="4E6B79"/>
                </a:solidFill>
                <a:latin typeface="+mn-lt"/>
              </a:rPr>
              <a:t> </a:t>
            </a:r>
          </a:p>
          <a:p>
            <a:pPr marL="285750" indent="-285750" defTabSz="685800">
              <a:buClr>
                <a:srgbClr val="BED636"/>
              </a:buClr>
              <a:buFont typeface="Wingdings" panose="05000000000000000000" pitchFamily="2" charset="2"/>
              <a:buChar char="ü"/>
            </a:pPr>
            <a:r>
              <a:rPr lang="en-US" altLang="en-US" sz="1600" b="1" dirty="0">
                <a:solidFill>
                  <a:srgbClr val="4E6B79"/>
                </a:solidFill>
                <a:latin typeface="+mn-lt"/>
                <a:cs typeface="Calibri" panose="020F0502020204030204" pitchFamily="34" charset="0"/>
              </a:rPr>
              <a:t>Proportionately more LIFT trainees entered specialty training vs non-LIFT trainees.  </a:t>
            </a:r>
          </a:p>
          <a:p>
            <a:pPr marL="285750" indent="-285750" defTabSz="685800">
              <a:buClr>
                <a:srgbClr val="BED636"/>
              </a:buClr>
              <a:buFont typeface="Wingdings" panose="05000000000000000000" pitchFamily="2" charset="2"/>
              <a:buChar char="ü"/>
            </a:pPr>
            <a:r>
              <a:rPr lang="en-US" altLang="en-US" sz="1600" b="1" dirty="0">
                <a:solidFill>
                  <a:srgbClr val="4E6B79"/>
                </a:solidFill>
                <a:latin typeface="+mn-lt"/>
                <a:cs typeface="Calibri" panose="020F0502020204030204" pitchFamily="34" charset="0"/>
              </a:rPr>
              <a:t>57% entered specialty training without deferring.  This compares with 38% of standard trainees.</a:t>
            </a:r>
          </a:p>
          <a:p>
            <a:pPr marL="285750" indent="-285750" defTabSz="685800">
              <a:buClr>
                <a:srgbClr val="BED636"/>
              </a:buClr>
              <a:buFont typeface="Wingdings" panose="05000000000000000000" pitchFamily="2" charset="2"/>
              <a:buChar char="ü"/>
            </a:pPr>
            <a:endParaRPr lang="en-US" altLang="en-US" sz="1600" b="1" dirty="0">
              <a:solidFill>
                <a:srgbClr val="4E6B79"/>
              </a:solidFill>
              <a:latin typeface="+mn-lt"/>
            </a:endParaRPr>
          </a:p>
          <a:p>
            <a:pPr marL="285750" indent="-285750" defTabSz="685800">
              <a:buClr>
                <a:srgbClr val="BED636"/>
              </a:buClr>
              <a:buFont typeface="Wingdings" panose="05000000000000000000" pitchFamily="2" charset="2"/>
              <a:buChar char="ü"/>
            </a:pPr>
            <a:r>
              <a:rPr lang="en-US" altLang="en-US" sz="1600" b="1" dirty="0">
                <a:solidFill>
                  <a:srgbClr val="4E6B79"/>
                </a:solidFill>
                <a:latin typeface="+mn-lt"/>
                <a:cs typeface="Calibri" panose="020F0502020204030204" pitchFamily="34" charset="0"/>
              </a:rPr>
              <a:t>Proportionately more LIFT trainees entered General Practice vs non-LIFT trainees.  50% of LIFT trainees choose GP training without deferring.  This compares with 32% of standard trainees.</a:t>
            </a:r>
          </a:p>
          <a:p>
            <a:pPr marL="285750" indent="-285750" defTabSz="685800">
              <a:buClr>
                <a:srgbClr val="BED636"/>
              </a:buClr>
              <a:buFont typeface="Wingdings" panose="05000000000000000000" pitchFamily="2" charset="2"/>
              <a:buChar char="ü"/>
            </a:pPr>
            <a:endParaRPr lang="en-US" altLang="en-US" sz="1600" b="1" dirty="0">
              <a:solidFill>
                <a:srgbClr val="4E6B79"/>
              </a:solidFill>
              <a:latin typeface="+mn-lt"/>
            </a:endParaRPr>
          </a:p>
          <a:p>
            <a:pPr marL="285750" indent="-285750" defTabSz="685800">
              <a:buClr>
                <a:srgbClr val="BED636"/>
              </a:buClr>
              <a:buFont typeface="Wingdings" panose="05000000000000000000" pitchFamily="2" charset="2"/>
              <a:buChar char="ü"/>
            </a:pPr>
            <a:r>
              <a:rPr lang="en-US" altLang="en-US" sz="1600" b="1" dirty="0">
                <a:solidFill>
                  <a:srgbClr val="4E6B79"/>
                </a:solidFill>
                <a:latin typeface="+mn-lt"/>
                <a:cs typeface="Calibri" panose="020F0502020204030204" pitchFamily="34" charset="0"/>
              </a:rPr>
              <a:t>92% of LIFT trainees rated their “ability to make an informed career choice” as ‘high’ as opposed to 72% of standard trainees.</a:t>
            </a:r>
          </a:p>
          <a:p>
            <a:pPr marL="285750" indent="-285750" defTabSz="685800">
              <a:buClr>
                <a:srgbClr val="BED636"/>
              </a:buClr>
              <a:buFont typeface="Wingdings" panose="05000000000000000000" pitchFamily="2" charset="2"/>
              <a:buChar char="ü"/>
            </a:pPr>
            <a:endParaRPr lang="en-US" altLang="en-US" sz="1600" b="1" dirty="0">
              <a:solidFill>
                <a:srgbClr val="4E6B79"/>
              </a:solidFill>
              <a:latin typeface="+mn-lt"/>
            </a:endParaRPr>
          </a:p>
          <a:p>
            <a:pPr marL="285750" indent="-285750" defTabSz="685800">
              <a:buClr>
                <a:srgbClr val="BED636"/>
              </a:buClr>
              <a:buFont typeface="Wingdings" panose="05000000000000000000" pitchFamily="2" charset="2"/>
              <a:buChar char="ü"/>
            </a:pPr>
            <a:r>
              <a:rPr lang="en-US" altLang="en-US" sz="1600" b="1" dirty="0">
                <a:solidFill>
                  <a:srgbClr val="4E6B79"/>
                </a:solidFill>
                <a:latin typeface="+mn-lt"/>
                <a:cs typeface="Calibri" panose="020F0502020204030204" pitchFamily="34" charset="0"/>
              </a:rPr>
              <a:t>LIFT trainees felt more valued, supported and satisfied in their roles</a:t>
            </a:r>
          </a:p>
          <a:p>
            <a:pPr marL="285750" indent="-285750" defTabSz="685800">
              <a:buClr>
                <a:srgbClr val="BED636"/>
              </a:buClr>
              <a:buFont typeface="Wingdings" panose="05000000000000000000" pitchFamily="2" charset="2"/>
              <a:buChar char="ü"/>
            </a:pPr>
            <a:endParaRPr lang="en-US" altLang="en-US" sz="1600" b="1" dirty="0">
              <a:solidFill>
                <a:srgbClr val="4E6B79"/>
              </a:solidFill>
              <a:latin typeface="+mn-lt"/>
            </a:endParaRPr>
          </a:p>
          <a:p>
            <a:pPr marL="285750" indent="-285750" defTabSz="685800">
              <a:buClr>
                <a:srgbClr val="BED636"/>
              </a:buClr>
              <a:buFont typeface="Wingdings" panose="05000000000000000000" pitchFamily="2" charset="2"/>
              <a:buChar char="ü"/>
            </a:pPr>
            <a:r>
              <a:rPr lang="en-US" altLang="en-US" sz="1600" b="1" dirty="0">
                <a:solidFill>
                  <a:srgbClr val="4E6B79"/>
                </a:solidFill>
                <a:latin typeface="+mn-lt"/>
                <a:cs typeface="Calibri" panose="020F0502020204030204" pitchFamily="34" charset="0"/>
              </a:rPr>
              <a:t>LIFT trainees had a lower sickness absence rate</a:t>
            </a:r>
          </a:p>
          <a:p>
            <a:pPr marL="285750" indent="-285750" defTabSz="685800">
              <a:buClr>
                <a:srgbClr val="BED636"/>
              </a:buClr>
              <a:buFont typeface="Wingdings" panose="05000000000000000000" pitchFamily="2" charset="2"/>
              <a:buChar char="ü"/>
            </a:pPr>
            <a:endParaRPr lang="en-US" altLang="en-US" sz="1600" b="1" dirty="0">
              <a:solidFill>
                <a:srgbClr val="4E6B79"/>
              </a:solidFill>
              <a:latin typeface="+mn-lt"/>
            </a:endParaRPr>
          </a:p>
          <a:p>
            <a:pPr marL="285750" indent="-285750" defTabSz="685800">
              <a:buClr>
                <a:srgbClr val="BED636"/>
              </a:buClr>
              <a:buFont typeface="Wingdings" panose="05000000000000000000" pitchFamily="2" charset="2"/>
              <a:buChar char="ü"/>
            </a:pPr>
            <a:r>
              <a:rPr lang="en-US" altLang="en-US" sz="1600" b="1" dirty="0">
                <a:solidFill>
                  <a:srgbClr val="4E6B79"/>
                </a:solidFill>
                <a:latin typeface="+mn-lt"/>
                <a:cs typeface="Calibri" panose="020F0502020204030204" pitchFamily="34" charset="0"/>
              </a:rPr>
              <a:t>LIFT trainees tended towards more compassionate reflections</a:t>
            </a:r>
          </a:p>
          <a:p>
            <a:pPr defTabSz="685800"/>
            <a:endParaRPr lang="en-US" altLang="en-US" sz="1600" b="1" dirty="0">
              <a:solidFill>
                <a:srgbClr val="4E6B79"/>
              </a:solidFill>
              <a:latin typeface="+mn-lt"/>
              <a:cs typeface="Calibri" panose="020F0502020204030204" pitchFamily="34" charset="0"/>
            </a:endParaRPr>
          </a:p>
          <a:p>
            <a:pPr lvl="0"/>
            <a:r>
              <a:rPr lang="en-US" altLang="en-US" sz="1600" b="1" dirty="0">
                <a:solidFill>
                  <a:srgbClr val="4E6B79"/>
                </a:solidFill>
                <a:hlinkClick r:id="rId2"/>
              </a:rPr>
              <a:t>https://www.nwpgmd.nhs.uk/foundation/LIFT</a:t>
            </a:r>
            <a:endParaRPr lang="en-US" altLang="en-US" sz="1600" b="1" dirty="0">
              <a:solidFill>
                <a:srgbClr val="4E6B79"/>
              </a:solidFill>
            </a:endParaRPr>
          </a:p>
          <a:p>
            <a:pPr lvl="0"/>
            <a:endParaRPr lang="en-US" altLang="en-US" sz="1600" b="1" dirty="0">
              <a:solidFill>
                <a:srgbClr val="4E6B7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992220-71C6-4FBA-9E76-68B01BD7CD14}"/>
              </a:ext>
            </a:extLst>
          </p:cNvPr>
          <p:cNvSpPr/>
          <p:nvPr/>
        </p:nvSpPr>
        <p:spPr>
          <a:xfrm>
            <a:off x="0" y="752401"/>
            <a:ext cx="9144000" cy="45719"/>
          </a:xfrm>
          <a:prstGeom prst="rect">
            <a:avLst/>
          </a:prstGeom>
          <a:solidFill>
            <a:srgbClr val="4E6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7DCD0A-2273-42EB-BCB1-6ADA90B9455C}"/>
              </a:ext>
            </a:extLst>
          </p:cNvPr>
          <p:cNvSpPr/>
          <p:nvPr/>
        </p:nvSpPr>
        <p:spPr>
          <a:xfrm>
            <a:off x="3419872" y="387432"/>
            <a:ext cx="1926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A79C0"/>
                </a:solidFill>
              </a:rPr>
              <a:t>Learning from LIFT</a:t>
            </a:r>
          </a:p>
        </p:txBody>
      </p:sp>
    </p:spTree>
    <p:extLst>
      <p:ext uri="{BB962C8B-B14F-4D97-AF65-F5344CB8AC3E}">
        <p14:creationId xmlns:p14="http://schemas.microsoft.com/office/powerpoint/2010/main" val="660416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425714"/>
              </p:ext>
            </p:extLst>
          </p:nvPr>
        </p:nvGraphicFramePr>
        <p:xfrm>
          <a:off x="534085" y="4727930"/>
          <a:ext cx="8019200" cy="132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4800">
                  <a:extLst>
                    <a:ext uri="{9D8B030D-6E8A-4147-A177-3AD203B41FA5}">
                      <a16:colId xmlns:a16="http://schemas.microsoft.com/office/drawing/2014/main" val="2911256236"/>
                    </a:ext>
                  </a:extLst>
                </a:gridCol>
                <a:gridCol w="2004800">
                  <a:extLst>
                    <a:ext uri="{9D8B030D-6E8A-4147-A177-3AD203B41FA5}">
                      <a16:colId xmlns:a16="http://schemas.microsoft.com/office/drawing/2014/main" val="2479722264"/>
                    </a:ext>
                  </a:extLst>
                </a:gridCol>
                <a:gridCol w="2004800">
                  <a:extLst>
                    <a:ext uri="{9D8B030D-6E8A-4147-A177-3AD203B41FA5}">
                      <a16:colId xmlns:a16="http://schemas.microsoft.com/office/drawing/2014/main" val="2800817583"/>
                    </a:ext>
                  </a:extLst>
                </a:gridCol>
                <a:gridCol w="2004800">
                  <a:extLst>
                    <a:ext uri="{9D8B030D-6E8A-4147-A177-3AD203B41FA5}">
                      <a16:colId xmlns:a16="http://schemas.microsoft.com/office/drawing/2014/main" val="2245064984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rgbClr val="4E6B7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rgbClr val="4E6B7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rgbClr val="4E6B7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rgbClr val="4E6B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525077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GB" sz="1400" dirty="0"/>
                        <a:t>Acute Placement</a:t>
                      </a:r>
                    </a:p>
                  </a:txBody>
                  <a:tcPr marL="68580" marR="68580" marT="34290" marB="34290">
                    <a:solidFill>
                      <a:srgbClr val="BED63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Community Placement</a:t>
                      </a:r>
                    </a:p>
                  </a:txBody>
                  <a:tcPr marL="68580" marR="68580" marT="34290" marB="34290">
                    <a:solidFill>
                      <a:srgbClr val="BED63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GP Placement</a:t>
                      </a:r>
                    </a:p>
                  </a:txBody>
                  <a:tcPr marL="68580" marR="68580" marT="34290" marB="34290">
                    <a:solidFill>
                      <a:srgbClr val="BED63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Final placement – options</a:t>
                      </a:r>
                    </a:p>
                  </a:txBody>
                  <a:tcPr marL="68580" marR="68580" marT="34290" marB="34290">
                    <a:solidFill>
                      <a:srgbClr val="BED6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13315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GB" sz="1400" dirty="0"/>
                        <a:t>Preceptorship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GPN</a:t>
                      </a:r>
                      <a:r>
                        <a:rPr lang="en-GB" sz="1400" baseline="0" dirty="0"/>
                        <a:t> Foundation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GPN</a:t>
                      </a:r>
                      <a:r>
                        <a:rPr lang="en-GB" sz="1400" baseline="0" dirty="0"/>
                        <a:t> Foundation </a:t>
                      </a:r>
                      <a:endParaRPr lang="en-GB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Practice learning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7154043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rgbClr val="BED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rgbClr val="BED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rgbClr val="BED63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 marL="68580" marR="68580" marT="34290" marB="34290">
                    <a:solidFill>
                      <a:srgbClr val="BED6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27143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87785B6-1934-42B1-BB5E-3D001D00ACC4}"/>
              </a:ext>
            </a:extLst>
          </p:cNvPr>
          <p:cNvSpPr/>
          <p:nvPr/>
        </p:nvSpPr>
        <p:spPr>
          <a:xfrm>
            <a:off x="0" y="752401"/>
            <a:ext cx="9144000" cy="45719"/>
          </a:xfrm>
          <a:prstGeom prst="rect">
            <a:avLst/>
          </a:prstGeom>
          <a:solidFill>
            <a:srgbClr val="4E6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1665E8C-944E-440F-8DA3-ECF19B0A68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2452527"/>
              </p:ext>
            </p:extLst>
          </p:nvPr>
        </p:nvGraphicFramePr>
        <p:xfrm>
          <a:off x="1043200" y="2069751"/>
          <a:ext cx="7057600" cy="2938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BE788D07-0837-49D1-A027-2B6CFC8279DD}"/>
              </a:ext>
            </a:extLst>
          </p:cNvPr>
          <p:cNvSpPr/>
          <p:nvPr/>
        </p:nvSpPr>
        <p:spPr>
          <a:xfrm>
            <a:off x="3707904" y="1262060"/>
            <a:ext cx="4536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4E6B79"/>
                </a:solidFill>
              </a:rPr>
              <a:t>Shared vision and aims</a:t>
            </a:r>
          </a:p>
          <a:p>
            <a:r>
              <a:rPr lang="en-GB" dirty="0">
                <a:solidFill>
                  <a:srgbClr val="4E6B79"/>
                </a:solidFill>
              </a:rPr>
              <a:t>Improve recruitment an retention across place</a:t>
            </a:r>
          </a:p>
          <a:p>
            <a:r>
              <a:rPr lang="en-GB" dirty="0">
                <a:solidFill>
                  <a:srgbClr val="4E6B79"/>
                </a:solidFill>
              </a:rPr>
              <a:t>Improve locality working</a:t>
            </a:r>
          </a:p>
          <a:p>
            <a:r>
              <a:rPr lang="en-GB" dirty="0">
                <a:solidFill>
                  <a:srgbClr val="4E6B79"/>
                </a:solidFill>
              </a:rPr>
              <a:t>Develop local career pathways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26D0FC-4B41-4166-977F-3AD66071A904}"/>
              </a:ext>
            </a:extLst>
          </p:cNvPr>
          <p:cNvSpPr/>
          <p:nvPr/>
        </p:nvSpPr>
        <p:spPr>
          <a:xfrm>
            <a:off x="2520342" y="405928"/>
            <a:ext cx="4046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A79C0"/>
                </a:solidFill>
              </a:rPr>
              <a:t>GP Nurse Rotation Tameside and Glossop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0CFBB3-F62D-43A8-A673-F60567E4AF42}"/>
              </a:ext>
            </a:extLst>
          </p:cNvPr>
          <p:cNvSpPr txBox="1"/>
          <p:nvPr/>
        </p:nvSpPr>
        <p:spPr>
          <a:xfrm>
            <a:off x="1259632" y="1677559"/>
            <a:ext cx="2231536" cy="369332"/>
          </a:xfrm>
          <a:prstGeom prst="rect">
            <a:avLst/>
          </a:prstGeom>
          <a:solidFill>
            <a:srgbClr val="BED636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Purpose of the Model</a:t>
            </a:r>
          </a:p>
        </p:txBody>
      </p:sp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E686891-A72D-42B0-B28B-FCC815E6B2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37312"/>
            <a:ext cx="1183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65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0F695E-21CD-4F76-BCC1-402A31E86F12}"/>
              </a:ext>
            </a:extLst>
          </p:cNvPr>
          <p:cNvSpPr/>
          <p:nvPr/>
        </p:nvSpPr>
        <p:spPr>
          <a:xfrm>
            <a:off x="0" y="752401"/>
            <a:ext cx="9144000" cy="45719"/>
          </a:xfrm>
          <a:prstGeom prst="rect">
            <a:avLst/>
          </a:prstGeom>
          <a:solidFill>
            <a:srgbClr val="4E6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32874F-A5B2-48BE-AD49-8297289DD673}"/>
              </a:ext>
            </a:extLst>
          </p:cNvPr>
          <p:cNvSpPr/>
          <p:nvPr/>
        </p:nvSpPr>
        <p:spPr>
          <a:xfrm>
            <a:off x="5519962" y="405928"/>
            <a:ext cx="1396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A79C0"/>
                </a:solidFill>
              </a:rPr>
              <a:t>The Learning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E1A37D2-C49F-4D50-A11C-A9E2BA1CE3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1889829"/>
              </p:ext>
            </p:extLst>
          </p:nvPr>
        </p:nvGraphicFramePr>
        <p:xfrm>
          <a:off x="1089844" y="1340768"/>
          <a:ext cx="6632655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DA4E6287-4AA1-45EA-866A-B7A441810B24}"/>
              </a:ext>
            </a:extLst>
          </p:cNvPr>
          <p:cNvSpPr/>
          <p:nvPr/>
        </p:nvSpPr>
        <p:spPr>
          <a:xfrm>
            <a:off x="1569438" y="414533"/>
            <a:ext cx="4109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A79C0"/>
                </a:solidFill>
              </a:rPr>
              <a:t>GP Nurse Rotation Tameside and Glossop:</a:t>
            </a:r>
          </a:p>
        </p:txBody>
      </p:sp>
    </p:spTree>
    <p:extLst>
      <p:ext uri="{BB962C8B-B14F-4D97-AF65-F5344CB8AC3E}">
        <p14:creationId xmlns:p14="http://schemas.microsoft.com/office/powerpoint/2010/main" val="56200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2AAE128-A8DD-46F2-9406-68602451D0E6}"/>
              </a:ext>
            </a:extLst>
          </p:cNvPr>
          <p:cNvSpPr/>
          <p:nvPr/>
        </p:nvSpPr>
        <p:spPr>
          <a:xfrm>
            <a:off x="0" y="752401"/>
            <a:ext cx="9144000" cy="45719"/>
          </a:xfrm>
          <a:prstGeom prst="rect">
            <a:avLst/>
          </a:prstGeom>
          <a:solidFill>
            <a:srgbClr val="4E6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93566C67-A9FD-4D58-93F0-BCC5A1152B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9" b="20865"/>
          <a:stretch/>
        </p:blipFill>
        <p:spPr>
          <a:xfrm>
            <a:off x="7596268" y="6129312"/>
            <a:ext cx="1467519" cy="612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8304AB3-B36E-4568-86B6-660015957F12}"/>
              </a:ext>
            </a:extLst>
          </p:cNvPr>
          <p:cNvSpPr/>
          <p:nvPr/>
        </p:nvSpPr>
        <p:spPr>
          <a:xfrm>
            <a:off x="1401144" y="400717"/>
            <a:ext cx="6308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A79C0"/>
                </a:solidFill>
              </a:rPr>
              <a:t>Paramedic Rotation in Primary care: Tameside and Glossop Pilot</a:t>
            </a:r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577696E-6746-456A-B416-5C7E14A745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42" y="6188096"/>
            <a:ext cx="1183000" cy="504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85EB1A-481B-4FB0-8BF2-F71029F8F03F}"/>
              </a:ext>
            </a:extLst>
          </p:cNvPr>
          <p:cNvSpPr txBox="1"/>
          <p:nvPr/>
        </p:nvSpPr>
        <p:spPr>
          <a:xfrm>
            <a:off x="467544" y="1092011"/>
            <a:ext cx="2232248" cy="369332"/>
          </a:xfrm>
          <a:prstGeom prst="rect">
            <a:avLst/>
          </a:prstGeom>
          <a:solidFill>
            <a:srgbClr val="BED636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Purpose of the Model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1E50CE-A949-4054-B261-04F6EE4440E0}"/>
              </a:ext>
            </a:extLst>
          </p:cNvPr>
          <p:cNvSpPr txBox="1"/>
          <p:nvPr/>
        </p:nvSpPr>
        <p:spPr>
          <a:xfrm>
            <a:off x="467544" y="2330703"/>
            <a:ext cx="1540918" cy="369332"/>
          </a:xfrm>
          <a:prstGeom prst="rect">
            <a:avLst/>
          </a:prstGeom>
          <a:solidFill>
            <a:srgbClr val="0A79C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The Approach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D558DF-FD1F-4E22-B4A8-C9C06C2D6C30}"/>
              </a:ext>
            </a:extLst>
          </p:cNvPr>
          <p:cNvSpPr txBox="1"/>
          <p:nvPr/>
        </p:nvSpPr>
        <p:spPr>
          <a:xfrm>
            <a:off x="412218" y="1479780"/>
            <a:ext cx="8532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4E6B79"/>
                </a:solidFill>
              </a:rPr>
              <a:t>Using Paramedics unique skill set to deliver a rotational approach to working with PCNs as an alternative to direct employment, bringing a range of system benefits, as well as mitigating the risks to the core workforce and the emergency care offered by NWAS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ED9BC5-F4DF-4762-8666-9A48FD4EC84D}"/>
              </a:ext>
            </a:extLst>
          </p:cNvPr>
          <p:cNvSpPr txBox="1"/>
          <p:nvPr/>
        </p:nvSpPr>
        <p:spPr>
          <a:xfrm>
            <a:off x="412218" y="2770651"/>
            <a:ext cx="82865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BED636"/>
              </a:buClr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4E6B79"/>
                </a:solidFill>
              </a:rPr>
              <a:t>2x Band 6 Paramedics working 11am – 7pm – Internal NWAS via EOI</a:t>
            </a:r>
          </a:p>
          <a:p>
            <a:pPr marL="342900" indent="-342900">
              <a:buClr>
                <a:srgbClr val="BED636"/>
              </a:buClr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4E6B79"/>
                </a:solidFill>
              </a:rPr>
              <a:t>Paramedics use own transport – claim mileage </a:t>
            </a:r>
          </a:p>
          <a:p>
            <a:pPr marL="342900" indent="-342900">
              <a:buClr>
                <a:srgbClr val="BED636"/>
              </a:buClr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4E6B79"/>
                </a:solidFill>
              </a:rPr>
              <a:t>GP provide kit</a:t>
            </a:r>
          </a:p>
          <a:p>
            <a:pPr marL="342900" indent="-342900">
              <a:buClr>
                <a:srgbClr val="BED636"/>
              </a:buClr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4E6B79"/>
                </a:solidFill>
              </a:rPr>
              <a:t>1 month Induction in Primary Care &amp; NWAS – regular rotation of 2 weeks via SLA/</a:t>
            </a:r>
            <a:r>
              <a:rPr lang="en-GB" sz="1600" dirty="0" err="1">
                <a:solidFill>
                  <a:srgbClr val="4E6B79"/>
                </a:solidFill>
              </a:rPr>
              <a:t>Mou</a:t>
            </a:r>
            <a:r>
              <a:rPr lang="en-GB" sz="1600" dirty="0">
                <a:solidFill>
                  <a:srgbClr val="4E6B79"/>
                </a:solidFill>
              </a:rPr>
              <a:t> </a:t>
            </a:r>
          </a:p>
          <a:p>
            <a:pPr marL="342900" indent="-342900">
              <a:buClr>
                <a:srgbClr val="BED636"/>
              </a:buClr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4E6B79"/>
                </a:solidFill>
              </a:rPr>
              <a:t>Paramedics employed by NWAS</a:t>
            </a:r>
          </a:p>
          <a:p>
            <a:pPr marL="342900" indent="-342900">
              <a:buClr>
                <a:srgbClr val="BED636"/>
              </a:buClr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4E6B79"/>
                </a:solidFill>
              </a:rPr>
              <a:t>GP to claim ARRS funding to transfer to NWAS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82F454-AB14-40D8-A5D2-4362725791CD}"/>
              </a:ext>
            </a:extLst>
          </p:cNvPr>
          <p:cNvSpPr txBox="1"/>
          <p:nvPr/>
        </p:nvSpPr>
        <p:spPr>
          <a:xfrm>
            <a:off x="467544" y="4380134"/>
            <a:ext cx="4320480" cy="369332"/>
          </a:xfrm>
          <a:prstGeom prst="rect">
            <a:avLst/>
          </a:prstGeom>
          <a:solidFill>
            <a:srgbClr val="4E6B79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Adoption &amp; Scale – Implementation Took Kit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D1C654-A84D-40F7-9FE2-37F7CE308DC0}"/>
              </a:ext>
            </a:extLst>
          </p:cNvPr>
          <p:cNvSpPr txBox="1"/>
          <p:nvPr/>
        </p:nvSpPr>
        <p:spPr>
          <a:xfrm>
            <a:off x="467544" y="4864657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BED636"/>
              </a:buClr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4E6B79"/>
                </a:solidFill>
              </a:rPr>
              <a:t>Documenting processes, induction plans, interview Q’s/Assessments </a:t>
            </a:r>
          </a:p>
          <a:p>
            <a:pPr marL="285750" indent="-285750">
              <a:buClr>
                <a:srgbClr val="BED636"/>
              </a:buClr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4E6B79"/>
                </a:solidFill>
              </a:rPr>
              <a:t>Sharing learning to assist with scaling up</a:t>
            </a:r>
          </a:p>
          <a:p>
            <a:pPr marL="285750" indent="-285750">
              <a:buClr>
                <a:srgbClr val="BED636"/>
              </a:buClr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4E6B79"/>
                </a:solidFill>
              </a:rPr>
              <a:t>Share documentation, </a:t>
            </a:r>
          </a:p>
          <a:p>
            <a:pPr marL="285750" indent="-285750">
              <a:buClr>
                <a:srgbClr val="BED636"/>
              </a:buClr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4E6B79"/>
                </a:solidFill>
              </a:rPr>
              <a:t>Provide FAQ’s to assist with adoption</a:t>
            </a:r>
          </a:p>
          <a:p>
            <a:pPr marL="285750" indent="-285750">
              <a:buClr>
                <a:srgbClr val="BED636"/>
              </a:buClr>
              <a:buFont typeface="Wingdings" panose="05000000000000000000" pitchFamily="2" charset="2"/>
              <a:buChar char="ü"/>
            </a:pPr>
            <a:endParaRPr lang="en-GB" sz="1600" dirty="0">
              <a:solidFill>
                <a:srgbClr val="4E6B79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29374F-9D51-41B7-A41A-A44A61EFDD9B}"/>
              </a:ext>
            </a:extLst>
          </p:cNvPr>
          <p:cNvSpPr/>
          <p:nvPr/>
        </p:nvSpPr>
        <p:spPr>
          <a:xfrm>
            <a:off x="1761116" y="6320035"/>
            <a:ext cx="58351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hlinkClick r:id="rId4"/>
              </a:rPr>
              <a:t>https://www.hee.nhs.uk/our-work/paramedics/rotating-paramedics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121629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2AAE128-A8DD-46F2-9406-68602451D0E6}"/>
              </a:ext>
            </a:extLst>
          </p:cNvPr>
          <p:cNvSpPr/>
          <p:nvPr/>
        </p:nvSpPr>
        <p:spPr>
          <a:xfrm>
            <a:off x="0" y="752401"/>
            <a:ext cx="9144000" cy="45719"/>
          </a:xfrm>
          <a:prstGeom prst="rect">
            <a:avLst/>
          </a:prstGeom>
          <a:solidFill>
            <a:srgbClr val="4E6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93566C67-A9FD-4D58-93F0-BCC5A1152B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9" b="20865"/>
          <a:stretch/>
        </p:blipFill>
        <p:spPr>
          <a:xfrm>
            <a:off x="5580112" y="5751848"/>
            <a:ext cx="2417094" cy="100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8304AB3-B36E-4568-86B6-660015957F12}"/>
              </a:ext>
            </a:extLst>
          </p:cNvPr>
          <p:cNvSpPr/>
          <p:nvPr/>
        </p:nvSpPr>
        <p:spPr>
          <a:xfrm>
            <a:off x="1726509" y="428788"/>
            <a:ext cx="5690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A79C0"/>
                </a:solidFill>
              </a:rPr>
              <a:t>Paramedic Rotation Programme: Health Education England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85EB1A-481B-4FB0-8BF2-F71029F8F03F}"/>
              </a:ext>
            </a:extLst>
          </p:cNvPr>
          <p:cNvSpPr txBox="1"/>
          <p:nvPr/>
        </p:nvSpPr>
        <p:spPr>
          <a:xfrm>
            <a:off x="3290450" y="937067"/>
            <a:ext cx="2232248" cy="369332"/>
          </a:xfrm>
          <a:prstGeom prst="rect">
            <a:avLst/>
          </a:prstGeom>
          <a:solidFill>
            <a:srgbClr val="BED636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Primary Care Rotation</a:t>
            </a:r>
          </a:p>
        </p:txBody>
      </p:sp>
      <p:pic>
        <p:nvPicPr>
          <p:cNvPr id="2" name="Online Media 1" title="Rotating paramedic model: providing the right response, first time">
            <a:hlinkClick r:id="" action="ppaction://media"/>
            <a:extLst>
              <a:ext uri="{FF2B5EF4-FFF2-40B4-BE49-F238E27FC236}">
                <a16:creationId xmlns:a16="http://schemas.microsoft.com/office/drawing/2014/main" id="{3D39B2B3-B1BD-49BF-8293-2AD36F1D5E3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0" y="1714500"/>
            <a:ext cx="6096000" cy="3429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91853F4-1CB0-47E5-BB53-95539D691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51848"/>
            <a:ext cx="3939030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81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E43E9AB-E93D-41BE-A57B-27858CEF2321}"/>
              </a:ext>
            </a:extLst>
          </p:cNvPr>
          <p:cNvSpPr/>
          <p:nvPr/>
        </p:nvSpPr>
        <p:spPr>
          <a:xfrm>
            <a:off x="0" y="752401"/>
            <a:ext cx="9144000" cy="45719"/>
          </a:xfrm>
          <a:prstGeom prst="rect">
            <a:avLst/>
          </a:prstGeom>
          <a:solidFill>
            <a:srgbClr val="4E6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781B23-E76F-49A3-856D-698FFA904D66}"/>
              </a:ext>
            </a:extLst>
          </p:cNvPr>
          <p:cNvSpPr/>
          <p:nvPr/>
        </p:nvSpPr>
        <p:spPr>
          <a:xfrm>
            <a:off x="3818965" y="391142"/>
            <a:ext cx="1181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A79C0"/>
                </a:solidFill>
              </a:rPr>
              <a:t>Next Steps</a:t>
            </a:r>
          </a:p>
        </p:txBody>
      </p:sp>
      <p:pic>
        <p:nvPicPr>
          <p:cNvPr id="22" name="Graphic 21" descr="Questions">
            <a:extLst>
              <a:ext uri="{FF2B5EF4-FFF2-40B4-BE49-F238E27FC236}">
                <a16:creationId xmlns:a16="http://schemas.microsoft.com/office/drawing/2014/main" id="{18A1DFA1-6ECE-4E6B-A2CB-1869B30C6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40152" y="1988840"/>
            <a:ext cx="2700000" cy="270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6F86FA-0B0E-4A77-B931-857E9039B4CD}"/>
              </a:ext>
            </a:extLst>
          </p:cNvPr>
          <p:cNvSpPr txBox="1"/>
          <p:nvPr/>
        </p:nvSpPr>
        <p:spPr>
          <a:xfrm>
            <a:off x="611560" y="1556792"/>
            <a:ext cx="56166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BED636"/>
              </a:buClr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rgbClr val="4E6B79"/>
                </a:solidFill>
              </a:rPr>
              <a:t>GM Workforce advice and support</a:t>
            </a:r>
          </a:p>
          <a:p>
            <a:pPr marL="285750" indent="-285750">
              <a:buClr>
                <a:srgbClr val="BED636"/>
              </a:buClr>
              <a:buFont typeface="Wingdings" panose="05000000000000000000" pitchFamily="2" charset="2"/>
              <a:buChar char="ü"/>
            </a:pPr>
            <a:endParaRPr lang="en-GB" sz="2000" b="1" dirty="0">
              <a:solidFill>
                <a:srgbClr val="4E6B79"/>
              </a:solidFill>
            </a:endParaRPr>
          </a:p>
          <a:p>
            <a:pPr marL="285750" indent="-285750">
              <a:buClr>
                <a:srgbClr val="BED636"/>
              </a:buClr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rgbClr val="4E6B79"/>
                </a:solidFill>
              </a:rPr>
              <a:t>The GM Health and Wellbeing Offer</a:t>
            </a:r>
          </a:p>
          <a:p>
            <a:pPr marL="285750" indent="-285750">
              <a:buClr>
                <a:srgbClr val="BED636"/>
              </a:buClr>
              <a:buFont typeface="Wingdings" panose="05000000000000000000" pitchFamily="2" charset="2"/>
              <a:buChar char="ü"/>
            </a:pPr>
            <a:endParaRPr lang="en-GB" sz="2000" b="1" dirty="0">
              <a:solidFill>
                <a:srgbClr val="4E6B79"/>
              </a:solidFill>
            </a:endParaRPr>
          </a:p>
          <a:p>
            <a:pPr marL="285750" indent="-285750">
              <a:buClr>
                <a:srgbClr val="BED636"/>
              </a:buClr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rgbClr val="4E6B79"/>
                </a:solidFill>
              </a:rPr>
              <a:t>OD support from </a:t>
            </a:r>
            <a:r>
              <a:rPr lang="en-GB" sz="2000" b="1" dirty="0">
                <a:solidFill>
                  <a:srgbClr val="0A79C0"/>
                </a:solidFill>
              </a:rPr>
              <a:t>Sheni Ravi Smith</a:t>
            </a:r>
          </a:p>
          <a:p>
            <a:pPr marL="285750" indent="-285750">
              <a:buClr>
                <a:srgbClr val="BED636"/>
              </a:buClr>
              <a:buFont typeface="Wingdings" panose="05000000000000000000" pitchFamily="2" charset="2"/>
              <a:buChar char="ü"/>
            </a:pPr>
            <a:endParaRPr lang="en-GB" sz="2000" b="1" dirty="0">
              <a:solidFill>
                <a:srgbClr val="4E6B79"/>
              </a:solidFill>
            </a:endParaRPr>
          </a:p>
          <a:p>
            <a:pPr marL="285750" indent="-285750">
              <a:buClr>
                <a:srgbClr val="BED636"/>
              </a:buClr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rgbClr val="4E6B79"/>
                </a:solidFill>
              </a:rPr>
              <a:t>Talent Management with </a:t>
            </a:r>
            <a:r>
              <a:rPr lang="en-GB" sz="2000" b="1" dirty="0">
                <a:solidFill>
                  <a:srgbClr val="0A79C0"/>
                </a:solidFill>
              </a:rPr>
              <a:t>Jackie Pratt</a:t>
            </a:r>
          </a:p>
          <a:p>
            <a:pPr marL="285750" indent="-285750">
              <a:buClr>
                <a:srgbClr val="BED636"/>
              </a:buClr>
              <a:buFont typeface="Wingdings" panose="05000000000000000000" pitchFamily="2" charset="2"/>
              <a:buChar char="ü"/>
            </a:pPr>
            <a:endParaRPr lang="en-GB" sz="2000" b="1" dirty="0">
              <a:solidFill>
                <a:srgbClr val="4E6B79"/>
              </a:solidFill>
            </a:endParaRPr>
          </a:p>
          <a:p>
            <a:pPr marL="285750" indent="-285750">
              <a:buClr>
                <a:srgbClr val="BED636"/>
              </a:buClr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rgbClr val="4E6B79"/>
                </a:solidFill>
              </a:rPr>
              <a:t>WRES, Culture and Values with </a:t>
            </a:r>
            <a:r>
              <a:rPr lang="en-GB" sz="2000" b="1" dirty="0">
                <a:solidFill>
                  <a:srgbClr val="0A79C0"/>
                </a:solidFill>
              </a:rPr>
              <a:t>John Herring</a:t>
            </a:r>
          </a:p>
          <a:p>
            <a:pPr marL="285750" indent="-285750">
              <a:buClr>
                <a:srgbClr val="BED636"/>
              </a:buClr>
              <a:buFont typeface="Wingdings" panose="05000000000000000000" pitchFamily="2" charset="2"/>
              <a:buChar char="ü"/>
            </a:pPr>
            <a:endParaRPr lang="en-GB" sz="2000" b="1" dirty="0">
              <a:solidFill>
                <a:srgbClr val="4E6B79"/>
              </a:solidFill>
            </a:endParaRPr>
          </a:p>
          <a:p>
            <a:pPr marL="285750" indent="-285750">
              <a:buClr>
                <a:srgbClr val="BED636"/>
              </a:buClr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rgbClr val="4E6B79"/>
                </a:solidFill>
              </a:rPr>
              <a:t>What would you like to see on the GM PC Careers Website?</a:t>
            </a:r>
          </a:p>
          <a:p>
            <a:pPr marL="285750" indent="-285750">
              <a:buClr>
                <a:srgbClr val="BED636"/>
              </a:buClr>
              <a:buFont typeface="Wingdings" panose="05000000000000000000" pitchFamily="2" charset="2"/>
              <a:buChar char="ü"/>
            </a:pPr>
            <a:endParaRPr lang="en-GB" sz="2000" b="1" dirty="0">
              <a:solidFill>
                <a:srgbClr val="4E6B79"/>
              </a:solidFill>
            </a:endParaRPr>
          </a:p>
          <a:p>
            <a:pPr marL="285750" indent="-285750">
              <a:buClr>
                <a:srgbClr val="BED636"/>
              </a:buClr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rgbClr val="4E6B79"/>
                </a:solidFill>
              </a:rPr>
              <a:t>Your next steps in your localities?</a:t>
            </a:r>
          </a:p>
        </p:txBody>
      </p:sp>
    </p:spTree>
    <p:extLst>
      <p:ext uri="{BB962C8B-B14F-4D97-AF65-F5344CB8AC3E}">
        <p14:creationId xmlns:p14="http://schemas.microsoft.com/office/powerpoint/2010/main" val="3797981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mmit Session - 051120 - Rotational Working.potx" id="{60616A19-376E-406D-821D-3F0984C14EFE}" vid="{CF72F905-F5AB-4A22-A1B4-B784C3593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Summit Session - 051120 - Rotational Working</Template>
  <TotalTime>1671</TotalTime>
  <Words>391</Words>
  <Application>Microsoft Office PowerPoint</Application>
  <PresentationFormat>On-screen Show (4:3)</PresentationFormat>
  <Paragraphs>135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GMCSU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Natasha Odita</dc:creator>
  <cp:lastModifiedBy>Natasha Odita</cp:lastModifiedBy>
  <cp:revision>30</cp:revision>
  <dcterms:created xsi:type="dcterms:W3CDTF">2020-11-09T11:26:23Z</dcterms:created>
  <dcterms:modified xsi:type="dcterms:W3CDTF">2020-11-10T16:03:35Z</dcterms:modified>
</cp:coreProperties>
</file>