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27"/>
  </p:notesMasterIdLst>
  <p:sldIdLst>
    <p:sldId id="258" r:id="rId2"/>
    <p:sldId id="256" r:id="rId3"/>
    <p:sldId id="257" r:id="rId4"/>
    <p:sldId id="267" r:id="rId5"/>
    <p:sldId id="259" r:id="rId6"/>
    <p:sldId id="260" r:id="rId7"/>
    <p:sldId id="262" r:id="rId8"/>
    <p:sldId id="261" r:id="rId9"/>
    <p:sldId id="275" r:id="rId10"/>
    <p:sldId id="264" r:id="rId11"/>
    <p:sldId id="265" r:id="rId12"/>
    <p:sldId id="281" r:id="rId13"/>
    <p:sldId id="282" r:id="rId14"/>
    <p:sldId id="269" r:id="rId15"/>
    <p:sldId id="266" r:id="rId16"/>
    <p:sldId id="277" r:id="rId17"/>
    <p:sldId id="270" r:id="rId18"/>
    <p:sldId id="276" r:id="rId19"/>
    <p:sldId id="271" r:id="rId20"/>
    <p:sldId id="272" r:id="rId21"/>
    <p:sldId id="278" r:id="rId22"/>
    <p:sldId id="279" r:id="rId23"/>
    <p:sldId id="280" r:id="rId24"/>
    <p:sldId id="273"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377A"/>
    <a:srgbClr val="DD3598"/>
    <a:srgbClr val="1C30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6E07E5-A978-4809-A114-F33E4154B9DC}" v="83" dt="2020-11-10T12:25:13.039"/>
    <p1510:client id="{19B55545-C1BA-443C-9B6F-F8C1FC92E0B5}" v="61" dt="2020-11-10T12:15:38.827"/>
    <p1510:client id="{E567E309-299C-40EA-8101-B3E2E5C55C86}" v="40" dt="2020-11-10T12:49:40.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05"/>
    <p:restoredTop sz="94733"/>
  </p:normalViewPr>
  <p:slideViewPr>
    <p:cSldViewPr snapToGrid="0" snapToObjects="1">
      <p:cViewPr varScale="1">
        <p:scale>
          <a:sx n="63" d="100"/>
          <a:sy n="63" d="100"/>
        </p:scale>
        <p:origin x="31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Recieved</a:t>
            </a:r>
            <a:r>
              <a:rPr lang="en-GB" baseline="0"/>
              <a:t> Module Feedback </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val>
            <c:numRef>
              <c:f>Sheet1!$B$5:$B$10</c:f>
              <c:numCache>
                <c:formatCode>General</c:formatCode>
                <c:ptCount val="6"/>
                <c:pt idx="0">
                  <c:v>0</c:v>
                </c:pt>
                <c:pt idx="1">
                  <c:v>0</c:v>
                </c:pt>
                <c:pt idx="2">
                  <c:v>1</c:v>
                </c:pt>
                <c:pt idx="3">
                  <c:v>6</c:v>
                </c:pt>
                <c:pt idx="4">
                  <c:v>10</c:v>
                </c:pt>
                <c:pt idx="5">
                  <c:v>0</c:v>
                </c:pt>
              </c:numCache>
            </c:numRef>
          </c:val>
          <c:extLst>
            <c:ext xmlns:c15="http://schemas.microsoft.com/office/drawing/2012/chart" uri="{02D57815-91ED-43cb-92C2-25804820EDAC}">
              <c15:filteredSeriesTitle>
                <c15:tx>
                  <c:strRef>
                    <c:extLst>
                      <c:ext uri="{02D57815-91ED-43cb-92C2-25804820EDAC}">
                        <c15:formulaRef>
                          <c15:sqref>Sheet1!$B$10</c15:sqref>
                        </c15:formulaRef>
                      </c:ext>
                    </c:extLst>
                    <c:strCache>
                      <c:ptCount val="1"/>
                      <c:pt idx="0">
                        <c:v>The module tutor made the subject interesting</c:v>
                      </c:pt>
                    </c:strCache>
                  </c:strRef>
                </c15:tx>
              </c15:filteredSeriesTitle>
            </c:ext>
            <c:ext xmlns:c15="http://schemas.microsoft.com/office/drawing/2012/chart" uri="{02D57815-91ED-43cb-92C2-25804820EDAC}">
              <c15:filteredCategoryTitle>
                <c15:cat>
                  <c:strRef>
                    <c:extLst>
                      <c:ext uri="{02D57815-91ED-43cb-92C2-25804820EDAC}">
                        <c15:formulaRef>
                          <c15:sqref>Sheet1!$A$5:$A$10</c15:sqref>
                        </c15:formulaRef>
                      </c:ext>
                    </c:extLst>
                    <c:strCache>
                      <c:ptCount val="5"/>
                      <c:pt idx="0">
                        <c:v>Definitely Disagree</c:v>
                      </c:pt>
                      <c:pt idx="1">
                        <c:v>Disagree</c:v>
                      </c:pt>
                      <c:pt idx="2">
                        <c:v>Undecided</c:v>
                      </c:pt>
                      <c:pt idx="3">
                        <c:v>Agree</c:v>
                      </c:pt>
                      <c:pt idx="4">
                        <c:v>Definitely Agree</c:v>
                      </c:pt>
                    </c:strCache>
                  </c:strRef>
                </c15:cat>
              </c15:filteredCategoryTitle>
            </c:ext>
            <c:ext xmlns:c16="http://schemas.microsoft.com/office/drawing/2014/chart" uri="{C3380CC4-5D6E-409C-BE32-E72D297353CC}">
              <c16:uniqueId val="{00000000-8C9F-8741-B6D1-70C7EF6AB7C3}"/>
            </c:ext>
          </c:extLst>
        </c:ser>
        <c:ser>
          <c:idx val="1"/>
          <c:order val="1"/>
          <c:spPr>
            <a:solidFill>
              <a:schemeClr val="accent2"/>
            </a:solidFill>
            <a:ln>
              <a:noFill/>
            </a:ln>
            <a:effectLst/>
          </c:spPr>
          <c:invertIfNegative val="0"/>
          <c:val>
            <c:numRef>
              <c:f>Sheet1!$C$5:$C$10</c:f>
              <c:numCache>
                <c:formatCode>General</c:formatCode>
                <c:ptCount val="6"/>
                <c:pt idx="0">
                  <c:v>0</c:v>
                </c:pt>
                <c:pt idx="1">
                  <c:v>0</c:v>
                </c:pt>
                <c:pt idx="2">
                  <c:v>1</c:v>
                </c:pt>
                <c:pt idx="3">
                  <c:v>6</c:v>
                </c:pt>
                <c:pt idx="4">
                  <c:v>10</c:v>
                </c:pt>
                <c:pt idx="5">
                  <c:v>0</c:v>
                </c:pt>
              </c:numCache>
            </c:numRef>
          </c:val>
          <c:extLst>
            <c:ext xmlns:c15="http://schemas.microsoft.com/office/drawing/2012/chart" uri="{02D57815-91ED-43cb-92C2-25804820EDAC}">
              <c15:filteredSeriesTitle>
                <c15:tx>
                  <c:strRef>
                    <c:extLst>
                      <c:ext uri="{02D57815-91ED-43cb-92C2-25804820EDAC}">
                        <c15:formulaRef>
                          <c15:sqref>Sheet1!$C$10</c15:sqref>
                        </c15:formulaRef>
                      </c:ext>
                    </c:extLst>
                    <c:strCache>
                      <c:ptCount val="1"/>
                      <c:pt idx="0">
                        <c:v>The teaching on this module helped my understanding of the subject</c:v>
                      </c:pt>
                    </c:strCache>
                  </c:strRef>
                </c15:tx>
              </c15:filteredSeriesTitle>
            </c:ext>
            <c:ext xmlns:c15="http://schemas.microsoft.com/office/drawing/2012/chart" uri="{02D57815-91ED-43cb-92C2-25804820EDAC}">
              <c15:filteredCategoryTitle>
                <c15:cat>
                  <c:strRef>
                    <c:extLst>
                      <c:ext uri="{02D57815-91ED-43cb-92C2-25804820EDAC}">
                        <c15:formulaRef>
                          <c15:sqref>Sheet1!$A$5:$A$10</c15:sqref>
                        </c15:formulaRef>
                      </c:ext>
                    </c:extLst>
                    <c:strCache>
                      <c:ptCount val="5"/>
                      <c:pt idx="0">
                        <c:v>Definitely Disagree</c:v>
                      </c:pt>
                      <c:pt idx="1">
                        <c:v>Disagree</c:v>
                      </c:pt>
                      <c:pt idx="2">
                        <c:v>Undecided</c:v>
                      </c:pt>
                      <c:pt idx="3">
                        <c:v>Agree</c:v>
                      </c:pt>
                      <c:pt idx="4">
                        <c:v>Definitely Agree</c:v>
                      </c:pt>
                    </c:strCache>
                  </c:strRef>
                </c15:cat>
              </c15:filteredCategoryTitle>
            </c:ext>
            <c:ext xmlns:c16="http://schemas.microsoft.com/office/drawing/2014/chart" uri="{C3380CC4-5D6E-409C-BE32-E72D297353CC}">
              <c16:uniqueId val="{00000001-8C9F-8741-B6D1-70C7EF6AB7C3}"/>
            </c:ext>
          </c:extLst>
        </c:ser>
        <c:ser>
          <c:idx val="2"/>
          <c:order val="2"/>
          <c:spPr>
            <a:solidFill>
              <a:schemeClr val="accent3"/>
            </a:solidFill>
            <a:ln>
              <a:noFill/>
            </a:ln>
            <a:effectLst/>
          </c:spPr>
          <c:invertIfNegative val="0"/>
          <c:val>
            <c:numRef>
              <c:f>Sheet1!$D$5:$D$10</c:f>
              <c:numCache>
                <c:formatCode>General</c:formatCode>
                <c:ptCount val="6"/>
                <c:pt idx="0">
                  <c:v>0</c:v>
                </c:pt>
                <c:pt idx="1">
                  <c:v>0</c:v>
                </c:pt>
                <c:pt idx="2">
                  <c:v>0</c:v>
                </c:pt>
                <c:pt idx="3">
                  <c:v>7</c:v>
                </c:pt>
                <c:pt idx="4">
                  <c:v>10</c:v>
                </c:pt>
                <c:pt idx="5">
                  <c:v>0</c:v>
                </c:pt>
              </c:numCache>
            </c:numRef>
          </c:val>
          <c:extLst>
            <c:ext xmlns:c15="http://schemas.microsoft.com/office/drawing/2012/chart" uri="{02D57815-91ED-43cb-92C2-25804820EDAC}">
              <c15:filteredSeriesTitle>
                <c15:tx>
                  <c:strRef>
                    <c:extLst>
                      <c:ext uri="{02D57815-91ED-43cb-92C2-25804820EDAC}">
                        <c15:formulaRef>
                          <c15:sqref>Sheet1!$D$10</c15:sqref>
                        </c15:formulaRef>
                      </c:ext>
                    </c:extLst>
                    <c:strCache>
                      <c:ptCount val="1"/>
                      <c:pt idx="0">
                        <c:v>The module materials and resources supported my learning</c:v>
                      </c:pt>
                    </c:strCache>
                  </c:strRef>
                </c15:tx>
              </c15:filteredSeriesTitle>
            </c:ext>
            <c:ext xmlns:c15="http://schemas.microsoft.com/office/drawing/2012/chart" uri="{02D57815-91ED-43cb-92C2-25804820EDAC}">
              <c15:filteredCategoryTitle>
                <c15:cat>
                  <c:strRef>
                    <c:extLst>
                      <c:ext uri="{02D57815-91ED-43cb-92C2-25804820EDAC}">
                        <c15:formulaRef>
                          <c15:sqref>Sheet1!$A$5:$A$10</c15:sqref>
                        </c15:formulaRef>
                      </c:ext>
                    </c:extLst>
                    <c:strCache>
                      <c:ptCount val="5"/>
                      <c:pt idx="0">
                        <c:v>Definitely Disagree</c:v>
                      </c:pt>
                      <c:pt idx="1">
                        <c:v>Disagree</c:v>
                      </c:pt>
                      <c:pt idx="2">
                        <c:v>Undecided</c:v>
                      </c:pt>
                      <c:pt idx="3">
                        <c:v>Agree</c:v>
                      </c:pt>
                      <c:pt idx="4">
                        <c:v>Definitely Agree</c:v>
                      </c:pt>
                    </c:strCache>
                  </c:strRef>
                </c15:cat>
              </c15:filteredCategoryTitle>
            </c:ext>
            <c:ext xmlns:c16="http://schemas.microsoft.com/office/drawing/2014/chart" uri="{C3380CC4-5D6E-409C-BE32-E72D297353CC}">
              <c16:uniqueId val="{00000002-8C9F-8741-B6D1-70C7EF6AB7C3}"/>
            </c:ext>
          </c:extLst>
        </c:ser>
        <c:ser>
          <c:idx val="3"/>
          <c:order val="3"/>
          <c:spPr>
            <a:solidFill>
              <a:schemeClr val="accent4"/>
            </a:solidFill>
            <a:ln>
              <a:noFill/>
            </a:ln>
            <a:effectLst/>
          </c:spPr>
          <c:invertIfNegative val="0"/>
          <c:val>
            <c:numRef>
              <c:f>Sheet1!$E$5:$E$10</c:f>
              <c:numCache>
                <c:formatCode>General</c:formatCode>
                <c:ptCount val="6"/>
                <c:pt idx="0">
                  <c:v>0</c:v>
                </c:pt>
                <c:pt idx="1">
                  <c:v>0</c:v>
                </c:pt>
                <c:pt idx="2">
                  <c:v>0</c:v>
                </c:pt>
                <c:pt idx="3">
                  <c:v>7</c:v>
                </c:pt>
                <c:pt idx="4">
                  <c:v>10</c:v>
                </c:pt>
                <c:pt idx="5">
                  <c:v>0</c:v>
                </c:pt>
              </c:numCache>
            </c:numRef>
          </c:val>
          <c:extLst>
            <c:ext xmlns:c15="http://schemas.microsoft.com/office/drawing/2012/chart" uri="{02D57815-91ED-43cb-92C2-25804820EDAC}">
              <c15:filteredSeriesTitle>
                <c15:tx>
                  <c:strRef>
                    <c:extLst>
                      <c:ext uri="{02D57815-91ED-43cb-92C2-25804820EDAC}">
                        <c15:formulaRef>
                          <c15:sqref>Sheet1!$E$10</c15:sqref>
                        </c15:formulaRef>
                      </c:ext>
                    </c:extLst>
                    <c:strCache>
                      <c:ptCount val="1"/>
                      <c:pt idx="0">
                        <c:v>Overall I am satisfied with the module</c:v>
                      </c:pt>
                    </c:strCache>
                  </c:strRef>
                </c15:tx>
              </c15:filteredSeriesTitle>
            </c:ext>
            <c:ext xmlns:c15="http://schemas.microsoft.com/office/drawing/2012/chart" uri="{02D57815-91ED-43cb-92C2-25804820EDAC}">
              <c15:filteredCategoryTitle>
                <c15:cat>
                  <c:strRef>
                    <c:extLst>
                      <c:ext uri="{02D57815-91ED-43cb-92C2-25804820EDAC}">
                        <c15:formulaRef>
                          <c15:sqref>Sheet1!$A$5:$A$10</c15:sqref>
                        </c15:formulaRef>
                      </c:ext>
                    </c:extLst>
                    <c:strCache>
                      <c:ptCount val="5"/>
                      <c:pt idx="0">
                        <c:v>Definitely Disagree</c:v>
                      </c:pt>
                      <c:pt idx="1">
                        <c:v>Disagree</c:v>
                      </c:pt>
                      <c:pt idx="2">
                        <c:v>Undecided</c:v>
                      </c:pt>
                      <c:pt idx="3">
                        <c:v>Agree</c:v>
                      </c:pt>
                      <c:pt idx="4">
                        <c:v>Definitely Agree</c:v>
                      </c:pt>
                    </c:strCache>
                  </c:strRef>
                </c15:cat>
              </c15:filteredCategoryTitle>
            </c:ext>
            <c:ext xmlns:c16="http://schemas.microsoft.com/office/drawing/2014/chart" uri="{C3380CC4-5D6E-409C-BE32-E72D297353CC}">
              <c16:uniqueId val="{00000003-8C9F-8741-B6D1-70C7EF6AB7C3}"/>
            </c:ext>
          </c:extLst>
        </c:ser>
        <c:dLbls>
          <c:showLegendKey val="0"/>
          <c:showVal val="0"/>
          <c:showCatName val="0"/>
          <c:showSerName val="0"/>
          <c:showPercent val="0"/>
          <c:showBubbleSize val="0"/>
        </c:dLbls>
        <c:gapWidth val="219"/>
        <c:axId val="1178507632"/>
        <c:axId val="1178058224"/>
      </c:barChart>
      <c:catAx>
        <c:axId val="117850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058224"/>
        <c:crosses val="autoZero"/>
        <c:auto val="1"/>
        <c:lblAlgn val="ctr"/>
        <c:lblOffset val="100"/>
        <c:noMultiLvlLbl val="0"/>
      </c:catAx>
      <c:valAx>
        <c:axId val="1178058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8507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CA3A2-284E-4661-B89D-8EAC35FF618D}" type="datetimeFigureOut">
              <a:rPr lang="en-US"/>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330E85-E524-4851-B38C-88AB7061E0CF}" type="slidenum">
              <a:rPr lang="en-US"/>
              <a:t>‹#›</a:t>
            </a:fld>
            <a:endParaRPr lang="en-US"/>
          </a:p>
        </p:txBody>
      </p:sp>
    </p:spTree>
    <p:extLst>
      <p:ext uri="{BB962C8B-B14F-4D97-AF65-F5344CB8AC3E}">
        <p14:creationId xmlns:p14="http://schemas.microsoft.com/office/powerpoint/2010/main" val="243830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330E85-E524-4851-B38C-88AB7061E0CF}" type="slidenum">
              <a:rPr lang="en-US"/>
              <a:t>5</a:t>
            </a:fld>
            <a:endParaRPr lang="en-US"/>
          </a:p>
        </p:txBody>
      </p:sp>
    </p:spTree>
    <p:extLst>
      <p:ext uri="{BB962C8B-B14F-4D97-AF65-F5344CB8AC3E}">
        <p14:creationId xmlns:p14="http://schemas.microsoft.com/office/powerpoint/2010/main" val="4824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330E85-E524-4851-B38C-88AB7061E0CF}" type="slidenum">
              <a:rPr lang="en-US"/>
              <a:t>10</a:t>
            </a:fld>
            <a:endParaRPr lang="en-US"/>
          </a:p>
        </p:txBody>
      </p:sp>
    </p:spTree>
    <p:extLst>
      <p:ext uri="{BB962C8B-B14F-4D97-AF65-F5344CB8AC3E}">
        <p14:creationId xmlns:p14="http://schemas.microsoft.com/office/powerpoint/2010/main" val="756011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ECEA-F74E-6D4D-85F3-A1F3A05263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B5425FD-8426-9A4D-8F2B-7692CAB70A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1CFA5F3-E1C9-5D41-9E81-8714BCBBD759}"/>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5" name="Footer Placeholder 4">
            <a:extLst>
              <a:ext uri="{FF2B5EF4-FFF2-40B4-BE49-F238E27FC236}">
                <a16:creationId xmlns:a16="http://schemas.microsoft.com/office/drawing/2014/main" id="{1464900A-B03D-5343-80C7-CD45D63507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A9715-9A6C-6449-B4E6-30B9D69733AB}"/>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183050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B7190-3C59-1142-B5B3-5CBF4EAC001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20F8E22-A710-D04D-ABEA-18A4410AA01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EC2714-7002-A74E-B2C5-AE4339AE6C75}"/>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5" name="Footer Placeholder 4">
            <a:extLst>
              <a:ext uri="{FF2B5EF4-FFF2-40B4-BE49-F238E27FC236}">
                <a16:creationId xmlns:a16="http://schemas.microsoft.com/office/drawing/2014/main" id="{8CE70D5C-2660-5345-AF47-94E9E25193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85BC88-F266-F74A-9EB0-1C4A13A02612}"/>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240105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51438-20B1-C740-91EB-8DC1DFD2639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53B672A-16D2-B14D-80F0-22B3679E05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7C1DAF-E12B-9F4D-9336-0BE0789E8AED}"/>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5" name="Footer Placeholder 4">
            <a:extLst>
              <a:ext uri="{FF2B5EF4-FFF2-40B4-BE49-F238E27FC236}">
                <a16:creationId xmlns:a16="http://schemas.microsoft.com/office/drawing/2014/main" id="{F2C1AAAF-A77B-7543-916E-FE005A12E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32B211-5F24-9F4F-BEF1-EA020F5216AB}"/>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1461924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0A99-33B2-224E-9203-C88D4E6041C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EACB441-CF5A-024E-9983-ED0B2AC95B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A314D6-9164-3149-B7F4-C1DF43898D0B}"/>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5" name="Footer Placeholder 4">
            <a:extLst>
              <a:ext uri="{FF2B5EF4-FFF2-40B4-BE49-F238E27FC236}">
                <a16:creationId xmlns:a16="http://schemas.microsoft.com/office/drawing/2014/main" id="{C7E6A65A-CAF4-E044-895F-730B28F05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E30D4-DDE8-B94D-94EA-CE6ACD71B53E}"/>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875614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C733-720E-5A45-A5A7-EB176EDAADA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B715DFA-3A37-8047-8E6E-F9C2C3D8A1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8E3BAC5-0B7A-B24C-8305-388393EEED8B}"/>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5" name="Footer Placeholder 4">
            <a:extLst>
              <a:ext uri="{FF2B5EF4-FFF2-40B4-BE49-F238E27FC236}">
                <a16:creationId xmlns:a16="http://schemas.microsoft.com/office/drawing/2014/main" id="{DDD1D2B9-DC78-B846-B78F-C2521156B1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5A9A4-0291-2D43-ABE1-7E7A9AEE7E45}"/>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144425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2527-4899-E047-8322-3B7A8A480B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5F3090-E60B-1949-A268-2AA404963CF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AD7094A-E0D6-D54F-AA08-418CB8FD66D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2E12B6A-C177-7A44-A968-96A7F2D3AB9D}"/>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6" name="Footer Placeholder 5">
            <a:extLst>
              <a:ext uri="{FF2B5EF4-FFF2-40B4-BE49-F238E27FC236}">
                <a16:creationId xmlns:a16="http://schemas.microsoft.com/office/drawing/2014/main" id="{744F8E13-35A5-5A40-A4AF-E67321AC1F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B830D-F3F9-364D-A2FB-6294B639B91E}"/>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250938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FBEC-13B2-3F44-903C-760E41AB5DB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D4E5DF-4966-3B4E-8805-6E560F8464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C1BAD79-7C5F-FA4F-851C-BAD17C49BA3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6A19BB6-ED19-F842-B71C-E30654A48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725C50-CCA7-DE47-A9F1-FD54F2144B9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9DD1910-DF79-5243-B0ED-73D780A1CBA5}"/>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8" name="Footer Placeholder 7">
            <a:extLst>
              <a:ext uri="{FF2B5EF4-FFF2-40B4-BE49-F238E27FC236}">
                <a16:creationId xmlns:a16="http://schemas.microsoft.com/office/drawing/2014/main" id="{AD2D3E43-5F92-584D-A4A4-0FA3271F61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5E619D-D4F8-DE4B-BC17-7048535520A0}"/>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342065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53C56-EE0A-CB43-9F0D-227F263360C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6D520D2-03D8-BF49-93AB-D46559325353}"/>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4" name="Footer Placeholder 3">
            <a:extLst>
              <a:ext uri="{FF2B5EF4-FFF2-40B4-BE49-F238E27FC236}">
                <a16:creationId xmlns:a16="http://schemas.microsoft.com/office/drawing/2014/main" id="{ADDD3AAF-D9E7-E740-BE78-ECE1BAFF4B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713A2B-A97F-1C45-8AE0-CBC11733632B}"/>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1053549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2FF449-C7C8-EC49-8C65-C8E9DF27131F}"/>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3" name="Footer Placeholder 2">
            <a:extLst>
              <a:ext uri="{FF2B5EF4-FFF2-40B4-BE49-F238E27FC236}">
                <a16:creationId xmlns:a16="http://schemas.microsoft.com/office/drawing/2014/main" id="{B343D8FB-6C26-FB47-A6E6-616664EB08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6CE5F2-7732-7F48-8D20-BC0312BA795B}"/>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5804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0F55C-1F04-5A49-BDBB-D8524EE9BDD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38F81A-EE77-424F-B459-00CBBBFF9D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58E6599-A1A9-0540-9756-D5E4DEA9E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F5D5F37-EDCA-E742-999C-51868DB624B9}"/>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6" name="Footer Placeholder 5">
            <a:extLst>
              <a:ext uri="{FF2B5EF4-FFF2-40B4-BE49-F238E27FC236}">
                <a16:creationId xmlns:a16="http://schemas.microsoft.com/office/drawing/2014/main" id="{6ED54B9E-97BD-0D46-807C-789F089911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8C58F4-5B1C-B646-8545-A68CC2A1256A}"/>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308485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56ED-1942-9040-9E8F-055D8B5CEF5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658D93A-7243-3D4A-8615-1E72EF487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FE8958-340C-544F-9043-989831589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3023D3-84A2-1043-BA5F-A9BA70E14B20}"/>
              </a:ext>
            </a:extLst>
          </p:cNvPr>
          <p:cNvSpPr>
            <a:spLocks noGrp="1"/>
          </p:cNvSpPr>
          <p:nvPr>
            <p:ph type="dt" sz="half" idx="10"/>
          </p:nvPr>
        </p:nvSpPr>
        <p:spPr/>
        <p:txBody>
          <a:bodyPr/>
          <a:lstStyle/>
          <a:p>
            <a:fld id="{51FD6B83-05D2-0D49-ADA0-44A918B5F161}" type="datetimeFigureOut">
              <a:rPr lang="en-US" smtClean="0"/>
              <a:t>11/12/2020</a:t>
            </a:fld>
            <a:endParaRPr lang="en-US"/>
          </a:p>
        </p:txBody>
      </p:sp>
      <p:sp>
        <p:nvSpPr>
          <p:cNvPr id="6" name="Footer Placeholder 5">
            <a:extLst>
              <a:ext uri="{FF2B5EF4-FFF2-40B4-BE49-F238E27FC236}">
                <a16:creationId xmlns:a16="http://schemas.microsoft.com/office/drawing/2014/main" id="{4B908423-E337-4545-8DA0-9BC26F41C1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C0A89F-29EA-EB42-A543-4D1D978E19D6}"/>
              </a:ext>
            </a:extLst>
          </p:cNvPr>
          <p:cNvSpPr>
            <a:spLocks noGrp="1"/>
          </p:cNvSpPr>
          <p:nvPr>
            <p:ph type="sldNum" sz="quarter" idx="12"/>
          </p:nvPr>
        </p:nvSpPr>
        <p:spPr/>
        <p:txBody>
          <a:bodyPr/>
          <a:lstStyle/>
          <a:p>
            <a:fld id="{D8899AFF-1D8F-6B4C-AEF7-BC6F53EEA87F}" type="slidenum">
              <a:rPr lang="en-US" smtClean="0"/>
              <a:t>‹#›</a:t>
            </a:fld>
            <a:endParaRPr lang="en-US"/>
          </a:p>
        </p:txBody>
      </p:sp>
    </p:spTree>
    <p:extLst>
      <p:ext uri="{BB962C8B-B14F-4D97-AF65-F5344CB8AC3E}">
        <p14:creationId xmlns:p14="http://schemas.microsoft.com/office/powerpoint/2010/main" val="1038394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A9EA91-4AD4-4249-8852-660E63DF9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944FF6-C4F2-EA4E-96CA-59F5F68C62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48B3C5-11C4-724F-9842-67837F909D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D6B83-05D2-0D49-ADA0-44A918B5F161}" type="datetimeFigureOut">
              <a:rPr lang="en-US" smtClean="0"/>
              <a:t>11/12/2020</a:t>
            </a:fld>
            <a:endParaRPr lang="en-US"/>
          </a:p>
        </p:txBody>
      </p:sp>
      <p:sp>
        <p:nvSpPr>
          <p:cNvPr id="5" name="Footer Placeholder 4">
            <a:extLst>
              <a:ext uri="{FF2B5EF4-FFF2-40B4-BE49-F238E27FC236}">
                <a16:creationId xmlns:a16="http://schemas.microsoft.com/office/drawing/2014/main" id="{24D76490-C2CE-DE4F-BF22-2F164EF8BF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8B3883-3153-AC4C-AE4A-5B713533A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99AFF-1D8F-6B4C-AEF7-BC6F53EEA87F}" type="slidenum">
              <a:rPr lang="en-US" smtClean="0"/>
              <a:t>‹#›</a:t>
            </a:fld>
            <a:endParaRPr lang="en-US"/>
          </a:p>
        </p:txBody>
      </p:sp>
    </p:spTree>
    <p:extLst>
      <p:ext uri="{BB962C8B-B14F-4D97-AF65-F5344CB8AC3E}">
        <p14:creationId xmlns:p14="http://schemas.microsoft.com/office/powerpoint/2010/main" val="1186974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emf"/><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emf"/><Relationship Id="rId7" Type="http://schemas.openxmlformats.org/officeDocument/2006/relationships/hyperlink" Target="mailto:h.lord@bolton.ac.uk" TargetMode="Externa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hyperlink" Target="mailto:S.R.First@bolton.ac.uk" TargetMode="External"/><Relationship Id="rId5" Type="http://schemas.openxmlformats.org/officeDocument/2006/relationships/image" Target="../media/image5.jpeg"/><Relationship Id="rId10" Type="http://schemas.openxmlformats.org/officeDocument/2006/relationships/hyperlink" Target="mailto:s.freeman@bolton.ac.uk" TargetMode="External"/><Relationship Id="rId4" Type="http://schemas.openxmlformats.org/officeDocument/2006/relationships/image" Target="../media/image3.emf"/><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hyperlink" Target="http://www.skillsforcare.org.uk/research/research_reports/state_of_the_adult_social_care_workforce_reports.aspx" TargetMode="External"/><Relationship Id="rId7"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www.skillsforcare.org.uk/research/research_reports/size_and_structure_2011.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BFDE525A-6E79-1A46-AFC9-08AC4AB55866}"/>
              </a:ext>
            </a:extLst>
          </p:cNvPr>
          <p:cNvPicPr>
            <a:picLocks noChangeAspect="1"/>
          </p:cNvPicPr>
          <p:nvPr/>
        </p:nvPicPr>
        <p:blipFill>
          <a:blip r:embed="rId2"/>
          <a:stretch>
            <a:fillRect/>
          </a:stretch>
        </p:blipFill>
        <p:spPr>
          <a:xfrm>
            <a:off x="0" y="3048"/>
            <a:ext cx="12192000" cy="6851904"/>
          </a:xfrm>
          <a:prstGeom prst="rect">
            <a:avLst/>
          </a:prstGeom>
        </p:spPr>
      </p:pic>
      <p:sp>
        <p:nvSpPr>
          <p:cNvPr id="5" name="Title 1">
            <a:extLst>
              <a:ext uri="{FF2B5EF4-FFF2-40B4-BE49-F238E27FC236}">
                <a16:creationId xmlns:a16="http://schemas.microsoft.com/office/drawing/2014/main" id="{8EE0E0BE-96D2-3D45-B416-5A8C66E32488}"/>
              </a:ext>
            </a:extLst>
          </p:cNvPr>
          <p:cNvSpPr txBox="1">
            <a:spLocks/>
          </p:cNvSpPr>
          <p:nvPr/>
        </p:nvSpPr>
        <p:spPr>
          <a:xfrm>
            <a:off x="398033" y="1065007"/>
            <a:ext cx="8767482" cy="27001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latin typeface="Arial" panose="020B0604020202020204" pitchFamily="34" charset="0"/>
                <a:cs typeface="Arial" panose="020B0604020202020204" pitchFamily="34" charset="0"/>
              </a:rPr>
              <a:t>University of Bolton </a:t>
            </a:r>
          </a:p>
          <a:p>
            <a:r>
              <a:rPr lang="en-US" sz="4800" b="1" dirty="0">
                <a:solidFill>
                  <a:schemeClr val="bg1"/>
                </a:solidFill>
                <a:latin typeface="Arial" panose="020B0604020202020204" pitchFamily="34" charset="0"/>
                <a:cs typeface="Arial" panose="020B0604020202020204" pitchFamily="34" charset="0"/>
              </a:rPr>
              <a:t>Care Home Education Award</a:t>
            </a:r>
          </a:p>
          <a:p>
            <a:endParaRPr lang="en-US" sz="4800" b="1"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Workforce Summit 2020</a:t>
            </a:r>
            <a:r>
              <a:rPr lang="en-US" sz="4800" b="1" dirty="0">
                <a:solidFill>
                  <a:schemeClr val="bg1"/>
                </a:solidFill>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76413FDA-599D-E84B-8565-FEA24A2BED59}"/>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7" name="Picture 6">
            <a:extLst>
              <a:ext uri="{FF2B5EF4-FFF2-40B4-BE49-F238E27FC236}">
                <a16:creationId xmlns:a16="http://schemas.microsoft.com/office/drawing/2014/main" id="{D6E90088-FCA3-F948-9348-A893E6563850}"/>
              </a:ext>
            </a:extLst>
          </p:cNvPr>
          <p:cNvPicPr>
            <a:picLocks noChangeAspect="1"/>
          </p:cNvPicPr>
          <p:nvPr/>
        </p:nvPicPr>
        <p:blipFill>
          <a:blip r:embed="rId4"/>
          <a:stretch>
            <a:fillRect/>
          </a:stretch>
        </p:blipFill>
        <p:spPr>
          <a:xfrm>
            <a:off x="9883513" y="6374295"/>
            <a:ext cx="1896111" cy="123324"/>
          </a:xfrm>
          <a:prstGeom prst="rect">
            <a:avLst/>
          </a:prstGeom>
        </p:spPr>
      </p:pic>
    </p:spTree>
    <p:extLst>
      <p:ext uri="{BB962C8B-B14F-4D97-AF65-F5344CB8AC3E}">
        <p14:creationId xmlns:p14="http://schemas.microsoft.com/office/powerpoint/2010/main" val="16207088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lamp, shirt, table&#10;&#10;Description automatically generated">
            <a:extLst>
              <a:ext uri="{FF2B5EF4-FFF2-40B4-BE49-F238E27FC236}">
                <a16:creationId xmlns:a16="http://schemas.microsoft.com/office/drawing/2014/main" id="{6BCC7FC3-B357-9A4B-8316-F64D4D4A1179}"/>
              </a:ext>
            </a:extLst>
          </p:cNvPr>
          <p:cNvPicPr>
            <a:picLocks noChangeAspect="1"/>
          </p:cNvPicPr>
          <p:nvPr/>
        </p:nvPicPr>
        <p:blipFill>
          <a:blip r:embed="rId3"/>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C69B1C49-2768-7945-BC8A-D15F49E2A5F4}"/>
              </a:ext>
            </a:extLst>
          </p:cNvPr>
          <p:cNvSpPr>
            <a:spLocks noGrp="1"/>
          </p:cNvSpPr>
          <p:nvPr>
            <p:ph type="ctrTitle"/>
          </p:nvPr>
        </p:nvSpPr>
        <p:spPr>
          <a:xfrm>
            <a:off x="295163" y="262075"/>
            <a:ext cx="11110795" cy="732457"/>
          </a:xfrm>
        </p:spPr>
        <p:txBody>
          <a:bodyPr anchor="t" anchorCtr="0">
            <a:noAutofit/>
          </a:bodyPr>
          <a:lstStyle/>
          <a:p>
            <a:pPr algn="l"/>
            <a:r>
              <a:rPr lang="en-US" sz="4000" b="1" dirty="0">
                <a:solidFill>
                  <a:srgbClr val="1C304A"/>
                </a:solidFill>
                <a:latin typeface="Arial" panose="020B0604020202020204" pitchFamily="34" charset="0"/>
                <a:cs typeface="Arial" panose="020B0604020202020204" pitchFamily="34" charset="0"/>
              </a:rPr>
              <a:t>The Care Home Education  Award </a:t>
            </a:r>
          </a:p>
        </p:txBody>
      </p:sp>
      <p:sp>
        <p:nvSpPr>
          <p:cNvPr id="3" name="Subtitle 2">
            <a:extLst>
              <a:ext uri="{FF2B5EF4-FFF2-40B4-BE49-F238E27FC236}">
                <a16:creationId xmlns:a16="http://schemas.microsoft.com/office/drawing/2014/main" id="{005F7988-6355-E949-BA27-69F6273DEFBB}"/>
              </a:ext>
            </a:extLst>
          </p:cNvPr>
          <p:cNvSpPr>
            <a:spLocks noGrp="1"/>
          </p:cNvSpPr>
          <p:nvPr>
            <p:ph type="subTitle" idx="1"/>
          </p:nvPr>
        </p:nvSpPr>
        <p:spPr>
          <a:xfrm>
            <a:off x="295163" y="964282"/>
            <a:ext cx="4511906" cy="574589"/>
          </a:xfrm>
        </p:spPr>
        <p:txBody>
          <a:bodyPr>
            <a:normAutofit/>
          </a:bodyPr>
          <a:lstStyle/>
          <a:p>
            <a:pPr algn="l"/>
            <a:r>
              <a:rPr lang="en-US" sz="3200" dirty="0">
                <a:solidFill>
                  <a:srgbClr val="002060"/>
                </a:solidFill>
              </a:rPr>
              <a:t>Design: ‘</a:t>
            </a:r>
            <a:r>
              <a:rPr lang="en-US" sz="3200" b="1" i="1" dirty="0">
                <a:solidFill>
                  <a:srgbClr val="002060"/>
                </a:solidFill>
              </a:rPr>
              <a:t>You said we did’</a:t>
            </a:r>
            <a:endParaRPr lang="en-US" sz="2800" b="1" dirty="0">
              <a:solidFill>
                <a:srgbClr val="00206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8611CA-8E75-F941-ADFD-FBF26025BE76}"/>
              </a:ext>
            </a:extLst>
          </p:cNvPr>
          <p:cNvPicPr>
            <a:picLocks noChangeAspect="1"/>
          </p:cNvPicPr>
          <p:nvPr/>
        </p:nvPicPr>
        <p:blipFill>
          <a:blip r:embed="rId4"/>
          <a:stretch>
            <a:fillRect/>
          </a:stretch>
        </p:blipFill>
        <p:spPr>
          <a:xfrm>
            <a:off x="9883514" y="5526325"/>
            <a:ext cx="1896110" cy="737239"/>
          </a:xfrm>
          <a:prstGeom prst="rect">
            <a:avLst/>
          </a:prstGeom>
        </p:spPr>
      </p:pic>
      <p:pic>
        <p:nvPicPr>
          <p:cNvPr id="6" name="Picture 5">
            <a:extLst>
              <a:ext uri="{FF2B5EF4-FFF2-40B4-BE49-F238E27FC236}">
                <a16:creationId xmlns:a16="http://schemas.microsoft.com/office/drawing/2014/main" id="{A29AC8D9-28D6-ED48-B713-99177CAAA347}"/>
              </a:ext>
            </a:extLst>
          </p:cNvPr>
          <p:cNvPicPr>
            <a:picLocks noChangeAspect="1"/>
          </p:cNvPicPr>
          <p:nvPr/>
        </p:nvPicPr>
        <p:blipFill>
          <a:blip r:embed="rId5"/>
          <a:stretch>
            <a:fillRect/>
          </a:stretch>
        </p:blipFill>
        <p:spPr>
          <a:xfrm>
            <a:off x="9883513" y="6374295"/>
            <a:ext cx="1896111" cy="123324"/>
          </a:xfrm>
          <a:prstGeom prst="rect">
            <a:avLst/>
          </a:prstGeom>
        </p:spPr>
      </p:pic>
      <p:sp>
        <p:nvSpPr>
          <p:cNvPr id="9" name="Title 1">
            <a:extLst>
              <a:ext uri="{FF2B5EF4-FFF2-40B4-BE49-F238E27FC236}">
                <a16:creationId xmlns:a16="http://schemas.microsoft.com/office/drawing/2014/main" id="{227FAE46-E27B-6E4D-9880-EC650B500CA1}"/>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10" name="TextBox 9">
            <a:extLst>
              <a:ext uri="{FF2B5EF4-FFF2-40B4-BE49-F238E27FC236}">
                <a16:creationId xmlns:a16="http://schemas.microsoft.com/office/drawing/2014/main" id="{9EA1FA55-E7FB-5948-B767-C120B1A57184}"/>
              </a:ext>
            </a:extLst>
          </p:cNvPr>
          <p:cNvSpPr txBox="1"/>
          <p:nvPr/>
        </p:nvSpPr>
        <p:spPr>
          <a:xfrm>
            <a:off x="398033" y="1508620"/>
            <a:ext cx="6227274" cy="3477875"/>
          </a:xfrm>
          <a:prstGeom prst="rect">
            <a:avLst/>
          </a:prstGeom>
          <a:noFill/>
        </p:spPr>
        <p:txBody>
          <a:bodyPr wrap="square" lIns="91440" tIns="45720" rIns="91440" bIns="45720" rtlCol="0" anchor="t">
            <a:spAutoFit/>
          </a:bodyPr>
          <a:lstStyle/>
          <a:p>
            <a:pPr fontAlgn="base"/>
            <a:r>
              <a:rPr lang="en-US" sz="2000" b="1" dirty="0"/>
              <a:t>A blended approach:</a:t>
            </a:r>
            <a:r>
              <a:rPr lang="en-US" sz="2000" dirty="0"/>
              <a:t> online </a:t>
            </a:r>
            <a:r>
              <a:rPr lang="en-US" sz="2000" b="1" dirty="0"/>
              <a:t>and </a:t>
            </a:r>
            <a:r>
              <a:rPr lang="en-US" sz="2000" dirty="0"/>
              <a:t>face to face</a:t>
            </a:r>
            <a:r>
              <a:rPr lang="en-US" sz="2000" b="1" dirty="0"/>
              <a:t> </a:t>
            </a:r>
            <a:r>
              <a:rPr lang="en-US" sz="2000" dirty="0"/>
              <a:t>teaching sessions​</a:t>
            </a:r>
          </a:p>
          <a:p>
            <a:pPr fontAlgn="base"/>
            <a:r>
              <a:rPr lang="en-US" sz="2000" dirty="0"/>
              <a:t>​</a:t>
            </a:r>
          </a:p>
          <a:p>
            <a:pPr fontAlgn="base"/>
            <a:r>
              <a:rPr lang="en-US" sz="2000" b="1" dirty="0"/>
              <a:t>Personalised education</a:t>
            </a:r>
            <a:r>
              <a:rPr lang="en-US" sz="2000" dirty="0"/>
              <a:t>- facilitated by a University representative​</a:t>
            </a:r>
          </a:p>
          <a:p>
            <a:pPr fontAlgn="base"/>
            <a:r>
              <a:rPr lang="en-US" sz="2000" dirty="0"/>
              <a:t>​</a:t>
            </a:r>
          </a:p>
          <a:p>
            <a:pPr fontAlgn="base"/>
            <a:r>
              <a:rPr lang="en-US" sz="2000" b="1" dirty="0"/>
              <a:t>Quality Assured:​</a:t>
            </a:r>
          </a:p>
          <a:p>
            <a:pPr fontAlgn="base"/>
            <a:r>
              <a:rPr lang="en-US" sz="2000" dirty="0"/>
              <a:t>Developed using the latest research and the knowledge and skills with the support of lecturers across the faculty including AHP’s, Specialist Nursing and Social care professionals.</a:t>
            </a:r>
          </a:p>
        </p:txBody>
      </p:sp>
      <p:pic>
        <p:nvPicPr>
          <p:cNvPr id="4" name="Picture 3">
            <a:extLst>
              <a:ext uri="{FF2B5EF4-FFF2-40B4-BE49-F238E27FC236}">
                <a16:creationId xmlns:a16="http://schemas.microsoft.com/office/drawing/2014/main" id="{F37C3BDF-D085-DF48-A3F8-562549867BFF}"/>
              </a:ext>
            </a:extLst>
          </p:cNvPr>
          <p:cNvPicPr>
            <a:picLocks noChangeAspect="1"/>
          </p:cNvPicPr>
          <p:nvPr/>
        </p:nvPicPr>
        <p:blipFill>
          <a:blip r:embed="rId6"/>
          <a:stretch>
            <a:fillRect/>
          </a:stretch>
        </p:blipFill>
        <p:spPr>
          <a:xfrm>
            <a:off x="6760705" y="1321603"/>
            <a:ext cx="4775040" cy="3851910"/>
          </a:xfrm>
          <a:prstGeom prst="rect">
            <a:avLst/>
          </a:prstGeom>
        </p:spPr>
      </p:pic>
    </p:spTree>
    <p:extLst>
      <p:ext uri="{BB962C8B-B14F-4D97-AF65-F5344CB8AC3E}">
        <p14:creationId xmlns:p14="http://schemas.microsoft.com/office/powerpoint/2010/main" val="71144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lamp, shirt, hat&#10;&#10;Description automatically generated">
            <a:extLst>
              <a:ext uri="{FF2B5EF4-FFF2-40B4-BE49-F238E27FC236}">
                <a16:creationId xmlns:a16="http://schemas.microsoft.com/office/drawing/2014/main" id="{94536446-42FA-134A-B7FC-6303D87C4F29}"/>
              </a:ext>
            </a:extLst>
          </p:cNvPr>
          <p:cNvPicPr>
            <a:picLocks noChangeAspect="1"/>
          </p:cNvPicPr>
          <p:nvPr/>
        </p:nvPicPr>
        <p:blipFill>
          <a:blip r:embed="rId2"/>
          <a:stretch>
            <a:fillRect/>
          </a:stretch>
        </p:blipFill>
        <p:spPr>
          <a:xfrm>
            <a:off x="0" y="6096"/>
            <a:ext cx="12192000" cy="6851904"/>
          </a:xfrm>
          <a:prstGeom prst="rect">
            <a:avLst/>
          </a:prstGeom>
        </p:spPr>
      </p:pic>
      <p:sp>
        <p:nvSpPr>
          <p:cNvPr id="5" name="Title 1">
            <a:extLst>
              <a:ext uri="{FF2B5EF4-FFF2-40B4-BE49-F238E27FC236}">
                <a16:creationId xmlns:a16="http://schemas.microsoft.com/office/drawing/2014/main" id="{1464688F-5AF0-FA4A-9106-35D5AF888279}"/>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Programme Design</a:t>
            </a:r>
          </a:p>
        </p:txBody>
      </p:sp>
      <p:pic>
        <p:nvPicPr>
          <p:cNvPr id="6" name="Picture 5">
            <a:extLst>
              <a:ext uri="{FF2B5EF4-FFF2-40B4-BE49-F238E27FC236}">
                <a16:creationId xmlns:a16="http://schemas.microsoft.com/office/drawing/2014/main" id="{D9F3BEE5-11F2-B645-8EAD-85CDEAF9752F}"/>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7" name="Picture 6">
            <a:extLst>
              <a:ext uri="{FF2B5EF4-FFF2-40B4-BE49-F238E27FC236}">
                <a16:creationId xmlns:a16="http://schemas.microsoft.com/office/drawing/2014/main" id="{36ACE0CB-8343-D04C-AF3B-AE148F1D729A}"/>
              </a:ext>
            </a:extLst>
          </p:cNvPr>
          <p:cNvPicPr>
            <a:picLocks noChangeAspect="1"/>
          </p:cNvPicPr>
          <p:nvPr/>
        </p:nvPicPr>
        <p:blipFill>
          <a:blip r:embed="rId4"/>
          <a:stretch>
            <a:fillRect/>
          </a:stretch>
        </p:blipFill>
        <p:spPr>
          <a:xfrm>
            <a:off x="9883513" y="6374295"/>
            <a:ext cx="1896111" cy="123324"/>
          </a:xfrm>
          <a:prstGeom prst="rect">
            <a:avLst/>
          </a:prstGeom>
        </p:spPr>
      </p:pic>
      <p:sp>
        <p:nvSpPr>
          <p:cNvPr id="10" name="Title 1">
            <a:extLst>
              <a:ext uri="{FF2B5EF4-FFF2-40B4-BE49-F238E27FC236}">
                <a16:creationId xmlns:a16="http://schemas.microsoft.com/office/drawing/2014/main" id="{AA84AF3C-5438-1D42-9F48-D3C6AF8F4605}"/>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8" name="TextBox 7">
            <a:extLst>
              <a:ext uri="{FF2B5EF4-FFF2-40B4-BE49-F238E27FC236}">
                <a16:creationId xmlns:a16="http://schemas.microsoft.com/office/drawing/2014/main" id="{988ACFDD-7AD7-114A-A743-864B00F64115}"/>
              </a:ext>
            </a:extLst>
          </p:cNvPr>
          <p:cNvSpPr txBox="1"/>
          <p:nvPr/>
        </p:nvSpPr>
        <p:spPr>
          <a:xfrm>
            <a:off x="398033" y="1720840"/>
            <a:ext cx="7705443" cy="3416320"/>
          </a:xfrm>
          <a:prstGeom prst="rect">
            <a:avLst/>
          </a:prstGeom>
          <a:noFill/>
        </p:spPr>
        <p:txBody>
          <a:bodyPr wrap="square" lIns="91440" tIns="45720" rIns="91440" bIns="45720" rtlCol="0" anchor="t">
            <a:spAutoFit/>
          </a:bodyPr>
          <a:lstStyle/>
          <a:p>
            <a:pPr fontAlgn="base"/>
            <a:r>
              <a:rPr lang="en-GB" dirty="0"/>
              <a:t>Flipped classroom session. Materials developed using the latest online package from Articulate.</a:t>
            </a:r>
            <a:r>
              <a:rPr lang="en-US" dirty="0"/>
              <a:t>​</a:t>
            </a:r>
          </a:p>
          <a:p>
            <a:pPr fontAlgn="base"/>
            <a:r>
              <a:rPr lang="en-GB" dirty="0"/>
              <a:t>​</a:t>
            </a:r>
          </a:p>
          <a:p>
            <a:pPr fontAlgn="base"/>
            <a:r>
              <a:rPr lang="en-GB" dirty="0"/>
              <a:t>Workshop facilitated by a University Lecturer who has experience of working within both care homes and the acute sector</a:t>
            </a:r>
            <a:r>
              <a:rPr lang="en-US" dirty="0"/>
              <a:t>​</a:t>
            </a:r>
          </a:p>
          <a:p>
            <a:pPr fontAlgn="base"/>
            <a:r>
              <a:rPr lang="en-GB" dirty="0"/>
              <a:t>​</a:t>
            </a:r>
          </a:p>
          <a:p>
            <a:pPr fontAlgn="base"/>
            <a:r>
              <a:rPr lang="en-GB" dirty="0"/>
              <a:t>Networking session allowing delegates to discuss learning and share experiences and ideas to support care delivery </a:t>
            </a:r>
            <a:r>
              <a:rPr lang="en-US" dirty="0"/>
              <a:t>​</a:t>
            </a:r>
          </a:p>
          <a:p>
            <a:pPr fontAlgn="base"/>
            <a:r>
              <a:rPr lang="en-GB" dirty="0"/>
              <a:t>​</a:t>
            </a:r>
          </a:p>
          <a:p>
            <a:pPr fontAlgn="base"/>
            <a:r>
              <a:rPr lang="en-GB" dirty="0"/>
              <a:t>Assessment of learning through short quizzes incorporated into the package and reflections linking theory to practice.</a:t>
            </a:r>
            <a:endParaRPr lang="en-US" dirty="0"/>
          </a:p>
          <a:p>
            <a:pPr fontAlgn="base"/>
            <a:endParaRPr lang="en-US" dirty="0"/>
          </a:p>
        </p:txBody>
      </p:sp>
      <p:sp>
        <p:nvSpPr>
          <p:cNvPr id="12" name="Subtitle 2">
            <a:extLst>
              <a:ext uri="{FF2B5EF4-FFF2-40B4-BE49-F238E27FC236}">
                <a16:creationId xmlns:a16="http://schemas.microsoft.com/office/drawing/2014/main" id="{55755375-5645-134F-8A9A-91FE5BEF7FBB}"/>
              </a:ext>
            </a:extLst>
          </p:cNvPr>
          <p:cNvSpPr txBox="1">
            <a:spLocks/>
          </p:cNvSpPr>
          <p:nvPr/>
        </p:nvSpPr>
        <p:spPr>
          <a:xfrm>
            <a:off x="398034" y="1173892"/>
            <a:ext cx="4079374" cy="5745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2060"/>
                </a:solidFill>
                <a:latin typeface="Arial" panose="020B0604020202020204" pitchFamily="34" charset="0"/>
                <a:cs typeface="Arial" panose="020B0604020202020204" pitchFamily="34" charset="0"/>
              </a:rPr>
              <a:t>Overcoming the barriers </a:t>
            </a:r>
          </a:p>
        </p:txBody>
      </p:sp>
      <p:pic>
        <p:nvPicPr>
          <p:cNvPr id="3074" name="Picture 2" descr="Zoom Meetings Review | PCMag">
            <a:extLst>
              <a:ext uri="{FF2B5EF4-FFF2-40B4-BE49-F238E27FC236}">
                <a16:creationId xmlns:a16="http://schemas.microsoft.com/office/drawing/2014/main" id="{C94CB85C-6F21-8B46-BD5E-2705AD03E7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40538">
            <a:off x="8477899" y="3322334"/>
            <a:ext cx="3168899" cy="17805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ow e-Learning Has Changed The Future For Learning And Careers | Bit Rebels">
            <a:extLst>
              <a:ext uri="{FF2B5EF4-FFF2-40B4-BE49-F238E27FC236}">
                <a16:creationId xmlns:a16="http://schemas.microsoft.com/office/drawing/2014/main" id="{12833C0A-C469-5845-AF10-13834C15204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3117" y="-1"/>
            <a:ext cx="4284706" cy="285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87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amp, shirt, table&#10;&#10;Description automatically generated">
            <a:extLst>
              <a:ext uri="{FF2B5EF4-FFF2-40B4-BE49-F238E27FC236}">
                <a16:creationId xmlns:a16="http://schemas.microsoft.com/office/drawing/2014/main" id="{9F402BC2-6DF2-4B33-B6AE-4CB825CB0F11}"/>
              </a:ext>
            </a:extLst>
          </p:cNvPr>
          <p:cNvPicPr>
            <a:picLocks noChangeAspect="1"/>
          </p:cNvPicPr>
          <p:nvPr/>
        </p:nvPicPr>
        <p:blipFill>
          <a:blip r:embed="rId2"/>
          <a:stretch>
            <a:fillRect/>
          </a:stretch>
        </p:blipFill>
        <p:spPr>
          <a:xfrm>
            <a:off x="0" y="3048"/>
            <a:ext cx="12192000" cy="6851904"/>
          </a:xfrm>
          <a:prstGeom prst="rect">
            <a:avLst/>
          </a:prstGeom>
        </p:spPr>
      </p:pic>
      <p:sp>
        <p:nvSpPr>
          <p:cNvPr id="9" name="Title 1">
            <a:extLst>
              <a:ext uri="{FF2B5EF4-FFF2-40B4-BE49-F238E27FC236}">
                <a16:creationId xmlns:a16="http://schemas.microsoft.com/office/drawing/2014/main" id="{BD0CF219-9CD8-40C3-94C7-18E27009529E}"/>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pic>
        <p:nvPicPr>
          <p:cNvPr id="10" name="Picture 10" descr="Diagram&#10;&#10;Description automatically generated">
            <a:extLst>
              <a:ext uri="{FF2B5EF4-FFF2-40B4-BE49-F238E27FC236}">
                <a16:creationId xmlns:a16="http://schemas.microsoft.com/office/drawing/2014/main" id="{52F6C7EC-0D86-4969-864A-1CB992AE5917}"/>
              </a:ext>
            </a:extLst>
          </p:cNvPr>
          <p:cNvPicPr>
            <a:picLocks noChangeAspect="1"/>
          </p:cNvPicPr>
          <p:nvPr/>
        </p:nvPicPr>
        <p:blipFill>
          <a:blip r:embed="rId3"/>
          <a:stretch>
            <a:fillRect/>
          </a:stretch>
        </p:blipFill>
        <p:spPr>
          <a:xfrm>
            <a:off x="1826918" y="1085742"/>
            <a:ext cx="8754532" cy="3802220"/>
          </a:xfrm>
          <a:prstGeom prst="rect">
            <a:avLst/>
          </a:prstGeom>
        </p:spPr>
      </p:pic>
      <p:sp>
        <p:nvSpPr>
          <p:cNvPr id="12" name="Title 1">
            <a:extLst>
              <a:ext uri="{FF2B5EF4-FFF2-40B4-BE49-F238E27FC236}">
                <a16:creationId xmlns:a16="http://schemas.microsoft.com/office/drawing/2014/main" id="{B3643B1B-673F-4881-8925-1F0B279A16EE}"/>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1C304A"/>
                </a:solidFill>
                <a:latin typeface="Arial"/>
                <a:cs typeface="Arial"/>
              </a:rPr>
              <a:t>Programme</a:t>
            </a:r>
            <a:r>
              <a:rPr lang="en-US" sz="4000" b="1" dirty="0">
                <a:solidFill>
                  <a:srgbClr val="1C304A"/>
                </a:solidFill>
                <a:latin typeface="Arial"/>
                <a:cs typeface="Arial"/>
              </a:rPr>
              <a:t> Content</a:t>
            </a:r>
            <a:endParaRPr lang="en-US" sz="4000" b="1" dirty="0">
              <a:solidFill>
                <a:srgbClr val="1C30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9232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amp, shirt, hat&#10;&#10;Description automatically generated">
            <a:extLst>
              <a:ext uri="{FF2B5EF4-FFF2-40B4-BE49-F238E27FC236}">
                <a16:creationId xmlns:a16="http://schemas.microsoft.com/office/drawing/2014/main" id="{09E67021-44E0-41F5-85B1-AEDBC01A15D5}"/>
              </a:ext>
            </a:extLst>
          </p:cNvPr>
          <p:cNvPicPr>
            <a:picLocks noChangeAspect="1"/>
          </p:cNvPicPr>
          <p:nvPr/>
        </p:nvPicPr>
        <p:blipFill>
          <a:blip r:embed="rId2"/>
          <a:stretch>
            <a:fillRect/>
          </a:stretch>
        </p:blipFill>
        <p:spPr>
          <a:xfrm>
            <a:off x="0" y="6096"/>
            <a:ext cx="12192000" cy="6851904"/>
          </a:xfrm>
          <a:prstGeom prst="rect">
            <a:avLst/>
          </a:prstGeom>
        </p:spPr>
      </p:pic>
      <p:sp>
        <p:nvSpPr>
          <p:cNvPr id="9" name="Title 1">
            <a:extLst>
              <a:ext uri="{FF2B5EF4-FFF2-40B4-BE49-F238E27FC236}">
                <a16:creationId xmlns:a16="http://schemas.microsoft.com/office/drawing/2014/main" id="{27B1F25E-0E04-44FB-B2C1-36AA1F7750FA}"/>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11" name="Title 1">
            <a:extLst>
              <a:ext uri="{FF2B5EF4-FFF2-40B4-BE49-F238E27FC236}">
                <a16:creationId xmlns:a16="http://schemas.microsoft.com/office/drawing/2014/main" id="{B4557940-F0C4-4F6F-A7DC-6EC874355964}"/>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err="1">
                <a:solidFill>
                  <a:srgbClr val="1C304A"/>
                </a:solidFill>
                <a:latin typeface="Arial"/>
                <a:cs typeface="Arial"/>
              </a:rPr>
              <a:t>Programme</a:t>
            </a:r>
            <a:r>
              <a:rPr lang="en-US" sz="4000" b="1" dirty="0">
                <a:solidFill>
                  <a:srgbClr val="1C304A"/>
                </a:solidFill>
                <a:latin typeface="Arial"/>
                <a:cs typeface="Arial"/>
              </a:rPr>
              <a:t> Content</a:t>
            </a:r>
            <a:endParaRPr lang="en-US" sz="4000" b="1" dirty="0">
              <a:solidFill>
                <a:srgbClr val="1C304A"/>
              </a:solidFill>
              <a:latin typeface="Arial" panose="020B0604020202020204" pitchFamily="34" charset="0"/>
              <a:cs typeface="Arial" panose="020B0604020202020204" pitchFamily="34" charset="0"/>
            </a:endParaRPr>
          </a:p>
        </p:txBody>
      </p:sp>
      <p:pic>
        <p:nvPicPr>
          <p:cNvPr id="12" name="Picture 12" descr="Diagram&#10;&#10;Description automatically generated">
            <a:extLst>
              <a:ext uri="{FF2B5EF4-FFF2-40B4-BE49-F238E27FC236}">
                <a16:creationId xmlns:a16="http://schemas.microsoft.com/office/drawing/2014/main" id="{DE4F7CC4-E3CC-4DA8-A955-FC12B06E9AFA}"/>
              </a:ext>
            </a:extLst>
          </p:cNvPr>
          <p:cNvPicPr>
            <a:picLocks noChangeAspect="1"/>
          </p:cNvPicPr>
          <p:nvPr/>
        </p:nvPicPr>
        <p:blipFill>
          <a:blip r:embed="rId3"/>
          <a:stretch>
            <a:fillRect/>
          </a:stretch>
        </p:blipFill>
        <p:spPr>
          <a:xfrm>
            <a:off x="1121363" y="1175854"/>
            <a:ext cx="9667051" cy="4835550"/>
          </a:xfrm>
          <a:prstGeom prst="rect">
            <a:avLst/>
          </a:prstGeom>
        </p:spPr>
      </p:pic>
    </p:spTree>
    <p:extLst>
      <p:ext uri="{BB962C8B-B14F-4D97-AF65-F5344CB8AC3E}">
        <p14:creationId xmlns:p14="http://schemas.microsoft.com/office/powerpoint/2010/main" val="3206511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lamp, shirt, table&#10;&#10;Description automatically generated">
            <a:extLst>
              <a:ext uri="{FF2B5EF4-FFF2-40B4-BE49-F238E27FC236}">
                <a16:creationId xmlns:a16="http://schemas.microsoft.com/office/drawing/2014/main" id="{4CB67CE0-B2C9-984F-8845-03FF60DF2322}"/>
              </a:ext>
            </a:extLst>
          </p:cNvPr>
          <p:cNvPicPr>
            <a:picLocks noChangeAspect="1"/>
          </p:cNvPicPr>
          <p:nvPr/>
        </p:nvPicPr>
        <p:blipFill>
          <a:blip r:embed="rId2"/>
          <a:stretch>
            <a:fillRect/>
          </a:stretch>
        </p:blipFill>
        <p:spPr>
          <a:xfrm>
            <a:off x="0" y="3048"/>
            <a:ext cx="12192000" cy="6851904"/>
          </a:xfrm>
          <a:prstGeom prst="rect">
            <a:avLst/>
          </a:prstGeom>
        </p:spPr>
      </p:pic>
      <p:sp>
        <p:nvSpPr>
          <p:cNvPr id="5" name="Title 1">
            <a:extLst>
              <a:ext uri="{FF2B5EF4-FFF2-40B4-BE49-F238E27FC236}">
                <a16:creationId xmlns:a16="http://schemas.microsoft.com/office/drawing/2014/main" id="{AB00CCCD-6161-4740-B918-B3A0EF68C48A}"/>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Video </a:t>
            </a:r>
          </a:p>
        </p:txBody>
      </p:sp>
    </p:spTree>
    <p:extLst>
      <p:ext uri="{BB962C8B-B14F-4D97-AF65-F5344CB8AC3E}">
        <p14:creationId xmlns:p14="http://schemas.microsoft.com/office/powerpoint/2010/main" val="47513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amp, shirt, hat&#10;&#10;Description automatically generated">
            <a:extLst>
              <a:ext uri="{FF2B5EF4-FFF2-40B4-BE49-F238E27FC236}">
                <a16:creationId xmlns:a16="http://schemas.microsoft.com/office/drawing/2014/main" id="{D99874A4-6046-F245-8E4C-E45CBDA89993}"/>
              </a:ext>
            </a:extLst>
          </p:cNvPr>
          <p:cNvPicPr>
            <a:picLocks noChangeAspect="1"/>
          </p:cNvPicPr>
          <p:nvPr/>
        </p:nvPicPr>
        <p:blipFill>
          <a:blip r:embed="rId2"/>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C69B1C49-2768-7945-BC8A-D15F49E2A5F4}"/>
              </a:ext>
            </a:extLst>
          </p:cNvPr>
          <p:cNvSpPr>
            <a:spLocks noGrp="1"/>
          </p:cNvSpPr>
          <p:nvPr>
            <p:ph type="ctrTitle"/>
          </p:nvPr>
        </p:nvSpPr>
        <p:spPr>
          <a:xfrm>
            <a:off x="412376" y="189218"/>
            <a:ext cx="11110795" cy="732457"/>
          </a:xfrm>
        </p:spPr>
        <p:txBody>
          <a:bodyPr anchor="t" anchorCtr="0">
            <a:noAutofit/>
          </a:bodyPr>
          <a:lstStyle/>
          <a:p>
            <a:pPr algn="l"/>
            <a:r>
              <a:rPr lang="en-US" sz="4000" b="1" dirty="0">
                <a:solidFill>
                  <a:srgbClr val="1C304A"/>
                </a:solidFill>
                <a:latin typeface="Arial" panose="020B0604020202020204" pitchFamily="34" charset="0"/>
                <a:cs typeface="Arial" panose="020B0604020202020204" pitchFamily="34" charset="0"/>
              </a:rPr>
              <a:t>Providing opportunities</a:t>
            </a:r>
          </a:p>
        </p:txBody>
      </p:sp>
      <p:pic>
        <p:nvPicPr>
          <p:cNvPr id="5" name="Picture 4">
            <a:extLst>
              <a:ext uri="{FF2B5EF4-FFF2-40B4-BE49-F238E27FC236}">
                <a16:creationId xmlns:a16="http://schemas.microsoft.com/office/drawing/2014/main" id="{168611CA-8E75-F941-ADFD-FBF26025BE76}"/>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6" name="Picture 5">
            <a:extLst>
              <a:ext uri="{FF2B5EF4-FFF2-40B4-BE49-F238E27FC236}">
                <a16:creationId xmlns:a16="http://schemas.microsoft.com/office/drawing/2014/main" id="{A29AC8D9-28D6-ED48-B713-99177CAAA347}"/>
              </a:ext>
            </a:extLst>
          </p:cNvPr>
          <p:cNvPicPr>
            <a:picLocks noChangeAspect="1"/>
          </p:cNvPicPr>
          <p:nvPr/>
        </p:nvPicPr>
        <p:blipFill>
          <a:blip r:embed="rId4"/>
          <a:stretch>
            <a:fillRect/>
          </a:stretch>
        </p:blipFill>
        <p:spPr>
          <a:xfrm>
            <a:off x="9883513" y="6374295"/>
            <a:ext cx="1896111" cy="123324"/>
          </a:xfrm>
          <a:prstGeom prst="rect">
            <a:avLst/>
          </a:prstGeom>
        </p:spPr>
      </p:pic>
      <p:sp>
        <p:nvSpPr>
          <p:cNvPr id="9" name="Title 1">
            <a:extLst>
              <a:ext uri="{FF2B5EF4-FFF2-40B4-BE49-F238E27FC236}">
                <a16:creationId xmlns:a16="http://schemas.microsoft.com/office/drawing/2014/main" id="{227FAE46-E27B-6E4D-9880-EC650B500CA1}"/>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10" name="TextBox 9">
            <a:extLst>
              <a:ext uri="{FF2B5EF4-FFF2-40B4-BE49-F238E27FC236}">
                <a16:creationId xmlns:a16="http://schemas.microsoft.com/office/drawing/2014/main" id="{9EA1FA55-E7FB-5948-B767-C120B1A57184}"/>
              </a:ext>
            </a:extLst>
          </p:cNvPr>
          <p:cNvSpPr txBox="1"/>
          <p:nvPr/>
        </p:nvSpPr>
        <p:spPr>
          <a:xfrm>
            <a:off x="412376" y="869526"/>
            <a:ext cx="11779624" cy="4247317"/>
          </a:xfrm>
          <a:prstGeom prst="rect">
            <a:avLst/>
          </a:prstGeom>
          <a:noFill/>
        </p:spPr>
        <p:txBody>
          <a:bodyPr wrap="square" rtlCol="0">
            <a:spAutoFit/>
          </a:bodyPr>
          <a:lstStyle/>
          <a:p>
            <a:pPr fontAlgn="base"/>
            <a:r>
              <a:rPr lang="en-GB" sz="1750" dirty="0"/>
              <a:t>Developing educational experiences which are bespoke for those working within the independent sector</a:t>
            </a:r>
            <a:r>
              <a:rPr lang="en-US" sz="1750" dirty="0"/>
              <a:t>​</a:t>
            </a:r>
          </a:p>
          <a:p>
            <a:pPr fontAlgn="base"/>
            <a:r>
              <a:rPr lang="en-GB" sz="1750" dirty="0"/>
              <a:t>​</a:t>
            </a:r>
          </a:p>
          <a:p>
            <a:pPr fontAlgn="base"/>
            <a:r>
              <a:rPr lang="en-GB" sz="1750" dirty="0"/>
              <a:t>Enhance integrated working and team working across the health and social care sector and within the home. </a:t>
            </a:r>
            <a:endParaRPr lang="en-US" sz="1750" dirty="0"/>
          </a:p>
          <a:p>
            <a:pPr fontAlgn="base"/>
            <a:r>
              <a:rPr lang="en-GB" sz="1750" dirty="0"/>
              <a:t>​</a:t>
            </a:r>
          </a:p>
          <a:p>
            <a:pPr fontAlgn="base"/>
            <a:r>
              <a:rPr lang="en-GB" sz="1750" dirty="0"/>
              <a:t>Provide opportunities for care homes staff to progress in their careers. </a:t>
            </a:r>
            <a:endParaRPr lang="en-US" sz="1750" dirty="0"/>
          </a:p>
          <a:p>
            <a:pPr fontAlgn="base"/>
            <a:r>
              <a:rPr lang="en-GB" sz="1750" dirty="0"/>
              <a:t>​</a:t>
            </a:r>
          </a:p>
          <a:p>
            <a:pPr fontAlgn="base"/>
            <a:r>
              <a:rPr lang="en-GB" sz="1750" dirty="0"/>
              <a:t>Identify staff who already have the knowledge and skills to work at higher levels such as those with overseas qualifications or previously gained qualifications and support them to utilise their knowledge and skills to the best advantage for the residents, themselves and the home.</a:t>
            </a:r>
            <a:r>
              <a:rPr lang="en-US" sz="1750" dirty="0"/>
              <a:t>​</a:t>
            </a:r>
          </a:p>
          <a:p>
            <a:pPr fontAlgn="base"/>
            <a:r>
              <a:rPr lang="en-GB" sz="1750" dirty="0"/>
              <a:t>​</a:t>
            </a:r>
          </a:p>
          <a:p>
            <a:pPr fontAlgn="base"/>
            <a:r>
              <a:rPr lang="en-GB" sz="1750" dirty="0"/>
              <a:t>Valuing and supporting this essential workforce to continue to deliver high standards of care to our elderly and most vulnerable population</a:t>
            </a:r>
            <a:r>
              <a:rPr lang="en-US" sz="1750" dirty="0"/>
              <a:t>​</a:t>
            </a:r>
          </a:p>
          <a:p>
            <a:pPr fontAlgn="base"/>
            <a:r>
              <a:rPr lang="en-GB" sz="1750" dirty="0"/>
              <a:t>​</a:t>
            </a:r>
          </a:p>
          <a:p>
            <a:pPr fontAlgn="base"/>
            <a:r>
              <a:rPr lang="en-GB" sz="1750" dirty="0"/>
              <a:t>Providing a research opportunity to inform the evidence base using evaluation and data  to support people and workforce development across Greater Manchester</a:t>
            </a:r>
          </a:p>
        </p:txBody>
      </p:sp>
    </p:spTree>
    <p:extLst>
      <p:ext uri="{BB962C8B-B14F-4D97-AF65-F5344CB8AC3E}">
        <p14:creationId xmlns:p14="http://schemas.microsoft.com/office/powerpoint/2010/main" val="1393908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828E9-9FF5-6A48-A9DF-1B6A2598913D}"/>
              </a:ext>
            </a:extLst>
          </p:cNvPr>
          <p:cNvSpPr>
            <a:spLocks noGrp="1"/>
          </p:cNvSpPr>
          <p:nvPr>
            <p:ph type="title"/>
          </p:nvPr>
        </p:nvSpPr>
        <p:spPr/>
        <p:txBody>
          <a:bodyPr/>
          <a:lstStyle/>
          <a:p>
            <a:r>
              <a:rPr lang="en-GB" dirty="0"/>
              <a:t>The Manager </a:t>
            </a:r>
          </a:p>
        </p:txBody>
      </p:sp>
      <p:sp>
        <p:nvSpPr>
          <p:cNvPr id="3" name="Content Placeholder 2">
            <a:extLst>
              <a:ext uri="{FF2B5EF4-FFF2-40B4-BE49-F238E27FC236}">
                <a16:creationId xmlns:a16="http://schemas.microsoft.com/office/drawing/2014/main" id="{9352FF00-13AD-4B46-BFE2-3D454C71179D}"/>
              </a:ext>
            </a:extLst>
          </p:cNvPr>
          <p:cNvSpPr>
            <a:spLocks noGrp="1"/>
          </p:cNvSpPr>
          <p:nvPr>
            <p:ph idx="1"/>
          </p:nvPr>
        </p:nvSpPr>
        <p:spPr/>
        <p:txBody>
          <a:bodyPr/>
          <a:lstStyle/>
          <a:p>
            <a:r>
              <a:rPr lang="en-GB" dirty="0"/>
              <a:t>If you were a care home manager, what would be important to you? </a:t>
            </a:r>
          </a:p>
          <a:p>
            <a:pPr marL="0" indent="0">
              <a:buNone/>
            </a:pPr>
            <a:endParaRPr lang="en-GB" dirty="0"/>
          </a:p>
        </p:txBody>
      </p:sp>
    </p:spTree>
    <p:extLst>
      <p:ext uri="{BB962C8B-B14F-4D97-AF65-F5344CB8AC3E}">
        <p14:creationId xmlns:p14="http://schemas.microsoft.com/office/powerpoint/2010/main" val="3133237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shirt, table&#10;&#10;Description automatically generated">
            <a:extLst>
              <a:ext uri="{FF2B5EF4-FFF2-40B4-BE49-F238E27FC236}">
                <a16:creationId xmlns:a16="http://schemas.microsoft.com/office/drawing/2014/main" id="{489B92EF-6AB7-354B-AF4C-4503DE0798CD}"/>
              </a:ext>
            </a:extLst>
          </p:cNvPr>
          <p:cNvPicPr>
            <a:picLocks noChangeAspect="1"/>
          </p:cNvPicPr>
          <p:nvPr/>
        </p:nvPicPr>
        <p:blipFill>
          <a:blip r:embed="rId2"/>
          <a:stretch>
            <a:fillRect/>
          </a:stretch>
        </p:blipFill>
        <p:spPr>
          <a:xfrm>
            <a:off x="0" y="3048"/>
            <a:ext cx="12192000" cy="6851904"/>
          </a:xfrm>
          <a:prstGeom prst="rect">
            <a:avLst/>
          </a:prstGeom>
        </p:spPr>
      </p:pic>
      <p:sp>
        <p:nvSpPr>
          <p:cNvPr id="5" name="Title 1">
            <a:extLst>
              <a:ext uri="{FF2B5EF4-FFF2-40B4-BE49-F238E27FC236}">
                <a16:creationId xmlns:a16="http://schemas.microsoft.com/office/drawing/2014/main" id="{BDFB473D-9641-004F-9D11-554B83BB7CC0}"/>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The Care Homes   </a:t>
            </a:r>
          </a:p>
        </p:txBody>
      </p:sp>
      <p:sp>
        <p:nvSpPr>
          <p:cNvPr id="7" name="TextBox 6">
            <a:extLst>
              <a:ext uri="{FF2B5EF4-FFF2-40B4-BE49-F238E27FC236}">
                <a16:creationId xmlns:a16="http://schemas.microsoft.com/office/drawing/2014/main" id="{B52D586B-C26E-CB4C-9FBE-D14F24E6F2D0}"/>
              </a:ext>
            </a:extLst>
          </p:cNvPr>
          <p:cNvSpPr txBox="1"/>
          <p:nvPr/>
        </p:nvSpPr>
        <p:spPr>
          <a:xfrm>
            <a:off x="536028" y="1173892"/>
            <a:ext cx="5770179" cy="954107"/>
          </a:xfrm>
          <a:prstGeom prst="rect">
            <a:avLst/>
          </a:prstGeom>
          <a:noFill/>
        </p:spPr>
        <p:txBody>
          <a:bodyPr wrap="square" rtlCol="0">
            <a:spAutoFit/>
          </a:bodyPr>
          <a:lstStyle/>
          <a:p>
            <a:pPr marL="285750" indent="-285750">
              <a:buFont typeface="Arial" panose="020B0604020202020204" pitchFamily="34" charset="0"/>
              <a:buChar char="•"/>
            </a:pPr>
            <a:r>
              <a:rPr lang="en-GB" sz="2800" dirty="0"/>
              <a:t>Two nursing homes </a:t>
            </a:r>
          </a:p>
          <a:p>
            <a:pPr marL="285750" indent="-285750">
              <a:buFont typeface="Arial" panose="020B0604020202020204" pitchFamily="34" charset="0"/>
              <a:buChar char="•"/>
            </a:pPr>
            <a:r>
              <a:rPr lang="en-GB" sz="2800" dirty="0"/>
              <a:t>One residential homes </a:t>
            </a:r>
          </a:p>
        </p:txBody>
      </p:sp>
      <p:pic>
        <p:nvPicPr>
          <p:cNvPr id="6146" name="Picture 2" descr="Residential Care Home Jobs Near Me - Find Out More | Agincare">
            <a:extLst>
              <a:ext uri="{FF2B5EF4-FFF2-40B4-BE49-F238E27FC236}">
                <a16:creationId xmlns:a16="http://schemas.microsoft.com/office/drawing/2014/main" id="{C125A147-7C7F-6A47-87C6-A05FC70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0086" y="0"/>
            <a:ext cx="4101914" cy="28590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DEBB1AE-2DCD-E649-95E4-CF007B739019}"/>
              </a:ext>
            </a:extLst>
          </p:cNvPr>
          <p:cNvSpPr txBox="1"/>
          <p:nvPr/>
        </p:nvSpPr>
        <p:spPr>
          <a:xfrm>
            <a:off x="317686" y="2216046"/>
            <a:ext cx="7236372" cy="830997"/>
          </a:xfrm>
          <a:prstGeom prst="rect">
            <a:avLst/>
          </a:prstGeom>
          <a:noFill/>
        </p:spPr>
        <p:txBody>
          <a:bodyPr wrap="square" rtlCol="0">
            <a:spAutoFit/>
          </a:bodyPr>
          <a:lstStyle/>
          <a:p>
            <a:r>
              <a:rPr lang="en-GB" sz="2400" dirty="0"/>
              <a:t>The University of Bolton Care Home Education award has been supported by  each registered manager. </a:t>
            </a:r>
          </a:p>
        </p:txBody>
      </p:sp>
      <p:sp>
        <p:nvSpPr>
          <p:cNvPr id="11" name="Rounded Rectangle 10">
            <a:extLst>
              <a:ext uri="{FF2B5EF4-FFF2-40B4-BE49-F238E27FC236}">
                <a16:creationId xmlns:a16="http://schemas.microsoft.com/office/drawing/2014/main" id="{6A03FDA0-7D66-4B4F-AD99-82B67BEF58E3}"/>
              </a:ext>
            </a:extLst>
          </p:cNvPr>
          <p:cNvSpPr/>
          <p:nvPr/>
        </p:nvSpPr>
        <p:spPr>
          <a:xfrm>
            <a:off x="4572000" y="3261507"/>
            <a:ext cx="3468414" cy="16553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The feedback from registered managers</a:t>
            </a:r>
          </a:p>
        </p:txBody>
      </p:sp>
      <p:sp>
        <p:nvSpPr>
          <p:cNvPr id="12" name="Rounded Rectangular Callout 11">
            <a:extLst>
              <a:ext uri="{FF2B5EF4-FFF2-40B4-BE49-F238E27FC236}">
                <a16:creationId xmlns:a16="http://schemas.microsoft.com/office/drawing/2014/main" id="{916A3017-7966-8449-8493-40EFAFCCD220}"/>
              </a:ext>
            </a:extLst>
          </p:cNvPr>
          <p:cNvSpPr/>
          <p:nvPr/>
        </p:nvSpPr>
        <p:spPr>
          <a:xfrm>
            <a:off x="9280636" y="3410831"/>
            <a:ext cx="2911364" cy="2255108"/>
          </a:xfrm>
          <a:prstGeom prst="wedgeRoundRectCallout">
            <a:avLst>
              <a:gd name="adj1" fmla="val -89188"/>
              <a:gd name="adj2" fmla="val -120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“We’ve had some really good feedback from the university on our students progress”</a:t>
            </a:r>
          </a:p>
        </p:txBody>
      </p:sp>
      <p:sp>
        <p:nvSpPr>
          <p:cNvPr id="14" name="Rounded Rectangular Callout 13">
            <a:extLst>
              <a:ext uri="{FF2B5EF4-FFF2-40B4-BE49-F238E27FC236}">
                <a16:creationId xmlns:a16="http://schemas.microsoft.com/office/drawing/2014/main" id="{028D6D1B-61C8-8342-B15C-D85FABFAF9B7}"/>
              </a:ext>
            </a:extLst>
          </p:cNvPr>
          <p:cNvSpPr/>
          <p:nvPr/>
        </p:nvSpPr>
        <p:spPr>
          <a:xfrm>
            <a:off x="317687" y="3410831"/>
            <a:ext cx="2993072" cy="2273277"/>
          </a:xfrm>
          <a:prstGeom prst="wedgeRoundRectCallout">
            <a:avLst>
              <a:gd name="adj1" fmla="val 89926"/>
              <a:gd name="adj2" fmla="val -95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the first time we have collaborated with a university – we would like to explore further opportunities once this programme has completed i.e. programmes for registered nurses” </a:t>
            </a:r>
          </a:p>
        </p:txBody>
      </p:sp>
      <p:sp>
        <p:nvSpPr>
          <p:cNvPr id="15" name="Rounded Rectangular Callout 14">
            <a:extLst>
              <a:ext uri="{FF2B5EF4-FFF2-40B4-BE49-F238E27FC236}">
                <a16:creationId xmlns:a16="http://schemas.microsoft.com/office/drawing/2014/main" id="{45AF5A57-EC9D-3343-A978-1BF7944F27C9}"/>
              </a:ext>
            </a:extLst>
          </p:cNvPr>
          <p:cNvSpPr/>
          <p:nvPr/>
        </p:nvSpPr>
        <p:spPr>
          <a:xfrm>
            <a:off x="3628446" y="5320317"/>
            <a:ext cx="2154620" cy="1395574"/>
          </a:xfrm>
          <a:prstGeom prst="wedgeRoundRectCallout">
            <a:avLst>
              <a:gd name="adj1" fmla="val -9432"/>
              <a:gd name="adj2" fmla="val -708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“Ours students feel valued by the university”</a:t>
            </a:r>
          </a:p>
        </p:txBody>
      </p:sp>
      <p:sp>
        <p:nvSpPr>
          <p:cNvPr id="16" name="Rounded Rectangular Callout 15">
            <a:extLst>
              <a:ext uri="{FF2B5EF4-FFF2-40B4-BE49-F238E27FC236}">
                <a16:creationId xmlns:a16="http://schemas.microsoft.com/office/drawing/2014/main" id="{563FBD4D-0272-9A42-999F-115A3D2B95D0}"/>
              </a:ext>
            </a:extLst>
          </p:cNvPr>
          <p:cNvSpPr/>
          <p:nvPr/>
        </p:nvSpPr>
        <p:spPr>
          <a:xfrm>
            <a:off x="6731877" y="5320317"/>
            <a:ext cx="2154620" cy="1395574"/>
          </a:xfrm>
          <a:prstGeom prst="wedgeRoundRectCallout">
            <a:avLst>
              <a:gd name="adj1" fmla="val 13251"/>
              <a:gd name="adj2" fmla="val -685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“Our students have demonstrated newly acquired knowledge”</a:t>
            </a:r>
          </a:p>
        </p:txBody>
      </p:sp>
    </p:spTree>
    <p:extLst>
      <p:ext uri="{BB962C8B-B14F-4D97-AF65-F5344CB8AC3E}">
        <p14:creationId xmlns:p14="http://schemas.microsoft.com/office/powerpoint/2010/main" val="854104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90D4-A921-5A44-AA4D-DAD30748481A}"/>
              </a:ext>
            </a:extLst>
          </p:cNvPr>
          <p:cNvSpPr>
            <a:spLocks noGrp="1"/>
          </p:cNvSpPr>
          <p:nvPr>
            <p:ph type="title"/>
          </p:nvPr>
        </p:nvSpPr>
        <p:spPr/>
        <p:txBody>
          <a:bodyPr/>
          <a:lstStyle/>
          <a:p>
            <a:r>
              <a:rPr lang="en-GB" dirty="0"/>
              <a:t>The Student </a:t>
            </a:r>
          </a:p>
        </p:txBody>
      </p:sp>
      <p:sp>
        <p:nvSpPr>
          <p:cNvPr id="3" name="Content Placeholder 2">
            <a:extLst>
              <a:ext uri="{FF2B5EF4-FFF2-40B4-BE49-F238E27FC236}">
                <a16:creationId xmlns:a16="http://schemas.microsoft.com/office/drawing/2014/main" id="{E0D98F07-5FDF-D74D-B29F-0384EFBCEDD5}"/>
              </a:ext>
            </a:extLst>
          </p:cNvPr>
          <p:cNvSpPr>
            <a:spLocks noGrp="1"/>
          </p:cNvSpPr>
          <p:nvPr>
            <p:ph idx="1"/>
          </p:nvPr>
        </p:nvSpPr>
        <p:spPr/>
        <p:txBody>
          <a:bodyPr/>
          <a:lstStyle/>
          <a:p>
            <a:r>
              <a:rPr lang="en-GB" dirty="0"/>
              <a:t>If you were a carer in a care home, what would be important to you? </a:t>
            </a:r>
          </a:p>
          <a:p>
            <a:endParaRPr lang="en-GB" dirty="0"/>
          </a:p>
        </p:txBody>
      </p:sp>
    </p:spTree>
    <p:extLst>
      <p:ext uri="{BB962C8B-B14F-4D97-AF65-F5344CB8AC3E}">
        <p14:creationId xmlns:p14="http://schemas.microsoft.com/office/powerpoint/2010/main" val="2020949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DACEC-D991-F04A-AD99-52DF249646C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8A7F6F-9A29-E741-88A6-70D2F7BD4386}"/>
              </a:ext>
            </a:extLst>
          </p:cNvPr>
          <p:cNvSpPr>
            <a:spLocks noGrp="1"/>
          </p:cNvSpPr>
          <p:nvPr>
            <p:ph idx="1"/>
          </p:nvPr>
        </p:nvSpPr>
        <p:spPr/>
        <p:txBody>
          <a:bodyPr/>
          <a:lstStyle/>
          <a:p>
            <a:endParaRPr lang="en-GB"/>
          </a:p>
        </p:txBody>
      </p:sp>
      <p:pic>
        <p:nvPicPr>
          <p:cNvPr id="4" name="Picture 3" descr="A picture containing lamp, shirt, hat&#10;&#10;Description automatically generated">
            <a:extLst>
              <a:ext uri="{FF2B5EF4-FFF2-40B4-BE49-F238E27FC236}">
                <a16:creationId xmlns:a16="http://schemas.microsoft.com/office/drawing/2014/main" id="{EF5EDE57-2A08-F44E-AE50-0BEB9BDD9DCD}"/>
              </a:ext>
            </a:extLst>
          </p:cNvPr>
          <p:cNvPicPr>
            <a:picLocks noChangeAspect="1"/>
          </p:cNvPicPr>
          <p:nvPr/>
        </p:nvPicPr>
        <p:blipFill>
          <a:blip r:embed="rId2"/>
          <a:stretch>
            <a:fillRect/>
          </a:stretch>
        </p:blipFill>
        <p:spPr>
          <a:xfrm>
            <a:off x="0" y="3048"/>
            <a:ext cx="12192000" cy="6851904"/>
          </a:xfrm>
          <a:prstGeom prst="rect">
            <a:avLst/>
          </a:prstGeom>
        </p:spPr>
      </p:pic>
      <p:sp>
        <p:nvSpPr>
          <p:cNvPr id="5" name="Title 1">
            <a:extLst>
              <a:ext uri="{FF2B5EF4-FFF2-40B4-BE49-F238E27FC236}">
                <a16:creationId xmlns:a16="http://schemas.microsoft.com/office/drawing/2014/main" id="{9839F8DB-869B-274B-99CA-138373FE5CA8}"/>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The Students </a:t>
            </a:r>
          </a:p>
        </p:txBody>
      </p:sp>
      <p:sp>
        <p:nvSpPr>
          <p:cNvPr id="7" name="Rounded Rectangle 6">
            <a:extLst>
              <a:ext uri="{FF2B5EF4-FFF2-40B4-BE49-F238E27FC236}">
                <a16:creationId xmlns:a16="http://schemas.microsoft.com/office/drawing/2014/main" id="{81A6A35B-D491-CC4D-9211-E56ED58F2B94}"/>
              </a:ext>
            </a:extLst>
          </p:cNvPr>
          <p:cNvSpPr/>
          <p:nvPr/>
        </p:nvSpPr>
        <p:spPr>
          <a:xfrm>
            <a:off x="583324" y="1582963"/>
            <a:ext cx="3515710" cy="1269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11 Students </a:t>
            </a:r>
          </a:p>
        </p:txBody>
      </p:sp>
      <p:sp>
        <p:nvSpPr>
          <p:cNvPr id="8" name="Rounded Rectangle 7">
            <a:extLst>
              <a:ext uri="{FF2B5EF4-FFF2-40B4-BE49-F238E27FC236}">
                <a16:creationId xmlns:a16="http://schemas.microsoft.com/office/drawing/2014/main" id="{4C5CC2D6-A795-844C-B716-A50A253707EE}"/>
              </a:ext>
            </a:extLst>
          </p:cNvPr>
          <p:cNvSpPr/>
          <p:nvPr/>
        </p:nvSpPr>
        <p:spPr>
          <a:xfrm>
            <a:off x="583324" y="3037103"/>
            <a:ext cx="3515710" cy="12697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Diverse Backgrounds </a:t>
            </a:r>
          </a:p>
        </p:txBody>
      </p:sp>
      <p:sp>
        <p:nvSpPr>
          <p:cNvPr id="9" name="Rounded Rectangle 8">
            <a:extLst>
              <a:ext uri="{FF2B5EF4-FFF2-40B4-BE49-F238E27FC236}">
                <a16:creationId xmlns:a16="http://schemas.microsoft.com/office/drawing/2014/main" id="{5859BB36-5742-6348-8166-E652FFD16CE2}"/>
              </a:ext>
            </a:extLst>
          </p:cNvPr>
          <p:cNvSpPr/>
          <p:nvPr/>
        </p:nvSpPr>
        <p:spPr>
          <a:xfrm>
            <a:off x="4353910" y="3035644"/>
            <a:ext cx="3515710" cy="12697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Pre-existing qualifications</a:t>
            </a:r>
          </a:p>
        </p:txBody>
      </p:sp>
      <p:sp>
        <p:nvSpPr>
          <p:cNvPr id="10" name="Rounded Rectangle 9">
            <a:extLst>
              <a:ext uri="{FF2B5EF4-FFF2-40B4-BE49-F238E27FC236}">
                <a16:creationId xmlns:a16="http://schemas.microsoft.com/office/drawing/2014/main" id="{DDE8506A-3594-D146-8C53-1A65C72BCC42}"/>
              </a:ext>
            </a:extLst>
          </p:cNvPr>
          <p:cNvSpPr/>
          <p:nvPr/>
        </p:nvSpPr>
        <p:spPr>
          <a:xfrm>
            <a:off x="4353910" y="1556707"/>
            <a:ext cx="3515710" cy="12697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10 Females </a:t>
            </a:r>
          </a:p>
          <a:p>
            <a:pPr algn="ctr"/>
            <a:r>
              <a:rPr lang="en-GB" sz="3600" b="1" dirty="0"/>
              <a:t>1 Male </a:t>
            </a:r>
          </a:p>
        </p:txBody>
      </p:sp>
      <p:sp>
        <p:nvSpPr>
          <p:cNvPr id="11" name="Rounded Rectangle 10">
            <a:extLst>
              <a:ext uri="{FF2B5EF4-FFF2-40B4-BE49-F238E27FC236}">
                <a16:creationId xmlns:a16="http://schemas.microsoft.com/office/drawing/2014/main" id="{5444A218-BFA7-DA49-9A45-C997A2A4F832}"/>
              </a:ext>
            </a:extLst>
          </p:cNvPr>
          <p:cNvSpPr/>
          <p:nvPr/>
        </p:nvSpPr>
        <p:spPr>
          <a:xfrm>
            <a:off x="8092966" y="3024306"/>
            <a:ext cx="3515710" cy="12697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Length of experience</a:t>
            </a:r>
          </a:p>
        </p:txBody>
      </p:sp>
      <p:sp>
        <p:nvSpPr>
          <p:cNvPr id="6" name="Rounded Rectangle 5">
            <a:extLst>
              <a:ext uri="{FF2B5EF4-FFF2-40B4-BE49-F238E27FC236}">
                <a16:creationId xmlns:a16="http://schemas.microsoft.com/office/drawing/2014/main" id="{5B0F4F5A-9C7C-864D-9623-BEA6616F11A6}"/>
              </a:ext>
            </a:extLst>
          </p:cNvPr>
          <p:cNvSpPr/>
          <p:nvPr/>
        </p:nvSpPr>
        <p:spPr>
          <a:xfrm>
            <a:off x="4353910" y="4532698"/>
            <a:ext cx="3515710" cy="1522113"/>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These include students who have gained a PhD through to students who have completed NVQ’s </a:t>
            </a:r>
            <a:endParaRPr lang="en-GB" sz="2000" dirty="0"/>
          </a:p>
        </p:txBody>
      </p:sp>
      <p:sp>
        <p:nvSpPr>
          <p:cNvPr id="12" name="Rounded Rectangle 11">
            <a:extLst>
              <a:ext uri="{FF2B5EF4-FFF2-40B4-BE49-F238E27FC236}">
                <a16:creationId xmlns:a16="http://schemas.microsoft.com/office/drawing/2014/main" id="{0420A20B-6D3F-BF49-BC1E-020885A77676}"/>
              </a:ext>
            </a:extLst>
          </p:cNvPr>
          <p:cNvSpPr/>
          <p:nvPr/>
        </p:nvSpPr>
        <p:spPr>
          <a:xfrm>
            <a:off x="8092966" y="4532697"/>
            <a:ext cx="3515710" cy="152211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The students on the programme have varying length of experience in health and social care – 6 months – 22 years. </a:t>
            </a:r>
            <a:endParaRPr lang="en-GB" sz="2000" dirty="0"/>
          </a:p>
        </p:txBody>
      </p:sp>
    </p:spTree>
    <p:extLst>
      <p:ext uri="{BB962C8B-B14F-4D97-AF65-F5344CB8AC3E}">
        <p14:creationId xmlns:p14="http://schemas.microsoft.com/office/powerpoint/2010/main" val="3195555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amp, shirt, hat&#10;&#10;Description automatically generated">
            <a:extLst>
              <a:ext uri="{FF2B5EF4-FFF2-40B4-BE49-F238E27FC236}">
                <a16:creationId xmlns:a16="http://schemas.microsoft.com/office/drawing/2014/main" id="{D99874A4-6046-F245-8E4C-E45CBDA89993}"/>
              </a:ext>
            </a:extLst>
          </p:cNvPr>
          <p:cNvPicPr>
            <a:picLocks noChangeAspect="1"/>
          </p:cNvPicPr>
          <p:nvPr/>
        </p:nvPicPr>
        <p:blipFill>
          <a:blip r:embed="rId2"/>
          <a:stretch>
            <a:fillRect/>
          </a:stretch>
        </p:blipFill>
        <p:spPr>
          <a:xfrm>
            <a:off x="0" y="6096"/>
            <a:ext cx="12192000" cy="6851904"/>
          </a:xfrm>
          <a:prstGeom prst="rect">
            <a:avLst/>
          </a:prstGeom>
        </p:spPr>
      </p:pic>
      <p:sp>
        <p:nvSpPr>
          <p:cNvPr id="2" name="Title 1">
            <a:extLst>
              <a:ext uri="{FF2B5EF4-FFF2-40B4-BE49-F238E27FC236}">
                <a16:creationId xmlns:a16="http://schemas.microsoft.com/office/drawing/2014/main" id="{C69B1C49-2768-7945-BC8A-D15F49E2A5F4}"/>
              </a:ext>
            </a:extLst>
          </p:cNvPr>
          <p:cNvSpPr>
            <a:spLocks noGrp="1"/>
          </p:cNvSpPr>
          <p:nvPr>
            <p:ph type="ctrTitle"/>
          </p:nvPr>
        </p:nvSpPr>
        <p:spPr>
          <a:xfrm>
            <a:off x="398033" y="441435"/>
            <a:ext cx="11110795" cy="732457"/>
          </a:xfrm>
        </p:spPr>
        <p:txBody>
          <a:bodyPr anchor="t" anchorCtr="0">
            <a:noAutofit/>
          </a:bodyPr>
          <a:lstStyle/>
          <a:p>
            <a:pPr algn="l"/>
            <a:r>
              <a:rPr lang="en-US" sz="4000" b="1" dirty="0">
                <a:solidFill>
                  <a:srgbClr val="1C304A"/>
                </a:solidFill>
                <a:latin typeface="Arial" panose="020B0604020202020204" pitchFamily="34" charset="0"/>
                <a:cs typeface="Arial" panose="020B0604020202020204" pitchFamily="34" charset="0"/>
              </a:rPr>
              <a:t>Introductions </a:t>
            </a:r>
          </a:p>
        </p:txBody>
      </p:sp>
      <p:pic>
        <p:nvPicPr>
          <p:cNvPr id="5" name="Picture 4">
            <a:extLst>
              <a:ext uri="{FF2B5EF4-FFF2-40B4-BE49-F238E27FC236}">
                <a16:creationId xmlns:a16="http://schemas.microsoft.com/office/drawing/2014/main" id="{168611CA-8E75-F941-ADFD-FBF26025BE76}"/>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6" name="Picture 5">
            <a:extLst>
              <a:ext uri="{FF2B5EF4-FFF2-40B4-BE49-F238E27FC236}">
                <a16:creationId xmlns:a16="http://schemas.microsoft.com/office/drawing/2014/main" id="{A29AC8D9-28D6-ED48-B713-99177CAAA347}"/>
              </a:ext>
            </a:extLst>
          </p:cNvPr>
          <p:cNvPicPr>
            <a:picLocks noChangeAspect="1"/>
          </p:cNvPicPr>
          <p:nvPr/>
        </p:nvPicPr>
        <p:blipFill>
          <a:blip r:embed="rId4"/>
          <a:stretch>
            <a:fillRect/>
          </a:stretch>
        </p:blipFill>
        <p:spPr>
          <a:xfrm>
            <a:off x="9883513" y="6374295"/>
            <a:ext cx="1896111" cy="123324"/>
          </a:xfrm>
          <a:prstGeom prst="rect">
            <a:avLst/>
          </a:prstGeom>
        </p:spPr>
      </p:pic>
      <p:sp>
        <p:nvSpPr>
          <p:cNvPr id="9" name="Title 1">
            <a:extLst>
              <a:ext uri="{FF2B5EF4-FFF2-40B4-BE49-F238E27FC236}">
                <a16:creationId xmlns:a16="http://schemas.microsoft.com/office/drawing/2014/main" id="{227FAE46-E27B-6E4D-9880-EC650B500CA1}"/>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pic>
        <p:nvPicPr>
          <p:cNvPr id="11" name="Picture 10" descr="A person wearing a hat and smiling at the camera&#10;&#10;Description automatically generated">
            <a:extLst>
              <a:ext uri="{FF2B5EF4-FFF2-40B4-BE49-F238E27FC236}">
                <a16:creationId xmlns:a16="http://schemas.microsoft.com/office/drawing/2014/main" id="{46FF9068-47C3-9740-849D-8D8A862EEAE9}"/>
              </a:ext>
            </a:extLst>
          </p:cNvPr>
          <p:cNvPicPr/>
          <p:nvPr/>
        </p:nvPicPr>
        <p:blipFill>
          <a:blip r:embed="rId5">
            <a:extLst>
              <a:ext uri="{28A0092B-C50C-407E-A947-70E740481C1C}">
                <a14:useLocalDpi xmlns:a14="http://schemas.microsoft.com/office/drawing/2010/main" val="0"/>
              </a:ext>
            </a:extLst>
          </a:blip>
          <a:stretch>
            <a:fillRect/>
          </a:stretch>
        </p:blipFill>
        <p:spPr>
          <a:xfrm>
            <a:off x="1151317" y="1407814"/>
            <a:ext cx="2298434" cy="2246071"/>
          </a:xfrm>
          <a:prstGeom prst="rect">
            <a:avLst/>
          </a:prstGeom>
        </p:spPr>
      </p:pic>
      <p:sp>
        <p:nvSpPr>
          <p:cNvPr id="12" name="TextBox 11">
            <a:extLst>
              <a:ext uri="{FF2B5EF4-FFF2-40B4-BE49-F238E27FC236}">
                <a16:creationId xmlns:a16="http://schemas.microsoft.com/office/drawing/2014/main" id="{D5F1A6A0-9F56-4844-8E78-15AA939BCD5A}"/>
              </a:ext>
            </a:extLst>
          </p:cNvPr>
          <p:cNvSpPr txBox="1"/>
          <p:nvPr/>
        </p:nvSpPr>
        <p:spPr>
          <a:xfrm>
            <a:off x="1059097" y="3630184"/>
            <a:ext cx="2298435" cy="1384995"/>
          </a:xfrm>
          <a:prstGeom prst="rect">
            <a:avLst/>
          </a:prstGeom>
          <a:noFill/>
        </p:spPr>
        <p:txBody>
          <a:bodyPr wrap="square" rtlCol="0">
            <a:spAutoFit/>
          </a:bodyPr>
          <a:lstStyle/>
          <a:p>
            <a:pPr algn="ctr"/>
            <a:r>
              <a:rPr lang="en-GB" sz="2000" b="1" dirty="0">
                <a:solidFill>
                  <a:srgbClr val="002060"/>
                </a:solidFill>
              </a:rPr>
              <a:t>Sue First</a:t>
            </a:r>
          </a:p>
          <a:p>
            <a:pPr algn="ctr"/>
            <a:r>
              <a:rPr lang="en-GB" sz="1600" u="sng" dirty="0">
                <a:hlinkClick r:id="rId6"/>
              </a:rPr>
              <a:t>S.R.First@bolton.ac.uk</a:t>
            </a:r>
            <a:endParaRPr lang="en-GB" b="1" dirty="0">
              <a:solidFill>
                <a:srgbClr val="002060"/>
              </a:solidFill>
            </a:endParaRPr>
          </a:p>
          <a:p>
            <a:pPr algn="ctr"/>
            <a:r>
              <a:rPr lang="en-GB" sz="1400" b="1" dirty="0">
                <a:solidFill>
                  <a:srgbClr val="002060"/>
                </a:solidFill>
              </a:rPr>
              <a:t>MSc FHEA PGCE </a:t>
            </a:r>
            <a:r>
              <a:rPr lang="en-GB" sz="1400" b="1" dirty="0" err="1">
                <a:solidFill>
                  <a:srgbClr val="002060"/>
                </a:solidFill>
              </a:rPr>
              <a:t>SRCh</a:t>
            </a:r>
            <a:r>
              <a:rPr lang="en-GB" sz="1400" b="1" dirty="0">
                <a:solidFill>
                  <a:srgbClr val="002060"/>
                </a:solidFill>
              </a:rPr>
              <a:t> </a:t>
            </a:r>
            <a:r>
              <a:rPr lang="en-GB" sz="1400" b="1" dirty="0" err="1">
                <a:solidFill>
                  <a:srgbClr val="002060"/>
                </a:solidFill>
              </a:rPr>
              <a:t>Dipl</a:t>
            </a:r>
            <a:r>
              <a:rPr lang="en-GB" sz="1400" b="1" dirty="0">
                <a:solidFill>
                  <a:srgbClr val="002060"/>
                </a:solidFill>
              </a:rPr>
              <a:t> Pod Med </a:t>
            </a:r>
          </a:p>
          <a:p>
            <a:endParaRPr lang="en-GB" dirty="0"/>
          </a:p>
        </p:txBody>
      </p:sp>
      <p:sp>
        <p:nvSpPr>
          <p:cNvPr id="13" name="TextBox 12">
            <a:extLst>
              <a:ext uri="{FF2B5EF4-FFF2-40B4-BE49-F238E27FC236}">
                <a16:creationId xmlns:a16="http://schemas.microsoft.com/office/drawing/2014/main" id="{2D24F764-D47B-244C-A7BF-A77B93337D70}"/>
              </a:ext>
            </a:extLst>
          </p:cNvPr>
          <p:cNvSpPr txBox="1"/>
          <p:nvPr/>
        </p:nvSpPr>
        <p:spPr>
          <a:xfrm>
            <a:off x="674994" y="4555241"/>
            <a:ext cx="3066640" cy="738664"/>
          </a:xfrm>
          <a:prstGeom prst="rect">
            <a:avLst/>
          </a:prstGeom>
          <a:noFill/>
        </p:spPr>
        <p:txBody>
          <a:bodyPr wrap="square" rtlCol="0">
            <a:spAutoFit/>
          </a:bodyPr>
          <a:lstStyle/>
          <a:p>
            <a:pPr algn="ctr"/>
            <a:r>
              <a:rPr lang="en-GB" sz="2400" b="1" dirty="0">
                <a:solidFill>
                  <a:srgbClr val="002060"/>
                </a:solidFill>
              </a:rPr>
              <a:t>Programme Lead </a:t>
            </a:r>
          </a:p>
          <a:p>
            <a:endParaRPr lang="en-GB" dirty="0"/>
          </a:p>
        </p:txBody>
      </p:sp>
      <p:sp>
        <p:nvSpPr>
          <p:cNvPr id="14" name="TextBox 13">
            <a:extLst>
              <a:ext uri="{FF2B5EF4-FFF2-40B4-BE49-F238E27FC236}">
                <a16:creationId xmlns:a16="http://schemas.microsoft.com/office/drawing/2014/main" id="{EDC1E4BD-4B9B-0242-A295-16B0D582F8E4}"/>
              </a:ext>
            </a:extLst>
          </p:cNvPr>
          <p:cNvSpPr txBox="1"/>
          <p:nvPr/>
        </p:nvSpPr>
        <p:spPr>
          <a:xfrm>
            <a:off x="4305989" y="3598452"/>
            <a:ext cx="2767576" cy="1354217"/>
          </a:xfrm>
          <a:prstGeom prst="rect">
            <a:avLst/>
          </a:prstGeom>
          <a:noFill/>
        </p:spPr>
        <p:txBody>
          <a:bodyPr wrap="square" rtlCol="0">
            <a:spAutoFit/>
          </a:bodyPr>
          <a:lstStyle/>
          <a:p>
            <a:pPr algn="ctr"/>
            <a:r>
              <a:rPr lang="en-GB" sz="2000" b="1" dirty="0">
                <a:solidFill>
                  <a:srgbClr val="002060"/>
                </a:solidFill>
              </a:rPr>
              <a:t>Helen Lord </a:t>
            </a:r>
          </a:p>
          <a:p>
            <a:pPr algn="ctr"/>
            <a:r>
              <a:rPr lang="en-GB" sz="1600" u="sng" dirty="0">
                <a:hlinkClick r:id="rId7"/>
              </a:rPr>
              <a:t>h.lord@bolton.ac.uk</a:t>
            </a:r>
            <a:endParaRPr lang="en-GB" sz="1600" dirty="0"/>
          </a:p>
          <a:p>
            <a:pPr algn="ctr"/>
            <a:r>
              <a:rPr lang="en-GB" sz="1400" b="1" dirty="0">
                <a:solidFill>
                  <a:srgbClr val="002060"/>
                </a:solidFill>
              </a:rPr>
              <a:t>RN MSc BSc (Hons) SPQDN HEF Queen's Nurse </a:t>
            </a:r>
          </a:p>
          <a:p>
            <a:endParaRPr lang="en-GB" dirty="0"/>
          </a:p>
        </p:txBody>
      </p:sp>
      <p:sp>
        <p:nvSpPr>
          <p:cNvPr id="15" name="TextBox 14">
            <a:extLst>
              <a:ext uri="{FF2B5EF4-FFF2-40B4-BE49-F238E27FC236}">
                <a16:creationId xmlns:a16="http://schemas.microsoft.com/office/drawing/2014/main" id="{D84FDB7D-466B-D14B-B22D-9C87681421BE}"/>
              </a:ext>
            </a:extLst>
          </p:cNvPr>
          <p:cNvSpPr txBox="1"/>
          <p:nvPr/>
        </p:nvSpPr>
        <p:spPr>
          <a:xfrm>
            <a:off x="4243068" y="4555241"/>
            <a:ext cx="3095037" cy="738664"/>
          </a:xfrm>
          <a:prstGeom prst="rect">
            <a:avLst/>
          </a:prstGeom>
          <a:noFill/>
        </p:spPr>
        <p:txBody>
          <a:bodyPr wrap="square" rtlCol="0">
            <a:spAutoFit/>
          </a:bodyPr>
          <a:lstStyle/>
          <a:p>
            <a:pPr algn="ctr"/>
            <a:r>
              <a:rPr lang="en-GB" sz="2400" b="1" dirty="0">
                <a:solidFill>
                  <a:srgbClr val="002060"/>
                </a:solidFill>
              </a:rPr>
              <a:t>Programme Design </a:t>
            </a:r>
          </a:p>
          <a:p>
            <a:endParaRPr lang="en-GB" dirty="0"/>
          </a:p>
        </p:txBody>
      </p:sp>
      <p:pic>
        <p:nvPicPr>
          <p:cNvPr id="16" name="Picture 15" descr="A person looking at the camera&#10;&#10;Description automatically generated">
            <a:extLst>
              <a:ext uri="{FF2B5EF4-FFF2-40B4-BE49-F238E27FC236}">
                <a16:creationId xmlns:a16="http://schemas.microsoft.com/office/drawing/2014/main" id="{E518A591-A84F-8F47-83AA-F62ED82272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432214" y="1415249"/>
            <a:ext cx="1966294" cy="2201829"/>
          </a:xfrm>
          <a:prstGeom prst="rect">
            <a:avLst/>
          </a:prstGeom>
        </p:spPr>
      </p:pic>
      <p:pic>
        <p:nvPicPr>
          <p:cNvPr id="17" name="Picture 16">
            <a:extLst>
              <a:ext uri="{FF2B5EF4-FFF2-40B4-BE49-F238E27FC236}">
                <a16:creationId xmlns:a16="http://schemas.microsoft.com/office/drawing/2014/main" id="{353810E6-916C-CD4B-AB5A-B3C7AE0529B7}"/>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41444" y="1415249"/>
            <a:ext cx="2498286" cy="2201829"/>
          </a:xfrm>
          <a:prstGeom prst="rect">
            <a:avLst/>
          </a:prstGeom>
          <a:noFill/>
          <a:ln>
            <a:noFill/>
          </a:ln>
        </p:spPr>
      </p:pic>
      <p:sp>
        <p:nvSpPr>
          <p:cNvPr id="18" name="TextBox 17">
            <a:extLst>
              <a:ext uri="{FF2B5EF4-FFF2-40B4-BE49-F238E27FC236}">
                <a16:creationId xmlns:a16="http://schemas.microsoft.com/office/drawing/2014/main" id="{C7F03715-A8A4-F241-A533-65EF3041086E}"/>
              </a:ext>
            </a:extLst>
          </p:cNvPr>
          <p:cNvSpPr txBox="1"/>
          <p:nvPr/>
        </p:nvSpPr>
        <p:spPr>
          <a:xfrm>
            <a:off x="8264307" y="3622582"/>
            <a:ext cx="2298435" cy="1138773"/>
          </a:xfrm>
          <a:prstGeom prst="rect">
            <a:avLst/>
          </a:prstGeom>
          <a:noFill/>
        </p:spPr>
        <p:txBody>
          <a:bodyPr wrap="square" rtlCol="0">
            <a:spAutoFit/>
          </a:bodyPr>
          <a:lstStyle/>
          <a:p>
            <a:pPr algn="ctr"/>
            <a:r>
              <a:rPr lang="en-GB" sz="2000" b="1" dirty="0">
                <a:solidFill>
                  <a:srgbClr val="002060"/>
                </a:solidFill>
              </a:rPr>
              <a:t>Sean Freeman</a:t>
            </a:r>
          </a:p>
          <a:p>
            <a:pPr algn="ctr"/>
            <a:r>
              <a:rPr lang="en-GB" sz="1600" u="sng" dirty="0">
                <a:hlinkClick r:id="rId10"/>
              </a:rPr>
              <a:t>s.freeman@bolton.ac.uk</a:t>
            </a:r>
            <a:endParaRPr lang="en-GB" sz="1600" dirty="0"/>
          </a:p>
          <a:p>
            <a:pPr algn="ctr"/>
            <a:r>
              <a:rPr lang="en-GB" sz="1400" b="1" dirty="0">
                <a:solidFill>
                  <a:srgbClr val="002060"/>
                </a:solidFill>
              </a:rPr>
              <a:t>RN DipHE BSc (Hons) </a:t>
            </a:r>
          </a:p>
          <a:p>
            <a:endParaRPr lang="en-GB" dirty="0"/>
          </a:p>
        </p:txBody>
      </p:sp>
      <p:sp>
        <p:nvSpPr>
          <p:cNvPr id="19" name="TextBox 18">
            <a:extLst>
              <a:ext uri="{FF2B5EF4-FFF2-40B4-BE49-F238E27FC236}">
                <a16:creationId xmlns:a16="http://schemas.microsoft.com/office/drawing/2014/main" id="{BFF085E2-0FC5-3E44-B813-81F74D13ECAF}"/>
              </a:ext>
            </a:extLst>
          </p:cNvPr>
          <p:cNvSpPr txBox="1"/>
          <p:nvPr/>
        </p:nvSpPr>
        <p:spPr>
          <a:xfrm>
            <a:off x="7486682" y="4555955"/>
            <a:ext cx="3896286" cy="738664"/>
          </a:xfrm>
          <a:prstGeom prst="rect">
            <a:avLst/>
          </a:prstGeom>
          <a:noFill/>
        </p:spPr>
        <p:txBody>
          <a:bodyPr wrap="square" rtlCol="0">
            <a:spAutoFit/>
          </a:bodyPr>
          <a:lstStyle/>
          <a:p>
            <a:pPr algn="ctr"/>
            <a:r>
              <a:rPr lang="en-GB" sz="2400" b="1" dirty="0">
                <a:solidFill>
                  <a:srgbClr val="002060"/>
                </a:solidFill>
              </a:rPr>
              <a:t>Programme Manager / Tutor </a:t>
            </a:r>
          </a:p>
          <a:p>
            <a:endParaRPr lang="en-GB" dirty="0"/>
          </a:p>
        </p:txBody>
      </p:sp>
    </p:spTree>
    <p:extLst>
      <p:ext uri="{BB962C8B-B14F-4D97-AF65-F5344CB8AC3E}">
        <p14:creationId xmlns:p14="http://schemas.microsoft.com/office/powerpoint/2010/main" val="7687739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7B26-C05F-0E42-865E-E48AD13787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AFB58AD-A1FA-3048-BD1C-ABFD54DD690C}"/>
              </a:ext>
            </a:extLst>
          </p:cNvPr>
          <p:cNvSpPr>
            <a:spLocks noGrp="1"/>
          </p:cNvSpPr>
          <p:nvPr>
            <p:ph idx="1"/>
          </p:nvPr>
        </p:nvSpPr>
        <p:spPr/>
        <p:txBody>
          <a:bodyPr/>
          <a:lstStyle/>
          <a:p>
            <a:endParaRPr lang="en-GB"/>
          </a:p>
        </p:txBody>
      </p:sp>
      <p:pic>
        <p:nvPicPr>
          <p:cNvPr id="4" name="Picture 3" descr="A picture containing lamp, shirt, table&#10;&#10;Description automatically generated">
            <a:extLst>
              <a:ext uri="{FF2B5EF4-FFF2-40B4-BE49-F238E27FC236}">
                <a16:creationId xmlns:a16="http://schemas.microsoft.com/office/drawing/2014/main" id="{BE8972E1-9E56-614C-9F15-0804F3E6DB57}"/>
              </a:ext>
            </a:extLst>
          </p:cNvPr>
          <p:cNvPicPr>
            <a:picLocks noChangeAspect="1"/>
          </p:cNvPicPr>
          <p:nvPr/>
        </p:nvPicPr>
        <p:blipFill>
          <a:blip r:embed="rId2"/>
          <a:stretch>
            <a:fillRect/>
          </a:stretch>
        </p:blipFill>
        <p:spPr>
          <a:xfrm>
            <a:off x="0" y="3048"/>
            <a:ext cx="12192000" cy="6851904"/>
          </a:xfrm>
          <a:prstGeom prst="rect">
            <a:avLst/>
          </a:prstGeom>
        </p:spPr>
      </p:pic>
      <p:sp>
        <p:nvSpPr>
          <p:cNvPr id="6" name="Title 1">
            <a:extLst>
              <a:ext uri="{FF2B5EF4-FFF2-40B4-BE49-F238E27FC236}">
                <a16:creationId xmlns:a16="http://schemas.microsoft.com/office/drawing/2014/main" id="{ABF7870B-2870-4448-A6CA-988D9B6AD5F2}"/>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The Students Feedback  </a:t>
            </a:r>
          </a:p>
        </p:txBody>
      </p:sp>
      <p:sp>
        <p:nvSpPr>
          <p:cNvPr id="7" name="TextBox 6">
            <a:extLst>
              <a:ext uri="{FF2B5EF4-FFF2-40B4-BE49-F238E27FC236}">
                <a16:creationId xmlns:a16="http://schemas.microsoft.com/office/drawing/2014/main" id="{D9286664-15C9-3843-B122-D6427CEDDCCE}"/>
              </a:ext>
            </a:extLst>
          </p:cNvPr>
          <p:cNvSpPr txBox="1"/>
          <p:nvPr/>
        </p:nvSpPr>
        <p:spPr>
          <a:xfrm>
            <a:off x="398033" y="1273725"/>
            <a:ext cx="2567590"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To-date the students have completed seven modules.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We have received 17 completed feedback forms from the students. </a:t>
            </a:r>
          </a:p>
        </p:txBody>
      </p:sp>
      <p:graphicFrame>
        <p:nvGraphicFramePr>
          <p:cNvPr id="8" name="Chart 7">
            <a:extLst>
              <a:ext uri="{FF2B5EF4-FFF2-40B4-BE49-F238E27FC236}">
                <a16:creationId xmlns:a16="http://schemas.microsoft.com/office/drawing/2014/main" id="{ACDE563E-8C31-7B43-A9F6-5909B8CEEE94}"/>
              </a:ext>
            </a:extLst>
          </p:cNvPr>
          <p:cNvGraphicFramePr>
            <a:graphicFrameLocks/>
          </p:cNvGraphicFramePr>
          <p:nvPr>
            <p:extLst>
              <p:ext uri="{D42A27DB-BD31-4B8C-83A1-F6EECF244321}">
                <p14:modId xmlns:p14="http://schemas.microsoft.com/office/powerpoint/2010/main" val="2831484673"/>
              </p:ext>
            </p:extLst>
          </p:nvPr>
        </p:nvGraphicFramePr>
        <p:xfrm>
          <a:off x="3405790" y="844734"/>
          <a:ext cx="8786210" cy="5469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7323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5AE86-9BA3-364D-BA23-5347D22A892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B6121AA-F888-D54C-AC43-9D698AE7409F}"/>
              </a:ext>
            </a:extLst>
          </p:cNvPr>
          <p:cNvSpPr>
            <a:spLocks noGrp="1"/>
          </p:cNvSpPr>
          <p:nvPr>
            <p:ph idx="1"/>
          </p:nvPr>
        </p:nvSpPr>
        <p:spPr/>
        <p:txBody>
          <a:bodyPr/>
          <a:lstStyle/>
          <a:p>
            <a:endParaRPr lang="en-GB"/>
          </a:p>
        </p:txBody>
      </p:sp>
      <p:pic>
        <p:nvPicPr>
          <p:cNvPr id="4" name="Picture 3" descr="A picture containing lamp, shirt, hat&#10;&#10;Description automatically generated">
            <a:extLst>
              <a:ext uri="{FF2B5EF4-FFF2-40B4-BE49-F238E27FC236}">
                <a16:creationId xmlns:a16="http://schemas.microsoft.com/office/drawing/2014/main" id="{2C624745-C608-1347-8AEC-F7662BED4030}"/>
              </a:ext>
            </a:extLst>
          </p:cNvPr>
          <p:cNvPicPr>
            <a:picLocks noChangeAspect="1"/>
          </p:cNvPicPr>
          <p:nvPr/>
        </p:nvPicPr>
        <p:blipFill>
          <a:blip r:embed="rId2"/>
          <a:stretch>
            <a:fillRect/>
          </a:stretch>
        </p:blipFill>
        <p:spPr>
          <a:xfrm>
            <a:off x="71159" y="3048"/>
            <a:ext cx="12192000" cy="6851904"/>
          </a:xfrm>
          <a:prstGeom prst="rect">
            <a:avLst/>
          </a:prstGeom>
        </p:spPr>
      </p:pic>
      <p:sp>
        <p:nvSpPr>
          <p:cNvPr id="5" name="Title 1">
            <a:extLst>
              <a:ext uri="{FF2B5EF4-FFF2-40B4-BE49-F238E27FC236}">
                <a16:creationId xmlns:a16="http://schemas.microsoft.com/office/drawing/2014/main" id="{C7AF29A2-BC26-E447-9B89-A27E9059FD83}"/>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The Students Feedback  </a:t>
            </a:r>
          </a:p>
        </p:txBody>
      </p:sp>
      <p:pic>
        <p:nvPicPr>
          <p:cNvPr id="6" name="Picture 5">
            <a:extLst>
              <a:ext uri="{FF2B5EF4-FFF2-40B4-BE49-F238E27FC236}">
                <a16:creationId xmlns:a16="http://schemas.microsoft.com/office/drawing/2014/main" id="{424F3535-5D6D-1544-A73E-8D63C78F7AD0}"/>
              </a:ext>
            </a:extLst>
          </p:cNvPr>
          <p:cNvPicPr>
            <a:picLocks noChangeAspect="1"/>
          </p:cNvPicPr>
          <p:nvPr/>
        </p:nvPicPr>
        <p:blipFill>
          <a:blip r:embed="rId3"/>
          <a:stretch>
            <a:fillRect/>
          </a:stretch>
        </p:blipFill>
        <p:spPr>
          <a:xfrm rot="871240">
            <a:off x="8670195" y="4168886"/>
            <a:ext cx="3231520" cy="2159601"/>
          </a:xfrm>
          <a:prstGeom prst="rect">
            <a:avLst/>
          </a:prstGeom>
        </p:spPr>
      </p:pic>
      <p:pic>
        <p:nvPicPr>
          <p:cNvPr id="7" name="Picture 6">
            <a:extLst>
              <a:ext uri="{FF2B5EF4-FFF2-40B4-BE49-F238E27FC236}">
                <a16:creationId xmlns:a16="http://schemas.microsoft.com/office/drawing/2014/main" id="{19FB3C48-D9AE-5041-814D-1A9BDF6FD138}"/>
              </a:ext>
            </a:extLst>
          </p:cNvPr>
          <p:cNvPicPr>
            <a:picLocks noChangeAspect="1"/>
          </p:cNvPicPr>
          <p:nvPr/>
        </p:nvPicPr>
        <p:blipFill>
          <a:blip r:embed="rId4"/>
          <a:stretch>
            <a:fillRect/>
          </a:stretch>
        </p:blipFill>
        <p:spPr>
          <a:xfrm rot="20712239">
            <a:off x="3348912" y="1410906"/>
            <a:ext cx="3381463" cy="2941995"/>
          </a:xfrm>
          <a:prstGeom prst="rect">
            <a:avLst/>
          </a:prstGeom>
        </p:spPr>
      </p:pic>
      <p:sp>
        <p:nvSpPr>
          <p:cNvPr id="8" name="TextBox 7">
            <a:extLst>
              <a:ext uri="{FF2B5EF4-FFF2-40B4-BE49-F238E27FC236}">
                <a16:creationId xmlns:a16="http://schemas.microsoft.com/office/drawing/2014/main" id="{5E4FD40B-9E85-374F-82F2-00FF52A732B6}"/>
              </a:ext>
            </a:extLst>
          </p:cNvPr>
          <p:cNvSpPr txBox="1"/>
          <p:nvPr/>
        </p:nvSpPr>
        <p:spPr>
          <a:xfrm>
            <a:off x="8406733" y="716307"/>
            <a:ext cx="2947067" cy="1200329"/>
          </a:xfrm>
          <a:prstGeom prst="rect">
            <a:avLst/>
          </a:prstGeom>
          <a:noFill/>
        </p:spPr>
        <p:txBody>
          <a:bodyPr wrap="square" rtlCol="0">
            <a:spAutoFit/>
          </a:bodyPr>
          <a:lstStyle/>
          <a:p>
            <a:r>
              <a:rPr lang="en-GB" b="1" dirty="0"/>
              <a:t>“Previously all my training was provided by the care home – I was really excited to start this programme’. </a:t>
            </a:r>
          </a:p>
        </p:txBody>
      </p:sp>
      <p:sp>
        <p:nvSpPr>
          <p:cNvPr id="9" name="TextBox 8">
            <a:extLst>
              <a:ext uri="{FF2B5EF4-FFF2-40B4-BE49-F238E27FC236}">
                <a16:creationId xmlns:a16="http://schemas.microsoft.com/office/drawing/2014/main" id="{0F19D81A-3B96-F841-B31A-4B0433A542A9}"/>
              </a:ext>
            </a:extLst>
          </p:cNvPr>
          <p:cNvSpPr txBox="1"/>
          <p:nvPr/>
        </p:nvSpPr>
        <p:spPr>
          <a:xfrm>
            <a:off x="199017" y="2274838"/>
            <a:ext cx="2947067" cy="2308324"/>
          </a:xfrm>
          <a:prstGeom prst="rect">
            <a:avLst/>
          </a:prstGeom>
          <a:noFill/>
        </p:spPr>
        <p:txBody>
          <a:bodyPr wrap="square" rtlCol="0">
            <a:spAutoFit/>
          </a:bodyPr>
          <a:lstStyle/>
          <a:p>
            <a:r>
              <a:rPr lang="en-GB" sz="2400" b="1" dirty="0"/>
              <a:t>‘The feedback from the programme tutor has motivated me. Its has helped improve the care I give to residents’. </a:t>
            </a:r>
          </a:p>
        </p:txBody>
      </p:sp>
      <p:sp>
        <p:nvSpPr>
          <p:cNvPr id="10" name="TextBox 9">
            <a:extLst>
              <a:ext uri="{FF2B5EF4-FFF2-40B4-BE49-F238E27FC236}">
                <a16:creationId xmlns:a16="http://schemas.microsoft.com/office/drawing/2014/main" id="{CAEAB602-2CCB-024C-A75E-C5B70356E4CD}"/>
              </a:ext>
            </a:extLst>
          </p:cNvPr>
          <p:cNvSpPr txBox="1"/>
          <p:nvPr/>
        </p:nvSpPr>
        <p:spPr>
          <a:xfrm>
            <a:off x="5040564" y="4786983"/>
            <a:ext cx="2947067" cy="1200329"/>
          </a:xfrm>
          <a:prstGeom prst="rect">
            <a:avLst/>
          </a:prstGeom>
          <a:noFill/>
        </p:spPr>
        <p:txBody>
          <a:bodyPr wrap="square" rtlCol="0">
            <a:spAutoFit/>
          </a:bodyPr>
          <a:lstStyle/>
          <a:p>
            <a:r>
              <a:rPr lang="en-GB" b="1" dirty="0"/>
              <a:t>“I felt stuck in a rut before this course, I didn’t know how to progress in my career’.</a:t>
            </a:r>
          </a:p>
        </p:txBody>
      </p:sp>
      <p:sp>
        <p:nvSpPr>
          <p:cNvPr id="11" name="TextBox 10">
            <a:extLst>
              <a:ext uri="{FF2B5EF4-FFF2-40B4-BE49-F238E27FC236}">
                <a16:creationId xmlns:a16="http://schemas.microsoft.com/office/drawing/2014/main" id="{9ECC95A0-92FD-EA4C-AD52-DBC96AD3CF91}"/>
              </a:ext>
            </a:extLst>
          </p:cNvPr>
          <p:cNvSpPr txBox="1"/>
          <p:nvPr/>
        </p:nvSpPr>
        <p:spPr>
          <a:xfrm>
            <a:off x="6977535" y="2407862"/>
            <a:ext cx="2947067" cy="1477328"/>
          </a:xfrm>
          <a:prstGeom prst="rect">
            <a:avLst/>
          </a:prstGeom>
          <a:noFill/>
        </p:spPr>
        <p:txBody>
          <a:bodyPr wrap="square" rtlCol="0">
            <a:spAutoFit/>
          </a:bodyPr>
          <a:lstStyle/>
          <a:p>
            <a:r>
              <a:rPr lang="en-GB" b="1" dirty="0"/>
              <a:t>“We learn from each other in the home, its good to have the right right knowledge and learn from the programme tutor’. </a:t>
            </a:r>
          </a:p>
        </p:txBody>
      </p:sp>
      <p:sp>
        <p:nvSpPr>
          <p:cNvPr id="12" name="TextBox 11">
            <a:extLst>
              <a:ext uri="{FF2B5EF4-FFF2-40B4-BE49-F238E27FC236}">
                <a16:creationId xmlns:a16="http://schemas.microsoft.com/office/drawing/2014/main" id="{5A6A7B0E-19C3-1548-BA89-55C7BADDC0F6}"/>
              </a:ext>
            </a:extLst>
          </p:cNvPr>
          <p:cNvSpPr txBox="1"/>
          <p:nvPr/>
        </p:nvSpPr>
        <p:spPr>
          <a:xfrm>
            <a:off x="752508" y="5770234"/>
            <a:ext cx="3299539" cy="646331"/>
          </a:xfrm>
          <a:prstGeom prst="rect">
            <a:avLst/>
          </a:prstGeom>
          <a:noFill/>
        </p:spPr>
        <p:txBody>
          <a:bodyPr wrap="square" rtlCol="0">
            <a:spAutoFit/>
          </a:bodyPr>
          <a:lstStyle/>
          <a:p>
            <a:r>
              <a:rPr lang="en-GB" b="1" dirty="0">
                <a:solidFill>
                  <a:schemeClr val="bg1"/>
                </a:solidFill>
              </a:rPr>
              <a:t>“I hadn’t considered a career in nursing until this course”. </a:t>
            </a:r>
          </a:p>
        </p:txBody>
      </p:sp>
    </p:spTree>
    <p:extLst>
      <p:ext uri="{BB962C8B-B14F-4D97-AF65-F5344CB8AC3E}">
        <p14:creationId xmlns:p14="http://schemas.microsoft.com/office/powerpoint/2010/main" val="2124687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5239-4EF3-6D4B-91C1-FF424E1C403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55EFE2-8366-1545-8B3F-6149FBA36884}"/>
              </a:ext>
            </a:extLst>
          </p:cNvPr>
          <p:cNvSpPr>
            <a:spLocks noGrp="1"/>
          </p:cNvSpPr>
          <p:nvPr>
            <p:ph idx="1"/>
          </p:nvPr>
        </p:nvSpPr>
        <p:spPr/>
        <p:txBody>
          <a:bodyPr/>
          <a:lstStyle/>
          <a:p>
            <a:endParaRPr lang="en-GB"/>
          </a:p>
        </p:txBody>
      </p:sp>
      <p:pic>
        <p:nvPicPr>
          <p:cNvPr id="4" name="Picture 3" descr="A picture containing lamp, shirt, table&#10;&#10;Description automatically generated">
            <a:extLst>
              <a:ext uri="{FF2B5EF4-FFF2-40B4-BE49-F238E27FC236}">
                <a16:creationId xmlns:a16="http://schemas.microsoft.com/office/drawing/2014/main" id="{9EA348DB-9BF6-A04F-AFD1-CB85A9F3D085}"/>
              </a:ext>
            </a:extLst>
          </p:cNvPr>
          <p:cNvPicPr>
            <a:picLocks noChangeAspect="1"/>
          </p:cNvPicPr>
          <p:nvPr/>
        </p:nvPicPr>
        <p:blipFill>
          <a:blip r:embed="rId2"/>
          <a:stretch>
            <a:fillRect/>
          </a:stretch>
        </p:blipFill>
        <p:spPr>
          <a:xfrm>
            <a:off x="0" y="3048"/>
            <a:ext cx="12192000" cy="6851904"/>
          </a:xfrm>
          <a:prstGeom prst="rect">
            <a:avLst/>
          </a:prstGeom>
        </p:spPr>
      </p:pic>
      <p:sp>
        <p:nvSpPr>
          <p:cNvPr id="5" name="Title 1">
            <a:extLst>
              <a:ext uri="{FF2B5EF4-FFF2-40B4-BE49-F238E27FC236}">
                <a16:creationId xmlns:a16="http://schemas.microsoft.com/office/drawing/2014/main" id="{6B64CDF5-942B-AD49-86CD-025A77E8163C}"/>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The Students Submitted Reflections  </a:t>
            </a:r>
          </a:p>
        </p:txBody>
      </p:sp>
      <p:sp>
        <p:nvSpPr>
          <p:cNvPr id="6" name="TextBox 5">
            <a:extLst>
              <a:ext uri="{FF2B5EF4-FFF2-40B4-BE49-F238E27FC236}">
                <a16:creationId xmlns:a16="http://schemas.microsoft.com/office/drawing/2014/main" id="{FF13916E-B904-EE40-8834-D4A7331CE807}"/>
              </a:ext>
            </a:extLst>
          </p:cNvPr>
          <p:cNvSpPr txBox="1"/>
          <p:nvPr/>
        </p:nvSpPr>
        <p:spPr>
          <a:xfrm>
            <a:off x="398033" y="1308829"/>
            <a:ext cx="10341685" cy="461665"/>
          </a:xfrm>
          <a:prstGeom prst="rect">
            <a:avLst/>
          </a:prstGeom>
          <a:noFill/>
        </p:spPr>
        <p:txBody>
          <a:bodyPr wrap="square" rtlCol="0">
            <a:spAutoFit/>
          </a:bodyPr>
          <a:lstStyle/>
          <a:p>
            <a:r>
              <a:rPr lang="en-GB" sz="2400" b="1" dirty="0"/>
              <a:t>Students are required to submit a reflection for each of the modules. </a:t>
            </a:r>
          </a:p>
        </p:txBody>
      </p:sp>
      <p:pic>
        <p:nvPicPr>
          <p:cNvPr id="8" name="Picture 7">
            <a:extLst>
              <a:ext uri="{FF2B5EF4-FFF2-40B4-BE49-F238E27FC236}">
                <a16:creationId xmlns:a16="http://schemas.microsoft.com/office/drawing/2014/main" id="{F3A81314-AF25-5D4D-BD08-F37E7BD8F7DA}"/>
              </a:ext>
            </a:extLst>
          </p:cNvPr>
          <p:cNvPicPr>
            <a:picLocks noChangeAspect="1"/>
          </p:cNvPicPr>
          <p:nvPr/>
        </p:nvPicPr>
        <p:blipFill>
          <a:blip r:embed="rId3"/>
          <a:stretch>
            <a:fillRect/>
          </a:stretch>
        </p:blipFill>
        <p:spPr>
          <a:xfrm>
            <a:off x="398033" y="2052765"/>
            <a:ext cx="9144000" cy="2120900"/>
          </a:xfrm>
          <a:prstGeom prst="rect">
            <a:avLst/>
          </a:prstGeom>
        </p:spPr>
      </p:pic>
      <p:pic>
        <p:nvPicPr>
          <p:cNvPr id="9" name="Picture 8">
            <a:extLst>
              <a:ext uri="{FF2B5EF4-FFF2-40B4-BE49-F238E27FC236}">
                <a16:creationId xmlns:a16="http://schemas.microsoft.com/office/drawing/2014/main" id="{6BE53D29-CA6D-5C49-8461-19FD0CE0C840}"/>
              </a:ext>
            </a:extLst>
          </p:cNvPr>
          <p:cNvPicPr>
            <a:picLocks noChangeAspect="1"/>
          </p:cNvPicPr>
          <p:nvPr/>
        </p:nvPicPr>
        <p:blipFill>
          <a:blip r:embed="rId4"/>
          <a:stretch>
            <a:fillRect/>
          </a:stretch>
        </p:blipFill>
        <p:spPr>
          <a:xfrm>
            <a:off x="398033" y="4368864"/>
            <a:ext cx="9118600" cy="1612900"/>
          </a:xfrm>
          <a:prstGeom prst="rect">
            <a:avLst/>
          </a:prstGeom>
        </p:spPr>
      </p:pic>
    </p:spTree>
    <p:extLst>
      <p:ext uri="{BB962C8B-B14F-4D97-AF65-F5344CB8AC3E}">
        <p14:creationId xmlns:p14="http://schemas.microsoft.com/office/powerpoint/2010/main" val="1376154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07303-C860-6E4E-AA57-F1590398A4F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536B0F4-847B-8849-819E-EC152A9FB8E6}"/>
              </a:ext>
            </a:extLst>
          </p:cNvPr>
          <p:cNvSpPr>
            <a:spLocks noGrp="1"/>
          </p:cNvSpPr>
          <p:nvPr>
            <p:ph idx="1"/>
          </p:nvPr>
        </p:nvSpPr>
        <p:spPr/>
        <p:txBody>
          <a:bodyPr/>
          <a:lstStyle/>
          <a:p>
            <a:endParaRPr lang="en-GB"/>
          </a:p>
        </p:txBody>
      </p:sp>
      <p:pic>
        <p:nvPicPr>
          <p:cNvPr id="4" name="Picture 3" descr="A picture containing lamp, shirt, hat&#10;&#10;Description automatically generated">
            <a:extLst>
              <a:ext uri="{FF2B5EF4-FFF2-40B4-BE49-F238E27FC236}">
                <a16:creationId xmlns:a16="http://schemas.microsoft.com/office/drawing/2014/main" id="{78512602-4049-4248-B872-2DFA42F7F849}"/>
              </a:ext>
            </a:extLst>
          </p:cNvPr>
          <p:cNvPicPr>
            <a:picLocks noChangeAspect="1"/>
          </p:cNvPicPr>
          <p:nvPr/>
        </p:nvPicPr>
        <p:blipFill>
          <a:blip r:embed="rId2"/>
          <a:stretch>
            <a:fillRect/>
          </a:stretch>
        </p:blipFill>
        <p:spPr>
          <a:xfrm>
            <a:off x="0" y="3048"/>
            <a:ext cx="12192000" cy="6851904"/>
          </a:xfrm>
          <a:prstGeom prst="rect">
            <a:avLst/>
          </a:prstGeom>
        </p:spPr>
      </p:pic>
      <p:sp>
        <p:nvSpPr>
          <p:cNvPr id="5" name="Title 1">
            <a:extLst>
              <a:ext uri="{FF2B5EF4-FFF2-40B4-BE49-F238E27FC236}">
                <a16:creationId xmlns:a16="http://schemas.microsoft.com/office/drawing/2014/main" id="{22D3F587-208A-E849-BBA7-29A35A101C58}"/>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The Students Submitted Reflections  </a:t>
            </a:r>
          </a:p>
        </p:txBody>
      </p:sp>
      <p:pic>
        <p:nvPicPr>
          <p:cNvPr id="6" name="Picture 5">
            <a:extLst>
              <a:ext uri="{FF2B5EF4-FFF2-40B4-BE49-F238E27FC236}">
                <a16:creationId xmlns:a16="http://schemas.microsoft.com/office/drawing/2014/main" id="{61CC84B2-B8AD-3548-955D-E07F661238DE}"/>
              </a:ext>
            </a:extLst>
          </p:cNvPr>
          <p:cNvPicPr>
            <a:picLocks noChangeAspect="1"/>
          </p:cNvPicPr>
          <p:nvPr/>
        </p:nvPicPr>
        <p:blipFill>
          <a:blip r:embed="rId3"/>
          <a:stretch>
            <a:fillRect/>
          </a:stretch>
        </p:blipFill>
        <p:spPr>
          <a:xfrm>
            <a:off x="398033" y="1309322"/>
            <a:ext cx="9029700" cy="1803400"/>
          </a:xfrm>
          <a:prstGeom prst="rect">
            <a:avLst/>
          </a:prstGeom>
        </p:spPr>
      </p:pic>
      <p:pic>
        <p:nvPicPr>
          <p:cNvPr id="7" name="Picture 6">
            <a:extLst>
              <a:ext uri="{FF2B5EF4-FFF2-40B4-BE49-F238E27FC236}">
                <a16:creationId xmlns:a16="http://schemas.microsoft.com/office/drawing/2014/main" id="{2E87920D-2967-784F-AD94-6B0619688AD4}"/>
              </a:ext>
            </a:extLst>
          </p:cNvPr>
          <p:cNvPicPr>
            <a:picLocks noChangeAspect="1"/>
          </p:cNvPicPr>
          <p:nvPr/>
        </p:nvPicPr>
        <p:blipFill>
          <a:blip r:embed="rId4"/>
          <a:stretch>
            <a:fillRect/>
          </a:stretch>
        </p:blipFill>
        <p:spPr>
          <a:xfrm>
            <a:off x="398033" y="3247659"/>
            <a:ext cx="8978900" cy="3403600"/>
          </a:xfrm>
          <a:prstGeom prst="rect">
            <a:avLst/>
          </a:prstGeom>
        </p:spPr>
      </p:pic>
      <p:sp>
        <p:nvSpPr>
          <p:cNvPr id="8" name="Rounded Rectangle 7">
            <a:extLst>
              <a:ext uri="{FF2B5EF4-FFF2-40B4-BE49-F238E27FC236}">
                <a16:creationId xmlns:a16="http://schemas.microsoft.com/office/drawing/2014/main" id="{C6F3ED3E-ED80-454F-9FC1-DDC7CCE47EAB}"/>
              </a:ext>
            </a:extLst>
          </p:cNvPr>
          <p:cNvSpPr/>
          <p:nvPr/>
        </p:nvSpPr>
        <p:spPr>
          <a:xfrm>
            <a:off x="9427734" y="3711388"/>
            <a:ext cx="2477396" cy="2465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This student has demonstrated newly acquired knowledge. </a:t>
            </a:r>
          </a:p>
        </p:txBody>
      </p:sp>
    </p:spTree>
    <p:extLst>
      <p:ext uri="{BB962C8B-B14F-4D97-AF65-F5344CB8AC3E}">
        <p14:creationId xmlns:p14="http://schemas.microsoft.com/office/powerpoint/2010/main" val="207510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amp, shirt, hat&#10;&#10;Description automatically generated">
            <a:extLst>
              <a:ext uri="{FF2B5EF4-FFF2-40B4-BE49-F238E27FC236}">
                <a16:creationId xmlns:a16="http://schemas.microsoft.com/office/drawing/2014/main" id="{97357C1A-E384-444B-ACBD-4E88FDA5C262}"/>
              </a:ext>
            </a:extLst>
          </p:cNvPr>
          <p:cNvPicPr>
            <a:picLocks noChangeAspect="1"/>
          </p:cNvPicPr>
          <p:nvPr/>
        </p:nvPicPr>
        <p:blipFill>
          <a:blip r:embed="rId2"/>
          <a:stretch>
            <a:fillRect/>
          </a:stretch>
        </p:blipFill>
        <p:spPr>
          <a:xfrm>
            <a:off x="0" y="3048"/>
            <a:ext cx="12192000" cy="6851904"/>
          </a:xfrm>
          <a:prstGeom prst="rect">
            <a:avLst/>
          </a:prstGeom>
        </p:spPr>
      </p:pic>
      <p:sp>
        <p:nvSpPr>
          <p:cNvPr id="5" name="Title 1">
            <a:extLst>
              <a:ext uri="{FF2B5EF4-FFF2-40B4-BE49-F238E27FC236}">
                <a16:creationId xmlns:a16="http://schemas.microsoft.com/office/drawing/2014/main" id="{B4E8A5BB-FA9A-3243-94C5-2E79C8422E9F}"/>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Research Outcomes </a:t>
            </a:r>
          </a:p>
        </p:txBody>
      </p:sp>
      <p:sp>
        <p:nvSpPr>
          <p:cNvPr id="7" name="TextBox 6">
            <a:extLst>
              <a:ext uri="{FF2B5EF4-FFF2-40B4-BE49-F238E27FC236}">
                <a16:creationId xmlns:a16="http://schemas.microsoft.com/office/drawing/2014/main" id="{1BCC1EC0-6786-134E-B7C1-9ED06A5C90D0}"/>
              </a:ext>
            </a:extLst>
          </p:cNvPr>
          <p:cNvSpPr txBox="1"/>
          <p:nvPr/>
        </p:nvSpPr>
        <p:spPr>
          <a:xfrm>
            <a:off x="398032" y="1135559"/>
            <a:ext cx="10955767" cy="954107"/>
          </a:xfrm>
          <a:prstGeom prst="rect">
            <a:avLst/>
          </a:prstGeom>
          <a:noFill/>
        </p:spPr>
        <p:txBody>
          <a:bodyPr wrap="square" rtlCol="0">
            <a:spAutoFit/>
          </a:bodyPr>
          <a:lstStyle/>
          <a:p>
            <a:r>
              <a:rPr lang="en-GB" sz="2800" dirty="0"/>
              <a:t>The aim of the research is to evaluate the pilot and to create a model for care home education delivery.  </a:t>
            </a:r>
          </a:p>
        </p:txBody>
      </p:sp>
      <p:sp>
        <p:nvSpPr>
          <p:cNvPr id="8" name="TextBox 7">
            <a:extLst>
              <a:ext uri="{FF2B5EF4-FFF2-40B4-BE49-F238E27FC236}">
                <a16:creationId xmlns:a16="http://schemas.microsoft.com/office/drawing/2014/main" id="{633211B6-4180-D14F-BAB4-0168F9819EAC}"/>
              </a:ext>
            </a:extLst>
          </p:cNvPr>
          <p:cNvSpPr txBox="1"/>
          <p:nvPr/>
        </p:nvSpPr>
        <p:spPr>
          <a:xfrm>
            <a:off x="398031" y="2317433"/>
            <a:ext cx="9195673" cy="3108543"/>
          </a:xfrm>
          <a:prstGeom prst="rect">
            <a:avLst/>
          </a:prstGeom>
          <a:noFill/>
        </p:spPr>
        <p:txBody>
          <a:bodyPr wrap="square" rtlCol="0">
            <a:spAutoFit/>
          </a:bodyPr>
          <a:lstStyle/>
          <a:p>
            <a:pPr marL="285750" indent="-285750">
              <a:buFont typeface="Arial" panose="020B0604020202020204" pitchFamily="34" charset="0"/>
              <a:buChar char="•"/>
            </a:pPr>
            <a:r>
              <a:rPr lang="en-GB" sz="2800" dirty="0"/>
              <a:t>Future research to inform practice. </a:t>
            </a:r>
          </a:p>
          <a:p>
            <a:pPr marL="285750" indent="-285750">
              <a:buFont typeface="Arial" panose="020B0604020202020204" pitchFamily="34" charset="0"/>
              <a:buChar char="•"/>
            </a:pPr>
            <a:r>
              <a:rPr lang="en-GB" sz="2800" dirty="0"/>
              <a:t>To monitor and measure the outcomes of the pilot programme of education through data analysis. </a:t>
            </a:r>
          </a:p>
          <a:p>
            <a:pPr marL="285750" indent="-285750">
              <a:buFont typeface="Arial" panose="020B0604020202020204" pitchFamily="34" charset="0"/>
              <a:buChar char="•"/>
            </a:pPr>
            <a:r>
              <a:rPr lang="en-GB" sz="2800" dirty="0"/>
              <a:t>Supporting the development and delivery of standardised quality assured education in line with ‘The Framework for Enhanced Health in Care Homes’ Version 2 2020 NHS E/I </a:t>
            </a:r>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1657718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BFDE525A-6E79-1A46-AFC9-08AC4AB55866}"/>
              </a:ext>
            </a:extLst>
          </p:cNvPr>
          <p:cNvPicPr>
            <a:picLocks noChangeAspect="1"/>
          </p:cNvPicPr>
          <p:nvPr/>
        </p:nvPicPr>
        <p:blipFill>
          <a:blip r:embed="rId2"/>
          <a:stretch>
            <a:fillRect/>
          </a:stretch>
        </p:blipFill>
        <p:spPr>
          <a:xfrm>
            <a:off x="0" y="3048"/>
            <a:ext cx="12192000" cy="6851904"/>
          </a:xfrm>
          <a:prstGeom prst="rect">
            <a:avLst/>
          </a:prstGeom>
        </p:spPr>
      </p:pic>
      <p:sp>
        <p:nvSpPr>
          <p:cNvPr id="5" name="Title 1">
            <a:extLst>
              <a:ext uri="{FF2B5EF4-FFF2-40B4-BE49-F238E27FC236}">
                <a16:creationId xmlns:a16="http://schemas.microsoft.com/office/drawing/2014/main" id="{8EE0E0BE-96D2-3D45-B416-5A8C66E32488}"/>
              </a:ext>
            </a:extLst>
          </p:cNvPr>
          <p:cNvSpPr txBox="1">
            <a:spLocks/>
          </p:cNvSpPr>
          <p:nvPr/>
        </p:nvSpPr>
        <p:spPr>
          <a:xfrm>
            <a:off x="1274572" y="1634170"/>
            <a:ext cx="8767482" cy="2700169"/>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400" b="1" dirty="0">
                <a:solidFill>
                  <a:schemeClr val="bg1"/>
                </a:solidFill>
                <a:latin typeface="Arial" panose="020B0604020202020204" pitchFamily="34" charset="0"/>
                <a:cs typeface="Arial" panose="020B0604020202020204" pitchFamily="34" charset="0"/>
              </a:rPr>
              <a:t>Any Questions? </a:t>
            </a:r>
            <a:endParaRPr lang="en-US" sz="4800" b="1"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6413FDA-599D-E84B-8565-FEA24A2BED59}"/>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7" name="Picture 6">
            <a:extLst>
              <a:ext uri="{FF2B5EF4-FFF2-40B4-BE49-F238E27FC236}">
                <a16:creationId xmlns:a16="http://schemas.microsoft.com/office/drawing/2014/main" id="{D6E90088-FCA3-F948-9348-A893E6563850}"/>
              </a:ext>
            </a:extLst>
          </p:cNvPr>
          <p:cNvPicPr>
            <a:picLocks noChangeAspect="1"/>
          </p:cNvPicPr>
          <p:nvPr/>
        </p:nvPicPr>
        <p:blipFill>
          <a:blip r:embed="rId4"/>
          <a:stretch>
            <a:fillRect/>
          </a:stretch>
        </p:blipFill>
        <p:spPr>
          <a:xfrm>
            <a:off x="9883513" y="6374295"/>
            <a:ext cx="1896111" cy="123324"/>
          </a:xfrm>
          <a:prstGeom prst="rect">
            <a:avLst/>
          </a:prstGeom>
        </p:spPr>
      </p:pic>
    </p:spTree>
    <p:extLst>
      <p:ext uri="{BB962C8B-B14F-4D97-AF65-F5344CB8AC3E}">
        <p14:creationId xmlns:p14="http://schemas.microsoft.com/office/powerpoint/2010/main" val="419364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amp, shirt, table&#10;&#10;Description automatically generated">
            <a:extLst>
              <a:ext uri="{FF2B5EF4-FFF2-40B4-BE49-F238E27FC236}">
                <a16:creationId xmlns:a16="http://schemas.microsoft.com/office/drawing/2014/main" id="{582AF191-564E-2D47-AA2F-10AA1A4EB6D6}"/>
              </a:ext>
            </a:extLst>
          </p:cNvPr>
          <p:cNvPicPr>
            <a:picLocks noChangeAspect="1"/>
          </p:cNvPicPr>
          <p:nvPr/>
        </p:nvPicPr>
        <p:blipFill>
          <a:blip r:embed="rId2"/>
          <a:stretch>
            <a:fillRect/>
          </a:stretch>
        </p:blipFill>
        <p:spPr>
          <a:xfrm>
            <a:off x="0" y="6096"/>
            <a:ext cx="12192000" cy="6851904"/>
          </a:xfrm>
          <a:prstGeom prst="rect">
            <a:avLst/>
          </a:prstGeom>
        </p:spPr>
      </p:pic>
      <p:sp>
        <p:nvSpPr>
          <p:cNvPr id="5" name="Title 1">
            <a:extLst>
              <a:ext uri="{FF2B5EF4-FFF2-40B4-BE49-F238E27FC236}">
                <a16:creationId xmlns:a16="http://schemas.microsoft.com/office/drawing/2014/main" id="{1464688F-5AF0-FA4A-9106-35D5AF888279}"/>
              </a:ext>
            </a:extLst>
          </p:cNvPr>
          <p:cNvSpPr txBox="1">
            <a:spLocks/>
          </p:cNvSpPr>
          <p:nvPr/>
        </p:nvSpPr>
        <p:spPr>
          <a:xfrm>
            <a:off x="152401" y="219561"/>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1C304A"/>
                </a:solidFill>
                <a:latin typeface="Arial" panose="020B0604020202020204" pitchFamily="34" charset="0"/>
                <a:cs typeface="Arial" panose="020B0604020202020204" pitchFamily="34" charset="0"/>
              </a:rPr>
              <a:t>Care Homes Workforce Demographics</a:t>
            </a:r>
            <a:endParaRPr lang="en-US" sz="4000" b="1" dirty="0">
              <a:solidFill>
                <a:srgbClr val="1C304A"/>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9F3BEE5-11F2-B645-8EAD-85CDEAF9752F}"/>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7" name="Picture 6">
            <a:extLst>
              <a:ext uri="{FF2B5EF4-FFF2-40B4-BE49-F238E27FC236}">
                <a16:creationId xmlns:a16="http://schemas.microsoft.com/office/drawing/2014/main" id="{36ACE0CB-8343-D04C-AF3B-AE148F1D729A}"/>
              </a:ext>
            </a:extLst>
          </p:cNvPr>
          <p:cNvPicPr>
            <a:picLocks noChangeAspect="1"/>
          </p:cNvPicPr>
          <p:nvPr/>
        </p:nvPicPr>
        <p:blipFill>
          <a:blip r:embed="rId4"/>
          <a:stretch>
            <a:fillRect/>
          </a:stretch>
        </p:blipFill>
        <p:spPr>
          <a:xfrm>
            <a:off x="9883513" y="6374295"/>
            <a:ext cx="1896111" cy="123324"/>
          </a:xfrm>
          <a:prstGeom prst="rect">
            <a:avLst/>
          </a:prstGeom>
        </p:spPr>
      </p:pic>
      <p:sp>
        <p:nvSpPr>
          <p:cNvPr id="10" name="Title 1">
            <a:extLst>
              <a:ext uri="{FF2B5EF4-FFF2-40B4-BE49-F238E27FC236}">
                <a16:creationId xmlns:a16="http://schemas.microsoft.com/office/drawing/2014/main" id="{AA84AF3C-5438-1D42-9F48-D3C6AF8F4605}"/>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11" name="TextBox 10">
            <a:extLst>
              <a:ext uri="{FF2B5EF4-FFF2-40B4-BE49-F238E27FC236}">
                <a16:creationId xmlns:a16="http://schemas.microsoft.com/office/drawing/2014/main" id="{DFD2B59B-8F6D-8644-9A80-7AB627DFAD1D}"/>
              </a:ext>
            </a:extLst>
          </p:cNvPr>
          <p:cNvSpPr txBox="1"/>
          <p:nvPr/>
        </p:nvSpPr>
        <p:spPr>
          <a:xfrm>
            <a:off x="95021" y="1165483"/>
            <a:ext cx="5128489" cy="3901068"/>
          </a:xfrm>
          <a:prstGeom prst="rect">
            <a:avLst/>
          </a:prstGeom>
          <a:noFill/>
        </p:spPr>
        <p:txBody>
          <a:bodyPr wrap="square" rtlCol="0">
            <a:spAutoFit/>
          </a:bodyPr>
          <a:lstStyle/>
          <a:p>
            <a:pPr marL="285750" indent="-285750" fontAlgn="base">
              <a:buFont typeface="Arial" panose="020B0604020202020204" pitchFamily="34" charset="0"/>
              <a:buChar char="•"/>
            </a:pPr>
            <a:r>
              <a:rPr lang="en-GB" sz="1650" dirty="0">
                <a:solidFill>
                  <a:srgbClr val="000000"/>
                </a:solidFill>
                <a:latin typeface="Arial" panose="020B0604020202020204" pitchFamily="34" charset="0"/>
                <a:cs typeface="Arial" panose="020B0604020202020204" pitchFamily="34" charset="0"/>
              </a:rPr>
              <a:t>The social care workforce is different .​</a:t>
            </a:r>
          </a:p>
          <a:p>
            <a:pPr marL="285750" indent="-285750" fontAlgn="base">
              <a:buFont typeface="Arial" panose="020B0604020202020204" pitchFamily="34" charset="0"/>
              <a:buChar char="•"/>
            </a:pPr>
            <a:endParaRPr lang="en-GB" sz="1650" dirty="0">
              <a:solidFill>
                <a:srgbClr val="000000"/>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sz="1650" dirty="0">
                <a:solidFill>
                  <a:srgbClr val="000000"/>
                </a:solidFill>
                <a:latin typeface="Arial" panose="020B0604020202020204" pitchFamily="34" charset="0"/>
                <a:cs typeface="Arial" panose="020B0604020202020204" pitchFamily="34" charset="0"/>
              </a:rPr>
              <a:t>As in health care, about 80 per cent of all jobs in adult social care are done by women; the proportion in direct care and support-providing jobs is higher, at 85-95 per cent (1).</a:t>
            </a:r>
          </a:p>
          <a:p>
            <a:pPr fontAlgn="base"/>
            <a:r>
              <a:rPr lang="en-GB" sz="1650" dirty="0">
                <a:solidFill>
                  <a:srgbClr val="000000"/>
                </a:solidFill>
                <a:latin typeface="Arial" panose="020B0604020202020204" pitchFamily="34" charset="0"/>
                <a:cs typeface="Arial" panose="020B0604020202020204" pitchFamily="34" charset="0"/>
              </a:rPr>
              <a:t>​</a:t>
            </a:r>
          </a:p>
          <a:p>
            <a:pPr marL="285750" indent="-285750" fontAlgn="base">
              <a:buFont typeface="Arial" panose="020B0604020202020204" pitchFamily="34" charset="0"/>
              <a:buChar char="•"/>
            </a:pPr>
            <a:r>
              <a:rPr lang="en-GB" sz="1650" dirty="0">
                <a:solidFill>
                  <a:srgbClr val="000000"/>
                </a:solidFill>
                <a:latin typeface="Arial" panose="020B0604020202020204" pitchFamily="34" charset="0"/>
                <a:cs typeface="Arial" panose="020B0604020202020204" pitchFamily="34" charset="0"/>
              </a:rPr>
              <a:t>In 2011 Most adult social care jobs (1.3 million, 74 per cent of the total) involve directly providing care. The rest comprise:147,000 managerial and supervisory jobs, 100,000 professional jobs (including social workers, nurses and occupational therapists) and 204,000 administrative, ancillary and other jobs (2).​</a:t>
            </a:r>
          </a:p>
          <a:p>
            <a:pPr fontAlgn="base"/>
            <a:endParaRPr lang="en-GB" sz="1650" dirty="0">
              <a:solidFill>
                <a:srgbClr val="00000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A76111D-4385-A241-BDA4-86A70739186E}"/>
              </a:ext>
            </a:extLst>
          </p:cNvPr>
          <p:cNvPicPr>
            <a:picLocks noChangeAspect="1"/>
          </p:cNvPicPr>
          <p:nvPr/>
        </p:nvPicPr>
        <p:blipFill>
          <a:blip r:embed="rId5"/>
          <a:stretch>
            <a:fillRect/>
          </a:stretch>
        </p:blipFill>
        <p:spPr>
          <a:xfrm>
            <a:off x="5318531" y="1165483"/>
            <a:ext cx="6532350" cy="3669407"/>
          </a:xfrm>
          <a:prstGeom prst="rect">
            <a:avLst/>
          </a:prstGeom>
        </p:spPr>
      </p:pic>
    </p:spTree>
    <p:extLst>
      <p:ext uri="{BB962C8B-B14F-4D97-AF65-F5344CB8AC3E}">
        <p14:creationId xmlns:p14="http://schemas.microsoft.com/office/powerpoint/2010/main" val="121312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amp, shirt, hat&#10;&#10;Description automatically generated">
            <a:extLst>
              <a:ext uri="{FF2B5EF4-FFF2-40B4-BE49-F238E27FC236}">
                <a16:creationId xmlns:a16="http://schemas.microsoft.com/office/drawing/2014/main" id="{D99874A4-6046-F245-8E4C-E45CBDA89993}"/>
              </a:ext>
            </a:extLst>
          </p:cNvPr>
          <p:cNvPicPr>
            <a:picLocks noChangeAspect="1"/>
          </p:cNvPicPr>
          <p:nvPr/>
        </p:nvPicPr>
        <p:blipFill>
          <a:blip r:embed="rId2"/>
          <a:stretch>
            <a:fillRect/>
          </a:stretch>
        </p:blipFill>
        <p:spPr>
          <a:xfrm>
            <a:off x="0" y="6096"/>
            <a:ext cx="12192000" cy="6851904"/>
          </a:xfrm>
          <a:prstGeom prst="rect">
            <a:avLst/>
          </a:prstGeom>
        </p:spPr>
      </p:pic>
      <p:sp>
        <p:nvSpPr>
          <p:cNvPr id="2" name="Title 1">
            <a:extLst>
              <a:ext uri="{FF2B5EF4-FFF2-40B4-BE49-F238E27FC236}">
                <a16:creationId xmlns:a16="http://schemas.microsoft.com/office/drawing/2014/main" id="{C69B1C49-2768-7945-BC8A-D15F49E2A5F4}"/>
              </a:ext>
            </a:extLst>
          </p:cNvPr>
          <p:cNvSpPr>
            <a:spLocks noGrp="1"/>
          </p:cNvSpPr>
          <p:nvPr>
            <p:ph type="ctrTitle"/>
          </p:nvPr>
        </p:nvSpPr>
        <p:spPr>
          <a:xfrm>
            <a:off x="398033" y="441435"/>
            <a:ext cx="11110795" cy="732457"/>
          </a:xfrm>
        </p:spPr>
        <p:txBody>
          <a:bodyPr anchor="t" anchorCtr="0">
            <a:noAutofit/>
          </a:bodyPr>
          <a:lstStyle/>
          <a:p>
            <a:pPr algn="l"/>
            <a:r>
              <a:rPr lang="en-GB" sz="4000" b="1" dirty="0">
                <a:solidFill>
                  <a:srgbClr val="1C304A"/>
                </a:solidFill>
                <a:latin typeface="Arial" panose="020B0604020202020204" pitchFamily="34" charset="0"/>
                <a:cs typeface="Arial" panose="020B0604020202020204" pitchFamily="34" charset="0"/>
              </a:rPr>
              <a:t>Care Homes Workforce Demographics</a:t>
            </a:r>
            <a:br>
              <a:rPr lang="en-US" sz="4000" b="1" dirty="0">
                <a:solidFill>
                  <a:srgbClr val="1C304A"/>
                </a:solidFill>
                <a:latin typeface="Arial" panose="020B0604020202020204" pitchFamily="34" charset="0"/>
                <a:cs typeface="Arial" panose="020B0604020202020204" pitchFamily="34" charset="0"/>
              </a:rPr>
            </a:br>
            <a:endParaRPr lang="en-US" sz="4000" b="1" dirty="0">
              <a:solidFill>
                <a:srgbClr val="1C304A"/>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227FAE46-E27B-6E4D-9880-EC650B500CA1}"/>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7" name="Rectangle 6">
            <a:extLst>
              <a:ext uri="{FF2B5EF4-FFF2-40B4-BE49-F238E27FC236}">
                <a16:creationId xmlns:a16="http://schemas.microsoft.com/office/drawing/2014/main" id="{4E002F14-F4A0-4A47-ACCA-5CF81102FBB5}"/>
              </a:ext>
            </a:extLst>
          </p:cNvPr>
          <p:cNvSpPr/>
          <p:nvPr/>
        </p:nvSpPr>
        <p:spPr>
          <a:xfrm>
            <a:off x="239485" y="1173892"/>
            <a:ext cx="7511143" cy="3508653"/>
          </a:xfrm>
          <a:prstGeom prst="rect">
            <a:avLst/>
          </a:prstGeom>
        </p:spPr>
        <p:txBody>
          <a:bodyPr wrap="square">
            <a:spAutoFit/>
          </a:bodyPr>
          <a:lstStyle/>
          <a:p>
            <a:pPr fontAlgn="base"/>
            <a:endParaRPr lang="en-GB" dirty="0">
              <a:solidFill>
                <a:srgbClr val="000000"/>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In 2008 two-thirds (67 per cent) of people working as ‘care assistants and home carers’ claimed to be qualified to NVQ Level 2 or above, and 7 percent had no qualifications at all (2).​</a:t>
            </a:r>
          </a:p>
          <a:p>
            <a:pPr fontAlgn="base"/>
            <a:endParaRPr lang="en-GB" dirty="0">
              <a:solidFill>
                <a:srgbClr val="000000"/>
              </a:solidFill>
              <a:latin typeface="Arial" panose="020B0604020202020204" pitchFamily="34" charset="0"/>
              <a:cs typeface="Arial" panose="020B0604020202020204" pitchFamily="34" charset="0"/>
            </a:endParaRPr>
          </a:p>
          <a:p>
            <a:pPr marL="285750" indent="-285750" fontAlgn="base">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number of jobs in care homes with nursing increased between 2017 and 2018 (by 10,000 to around 295,000 jobs). This figure increased by 60,000 jobs between 2009 and 2018 (from 235,000 to 295,000 jobs). </a:t>
            </a:r>
            <a:r>
              <a:rPr lang="en-US" dirty="0">
                <a:solidFill>
                  <a:srgbClr val="000000"/>
                </a:solidFill>
                <a:latin typeface="Arial" panose="020B0604020202020204" pitchFamily="34" charset="0"/>
                <a:cs typeface="Arial" panose="020B0604020202020204" pitchFamily="34" charset="0"/>
              </a:rPr>
              <a:t>​</a:t>
            </a:r>
          </a:p>
          <a:p>
            <a:pPr fontAlgn="base"/>
            <a:endParaRPr lang="en-US" dirty="0">
              <a:solidFill>
                <a:srgbClr val="000000"/>
              </a:solidFill>
              <a:latin typeface="Arial" panose="020B0604020202020204" pitchFamily="34" charset="0"/>
              <a:cs typeface="Arial" panose="020B0604020202020204" pitchFamily="34" charset="0"/>
            </a:endParaRPr>
          </a:p>
          <a:p>
            <a:pPr fontAlgn="base"/>
            <a:r>
              <a:rPr lang="en-GB" sz="1400" dirty="0">
                <a:solidFill>
                  <a:srgbClr val="000000"/>
                </a:solidFill>
                <a:latin typeface="Arial" panose="020B0604020202020204" pitchFamily="34" charset="0"/>
                <a:cs typeface="Arial" panose="020B0604020202020204" pitchFamily="34" charset="0"/>
              </a:rPr>
              <a:t>1.Skills for Care (2010). Report. </a:t>
            </a:r>
            <a:r>
              <a:rPr lang="en-GB" sz="1400" u="sng"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State of the Adult Social Care Workforce in England</a:t>
            </a:r>
            <a:r>
              <a:rPr lang="en-GB" sz="1400" dirty="0">
                <a:solidFill>
                  <a:srgbClr val="000000"/>
                </a:solidFill>
                <a:latin typeface="Arial" panose="020B0604020202020204" pitchFamily="34" charset="0"/>
                <a:cs typeface="Arial" panose="020B0604020202020204" pitchFamily="34" charset="0"/>
              </a:rPr>
              <a:t>​</a:t>
            </a:r>
          </a:p>
          <a:p>
            <a:pPr fontAlgn="base"/>
            <a:r>
              <a:rPr lang="en-GB" sz="1400" dirty="0">
                <a:solidFill>
                  <a:srgbClr val="000000"/>
                </a:solidFill>
                <a:latin typeface="Arial" panose="020B0604020202020204" pitchFamily="34" charset="0"/>
                <a:cs typeface="Arial" panose="020B0604020202020204" pitchFamily="34" charset="0"/>
              </a:rPr>
              <a:t>2..Skills for Care (2011). Report. </a:t>
            </a:r>
            <a:r>
              <a:rPr lang="en-GB" sz="1400"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The Size and Structure of the Adult Social Care Sector and Workforce in England, 2011</a:t>
            </a:r>
            <a:endParaRPr lang="en-GB" sz="1400" dirty="0">
              <a:solidFill>
                <a:srgbClr val="0000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D086CAE-1856-AA45-90AC-927E27A112AB}"/>
              </a:ext>
            </a:extLst>
          </p:cNvPr>
          <p:cNvSpPr txBox="1"/>
          <p:nvPr/>
        </p:nvSpPr>
        <p:spPr>
          <a:xfrm>
            <a:off x="8161020" y="1337310"/>
            <a:ext cx="3509010" cy="923330"/>
          </a:xfrm>
          <a:prstGeom prst="rect">
            <a:avLst/>
          </a:prstGeom>
          <a:noFill/>
        </p:spPr>
        <p:txBody>
          <a:bodyPr wrap="square" rtlCol="0">
            <a:spAutoFit/>
          </a:bodyPr>
          <a:lstStyle/>
          <a:p>
            <a:r>
              <a:rPr lang="en-GB" dirty="0"/>
              <a:t>Estimated number of adult social care jobs by induvial job roles in England, 2018.  </a:t>
            </a:r>
          </a:p>
        </p:txBody>
      </p:sp>
      <p:pic>
        <p:nvPicPr>
          <p:cNvPr id="4" name="Picture 3">
            <a:extLst>
              <a:ext uri="{FF2B5EF4-FFF2-40B4-BE49-F238E27FC236}">
                <a16:creationId xmlns:a16="http://schemas.microsoft.com/office/drawing/2014/main" id="{3C4DB1D8-E275-374B-B564-7B70FC05FB9F}"/>
              </a:ext>
            </a:extLst>
          </p:cNvPr>
          <p:cNvPicPr>
            <a:picLocks noChangeAspect="1"/>
          </p:cNvPicPr>
          <p:nvPr/>
        </p:nvPicPr>
        <p:blipFill>
          <a:blip r:embed="rId5"/>
          <a:stretch>
            <a:fillRect/>
          </a:stretch>
        </p:blipFill>
        <p:spPr>
          <a:xfrm>
            <a:off x="8281090" y="2736053"/>
            <a:ext cx="905982" cy="617715"/>
          </a:xfrm>
          <a:prstGeom prst="rect">
            <a:avLst/>
          </a:prstGeom>
        </p:spPr>
      </p:pic>
      <p:sp>
        <p:nvSpPr>
          <p:cNvPr id="10" name="Title 1">
            <a:extLst>
              <a:ext uri="{FF2B5EF4-FFF2-40B4-BE49-F238E27FC236}">
                <a16:creationId xmlns:a16="http://schemas.microsoft.com/office/drawing/2014/main" id="{653AE997-7727-0946-B422-7EAE8D215B35}"/>
              </a:ext>
            </a:extLst>
          </p:cNvPr>
          <p:cNvSpPr txBox="1">
            <a:spLocks/>
          </p:cNvSpPr>
          <p:nvPr/>
        </p:nvSpPr>
        <p:spPr>
          <a:xfrm>
            <a:off x="8161020" y="2354016"/>
            <a:ext cx="3011280" cy="32295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rgbClr val="1C304A"/>
                </a:solidFill>
                <a:latin typeface="Arial" panose="020B0604020202020204" pitchFamily="34" charset="0"/>
                <a:cs typeface="Arial" panose="020B0604020202020204" pitchFamily="34" charset="0"/>
              </a:rPr>
              <a:t>Care Workers </a:t>
            </a:r>
            <a:endParaRPr lang="en-US" sz="2000" b="1" dirty="0">
              <a:solidFill>
                <a:srgbClr val="1C304A"/>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B2481E79-D147-064D-9BE1-4AF04C2D7673}"/>
              </a:ext>
            </a:extLst>
          </p:cNvPr>
          <p:cNvSpPr txBox="1">
            <a:spLocks/>
          </p:cNvSpPr>
          <p:nvPr/>
        </p:nvSpPr>
        <p:spPr>
          <a:xfrm>
            <a:off x="9717534" y="2869341"/>
            <a:ext cx="1845420" cy="32295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1C304A"/>
                </a:solidFill>
                <a:latin typeface="Arial" panose="020B0604020202020204" pitchFamily="34" charset="0"/>
                <a:cs typeface="Arial" panose="020B0604020202020204" pitchFamily="34" charset="0"/>
              </a:rPr>
              <a:t>840,000</a:t>
            </a:r>
            <a:endParaRPr lang="en-US" sz="2400" b="1" dirty="0">
              <a:solidFill>
                <a:srgbClr val="1C304A"/>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1AB839F7-D8C9-0045-BC44-31C95EC3818F}"/>
              </a:ext>
            </a:extLst>
          </p:cNvPr>
          <p:cNvSpPr txBox="1">
            <a:spLocks/>
          </p:cNvSpPr>
          <p:nvPr/>
        </p:nvSpPr>
        <p:spPr>
          <a:xfrm>
            <a:off x="8211894" y="3511246"/>
            <a:ext cx="3011280" cy="32295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rgbClr val="1C304A"/>
                </a:solidFill>
                <a:latin typeface="Arial" panose="020B0604020202020204" pitchFamily="34" charset="0"/>
                <a:cs typeface="Arial" panose="020B0604020202020204" pitchFamily="34" charset="0"/>
              </a:rPr>
              <a:t>Registered Managers </a:t>
            </a:r>
            <a:endParaRPr lang="en-US" sz="2000" b="1" dirty="0">
              <a:solidFill>
                <a:srgbClr val="1C304A"/>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F8F877D-6829-D545-837B-E67DCAE575EA}"/>
              </a:ext>
            </a:extLst>
          </p:cNvPr>
          <p:cNvPicPr>
            <a:picLocks noChangeAspect="1"/>
          </p:cNvPicPr>
          <p:nvPr/>
        </p:nvPicPr>
        <p:blipFill>
          <a:blip r:embed="rId6"/>
          <a:stretch>
            <a:fillRect/>
          </a:stretch>
        </p:blipFill>
        <p:spPr>
          <a:xfrm>
            <a:off x="8281090" y="4004380"/>
            <a:ext cx="920431" cy="955164"/>
          </a:xfrm>
          <a:prstGeom prst="rect">
            <a:avLst/>
          </a:prstGeom>
        </p:spPr>
      </p:pic>
      <p:sp>
        <p:nvSpPr>
          <p:cNvPr id="13" name="Title 1">
            <a:extLst>
              <a:ext uri="{FF2B5EF4-FFF2-40B4-BE49-F238E27FC236}">
                <a16:creationId xmlns:a16="http://schemas.microsoft.com/office/drawing/2014/main" id="{9EF0E1E5-3875-B741-8631-C1A9C826CFAF}"/>
              </a:ext>
            </a:extLst>
          </p:cNvPr>
          <p:cNvSpPr txBox="1">
            <a:spLocks/>
          </p:cNvSpPr>
          <p:nvPr/>
        </p:nvSpPr>
        <p:spPr>
          <a:xfrm>
            <a:off x="9737173" y="4233320"/>
            <a:ext cx="1845420" cy="32295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1C304A"/>
                </a:solidFill>
                <a:latin typeface="Arial" panose="020B0604020202020204" pitchFamily="34" charset="0"/>
                <a:cs typeface="Arial" panose="020B0604020202020204" pitchFamily="34" charset="0"/>
              </a:rPr>
              <a:t>22,500</a:t>
            </a:r>
            <a:endParaRPr lang="en-US" sz="2400" b="1" dirty="0">
              <a:solidFill>
                <a:srgbClr val="1C304A"/>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78337567-56D4-594E-BD73-5CE5843E4EAE}"/>
              </a:ext>
            </a:extLst>
          </p:cNvPr>
          <p:cNvPicPr>
            <a:picLocks noChangeAspect="1"/>
          </p:cNvPicPr>
          <p:nvPr/>
        </p:nvPicPr>
        <p:blipFill>
          <a:blip r:embed="rId7"/>
          <a:stretch>
            <a:fillRect/>
          </a:stretch>
        </p:blipFill>
        <p:spPr>
          <a:xfrm>
            <a:off x="8281090" y="5497292"/>
            <a:ext cx="920431" cy="986176"/>
          </a:xfrm>
          <a:prstGeom prst="rect">
            <a:avLst/>
          </a:prstGeom>
        </p:spPr>
      </p:pic>
      <p:sp>
        <p:nvSpPr>
          <p:cNvPr id="15" name="Title 1">
            <a:extLst>
              <a:ext uri="{FF2B5EF4-FFF2-40B4-BE49-F238E27FC236}">
                <a16:creationId xmlns:a16="http://schemas.microsoft.com/office/drawing/2014/main" id="{DE168625-B606-5843-AFB3-0F82F79A9133}"/>
              </a:ext>
            </a:extLst>
          </p:cNvPr>
          <p:cNvSpPr txBox="1">
            <a:spLocks/>
          </p:cNvSpPr>
          <p:nvPr/>
        </p:nvSpPr>
        <p:spPr>
          <a:xfrm>
            <a:off x="8231533" y="5082657"/>
            <a:ext cx="3011280" cy="32295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b="1" dirty="0">
                <a:solidFill>
                  <a:srgbClr val="1C304A"/>
                </a:solidFill>
                <a:latin typeface="Arial" panose="020B0604020202020204" pitchFamily="34" charset="0"/>
                <a:cs typeface="Arial" panose="020B0604020202020204" pitchFamily="34" charset="0"/>
              </a:rPr>
              <a:t>Registered Nurses </a:t>
            </a:r>
            <a:endParaRPr lang="en-US" sz="2000" b="1" dirty="0">
              <a:solidFill>
                <a:srgbClr val="1C304A"/>
              </a:solidFill>
              <a:latin typeface="Arial" panose="020B0604020202020204" pitchFamily="34" charset="0"/>
              <a:cs typeface="Arial" panose="020B0604020202020204" pitchFamily="34" charset="0"/>
            </a:endParaRPr>
          </a:p>
        </p:txBody>
      </p:sp>
      <p:sp>
        <p:nvSpPr>
          <p:cNvPr id="16" name="Title 1">
            <a:extLst>
              <a:ext uri="{FF2B5EF4-FFF2-40B4-BE49-F238E27FC236}">
                <a16:creationId xmlns:a16="http://schemas.microsoft.com/office/drawing/2014/main" id="{C58C2068-8AB6-7944-A834-0794C481CCD7}"/>
              </a:ext>
            </a:extLst>
          </p:cNvPr>
          <p:cNvSpPr txBox="1">
            <a:spLocks/>
          </p:cNvSpPr>
          <p:nvPr/>
        </p:nvSpPr>
        <p:spPr>
          <a:xfrm>
            <a:off x="9774050" y="5665005"/>
            <a:ext cx="1845420" cy="322951"/>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solidFill>
                  <a:srgbClr val="1C304A"/>
                </a:solidFill>
                <a:latin typeface="Arial" panose="020B0604020202020204" pitchFamily="34" charset="0"/>
                <a:cs typeface="Arial" panose="020B0604020202020204" pitchFamily="34" charset="0"/>
              </a:rPr>
              <a:t>41,000</a:t>
            </a:r>
            <a:endParaRPr lang="en-US" sz="2400" b="1" dirty="0">
              <a:solidFill>
                <a:srgbClr val="1C304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132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lamp, shirt, table&#10;&#10;Description automatically generated">
            <a:extLst>
              <a:ext uri="{FF2B5EF4-FFF2-40B4-BE49-F238E27FC236}">
                <a16:creationId xmlns:a16="http://schemas.microsoft.com/office/drawing/2014/main" id="{41CE99A6-552E-6948-8EAD-085F9470B8DE}"/>
              </a:ext>
            </a:extLst>
          </p:cNvPr>
          <p:cNvPicPr>
            <a:picLocks noChangeAspect="1"/>
          </p:cNvPicPr>
          <p:nvPr/>
        </p:nvPicPr>
        <p:blipFill>
          <a:blip r:embed="rId3"/>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C69B1C49-2768-7945-BC8A-D15F49E2A5F4}"/>
              </a:ext>
            </a:extLst>
          </p:cNvPr>
          <p:cNvSpPr>
            <a:spLocks noGrp="1"/>
          </p:cNvSpPr>
          <p:nvPr>
            <p:ph type="ctrTitle"/>
          </p:nvPr>
        </p:nvSpPr>
        <p:spPr>
          <a:xfrm>
            <a:off x="398033" y="441435"/>
            <a:ext cx="11110795" cy="732457"/>
          </a:xfrm>
        </p:spPr>
        <p:txBody>
          <a:bodyPr anchor="t" anchorCtr="0">
            <a:noAutofit/>
          </a:bodyPr>
          <a:lstStyle/>
          <a:p>
            <a:pPr algn="l"/>
            <a:r>
              <a:rPr lang="en-US" sz="4000" b="1" dirty="0">
                <a:solidFill>
                  <a:srgbClr val="1C304A"/>
                </a:solidFill>
                <a:latin typeface="Arial" panose="020B0604020202020204" pitchFamily="34" charset="0"/>
                <a:cs typeface="Arial" panose="020B0604020202020204" pitchFamily="34" charset="0"/>
              </a:rPr>
              <a:t>Our People Plan</a:t>
            </a:r>
          </a:p>
        </p:txBody>
      </p:sp>
      <p:sp>
        <p:nvSpPr>
          <p:cNvPr id="3" name="Subtitle 2">
            <a:extLst>
              <a:ext uri="{FF2B5EF4-FFF2-40B4-BE49-F238E27FC236}">
                <a16:creationId xmlns:a16="http://schemas.microsoft.com/office/drawing/2014/main" id="{005F7988-6355-E949-BA27-69F6273DEFBB}"/>
              </a:ext>
            </a:extLst>
          </p:cNvPr>
          <p:cNvSpPr>
            <a:spLocks noGrp="1"/>
          </p:cNvSpPr>
          <p:nvPr>
            <p:ph type="subTitle" idx="1"/>
          </p:nvPr>
        </p:nvSpPr>
        <p:spPr>
          <a:xfrm>
            <a:off x="130660" y="1324984"/>
            <a:ext cx="11244912" cy="3844008"/>
          </a:xfrm>
        </p:spPr>
        <p:txBody>
          <a:bodyPr vert="horz" lIns="91440" tIns="45720" rIns="91440" bIns="45720" rtlCol="0" anchor="t">
            <a:normAutofit/>
          </a:bodyPr>
          <a:lstStyle/>
          <a:p>
            <a:pPr algn="l"/>
            <a:r>
              <a:rPr lang="en-US" dirty="0"/>
              <a:t>Key areas for focus highlighted in this plan include:</a:t>
            </a:r>
            <a:endParaRPr lang="en-US" sz="2000" dirty="0">
              <a:latin typeface="Arial" panose="020B0604020202020204" pitchFamily="34" charset="0"/>
              <a:cs typeface="Arial" panose="020B0604020202020204" pitchFamily="34" charset="0"/>
            </a:endParaRPr>
          </a:p>
          <a:p>
            <a:pPr marL="342900" indent="-342900" algn="l">
              <a:buChar char="•"/>
            </a:pPr>
            <a:r>
              <a:rPr lang="en-US" dirty="0"/>
              <a:t>New place-based approaches to workforce planning</a:t>
            </a:r>
            <a:endParaRPr lang="en-US" sz="2000" dirty="0">
              <a:latin typeface="Arial" panose="020B0604020202020204" pitchFamily="34" charset="0"/>
              <a:cs typeface="Arial" panose="020B0604020202020204" pitchFamily="34" charset="0"/>
            </a:endParaRPr>
          </a:p>
          <a:p>
            <a:pPr marL="342900" indent="-342900" algn="l">
              <a:buChar char="•"/>
            </a:pPr>
            <a:r>
              <a:rPr lang="en-US" dirty="0"/>
              <a:t>Utilisation of our health and care careers hub</a:t>
            </a:r>
            <a:endParaRPr lang="en-US" sz="2000" dirty="0">
              <a:latin typeface="Arial" panose="020B0604020202020204" pitchFamily="34" charset="0"/>
              <a:cs typeface="Arial" panose="020B0604020202020204" pitchFamily="34" charset="0"/>
            </a:endParaRPr>
          </a:p>
          <a:p>
            <a:pPr marL="342900" indent="-342900" algn="l">
              <a:buChar char="•"/>
            </a:pPr>
            <a:r>
              <a:rPr lang="en-US" dirty="0"/>
              <a:t>Supported by innovative education programmes to attract more people into the health and care sector and focused work in primary care and social care to develop new roles and existing talent</a:t>
            </a:r>
            <a:endParaRPr lang="en-US" sz="2000" dirty="0">
              <a:latin typeface="Arial" panose="020B0604020202020204" pitchFamily="34" charset="0"/>
              <a:cs typeface="Arial" panose="020B0604020202020204" pitchFamily="34" charset="0"/>
            </a:endParaRPr>
          </a:p>
          <a:p>
            <a:pPr marL="342900" indent="-342900" algn="l">
              <a:buChar char="•"/>
            </a:pPr>
            <a:r>
              <a:rPr lang="en-US" dirty="0"/>
              <a:t>The physical and psychological health and wellbeing of our entire workforce.</a:t>
            </a:r>
            <a:endParaRPr lang="en-US" sz="200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68611CA-8E75-F941-ADFD-FBF26025BE76}"/>
              </a:ext>
            </a:extLst>
          </p:cNvPr>
          <p:cNvPicPr>
            <a:picLocks noChangeAspect="1"/>
          </p:cNvPicPr>
          <p:nvPr/>
        </p:nvPicPr>
        <p:blipFill>
          <a:blip r:embed="rId4"/>
          <a:stretch>
            <a:fillRect/>
          </a:stretch>
        </p:blipFill>
        <p:spPr>
          <a:xfrm>
            <a:off x="9883514" y="5526325"/>
            <a:ext cx="1896110" cy="737239"/>
          </a:xfrm>
          <a:prstGeom prst="rect">
            <a:avLst/>
          </a:prstGeom>
        </p:spPr>
      </p:pic>
      <p:pic>
        <p:nvPicPr>
          <p:cNvPr id="6" name="Picture 5">
            <a:extLst>
              <a:ext uri="{FF2B5EF4-FFF2-40B4-BE49-F238E27FC236}">
                <a16:creationId xmlns:a16="http://schemas.microsoft.com/office/drawing/2014/main" id="{A29AC8D9-28D6-ED48-B713-99177CAAA347}"/>
              </a:ext>
            </a:extLst>
          </p:cNvPr>
          <p:cNvPicPr>
            <a:picLocks noChangeAspect="1"/>
          </p:cNvPicPr>
          <p:nvPr/>
        </p:nvPicPr>
        <p:blipFill>
          <a:blip r:embed="rId5"/>
          <a:stretch>
            <a:fillRect/>
          </a:stretch>
        </p:blipFill>
        <p:spPr>
          <a:xfrm>
            <a:off x="9883513" y="6374295"/>
            <a:ext cx="1896111" cy="123324"/>
          </a:xfrm>
          <a:prstGeom prst="rect">
            <a:avLst/>
          </a:prstGeom>
        </p:spPr>
      </p:pic>
      <p:sp>
        <p:nvSpPr>
          <p:cNvPr id="9" name="Title 1">
            <a:extLst>
              <a:ext uri="{FF2B5EF4-FFF2-40B4-BE49-F238E27FC236}">
                <a16:creationId xmlns:a16="http://schemas.microsoft.com/office/drawing/2014/main" id="{227FAE46-E27B-6E4D-9880-EC650B500CA1}"/>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Tree>
    <p:extLst>
      <p:ext uri="{BB962C8B-B14F-4D97-AF65-F5344CB8AC3E}">
        <p14:creationId xmlns:p14="http://schemas.microsoft.com/office/powerpoint/2010/main" val="319182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amp, shirt, hat&#10;&#10;Description automatically generated">
            <a:extLst>
              <a:ext uri="{FF2B5EF4-FFF2-40B4-BE49-F238E27FC236}">
                <a16:creationId xmlns:a16="http://schemas.microsoft.com/office/drawing/2014/main" id="{0149B3B5-7356-0048-92A1-8198290B19F2}"/>
              </a:ext>
            </a:extLst>
          </p:cNvPr>
          <p:cNvPicPr>
            <a:picLocks noChangeAspect="1"/>
          </p:cNvPicPr>
          <p:nvPr/>
        </p:nvPicPr>
        <p:blipFill>
          <a:blip r:embed="rId2"/>
          <a:stretch>
            <a:fillRect/>
          </a:stretch>
        </p:blipFill>
        <p:spPr>
          <a:xfrm>
            <a:off x="0" y="6096"/>
            <a:ext cx="12192000" cy="6851904"/>
          </a:xfrm>
          <a:prstGeom prst="rect">
            <a:avLst/>
          </a:prstGeom>
        </p:spPr>
      </p:pic>
      <p:sp>
        <p:nvSpPr>
          <p:cNvPr id="5" name="Title 1">
            <a:extLst>
              <a:ext uri="{FF2B5EF4-FFF2-40B4-BE49-F238E27FC236}">
                <a16:creationId xmlns:a16="http://schemas.microsoft.com/office/drawing/2014/main" id="{1464688F-5AF0-FA4A-9106-35D5AF888279}"/>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Our People Plan</a:t>
            </a:r>
          </a:p>
        </p:txBody>
      </p:sp>
      <p:pic>
        <p:nvPicPr>
          <p:cNvPr id="6" name="Picture 5">
            <a:extLst>
              <a:ext uri="{FF2B5EF4-FFF2-40B4-BE49-F238E27FC236}">
                <a16:creationId xmlns:a16="http://schemas.microsoft.com/office/drawing/2014/main" id="{D9F3BEE5-11F2-B645-8EAD-85CDEAF9752F}"/>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7" name="Picture 6">
            <a:extLst>
              <a:ext uri="{FF2B5EF4-FFF2-40B4-BE49-F238E27FC236}">
                <a16:creationId xmlns:a16="http://schemas.microsoft.com/office/drawing/2014/main" id="{36ACE0CB-8343-D04C-AF3B-AE148F1D729A}"/>
              </a:ext>
            </a:extLst>
          </p:cNvPr>
          <p:cNvPicPr>
            <a:picLocks noChangeAspect="1"/>
          </p:cNvPicPr>
          <p:nvPr/>
        </p:nvPicPr>
        <p:blipFill>
          <a:blip r:embed="rId4"/>
          <a:stretch>
            <a:fillRect/>
          </a:stretch>
        </p:blipFill>
        <p:spPr>
          <a:xfrm>
            <a:off x="9883513" y="6374295"/>
            <a:ext cx="1896111" cy="123324"/>
          </a:xfrm>
          <a:prstGeom prst="rect">
            <a:avLst/>
          </a:prstGeom>
        </p:spPr>
      </p:pic>
      <p:sp>
        <p:nvSpPr>
          <p:cNvPr id="10" name="Title 1">
            <a:extLst>
              <a:ext uri="{FF2B5EF4-FFF2-40B4-BE49-F238E27FC236}">
                <a16:creationId xmlns:a16="http://schemas.microsoft.com/office/drawing/2014/main" id="{AA84AF3C-5438-1D42-9F48-D3C6AF8F4605}"/>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11" name="TextBox 10">
            <a:extLst>
              <a:ext uri="{FF2B5EF4-FFF2-40B4-BE49-F238E27FC236}">
                <a16:creationId xmlns:a16="http://schemas.microsoft.com/office/drawing/2014/main" id="{DFD2B59B-8F6D-8644-9A80-7AB627DFAD1D}"/>
              </a:ext>
            </a:extLst>
          </p:cNvPr>
          <p:cNvSpPr txBox="1"/>
          <p:nvPr/>
        </p:nvSpPr>
        <p:spPr>
          <a:xfrm>
            <a:off x="398033" y="1340135"/>
            <a:ext cx="10673731"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t>Develop targeted communications to attract a more diverse range of people into health and care careers. ​</a:t>
            </a:r>
            <a:endParaRPr lang="en-US" sz="2800" dirty="0">
              <a:cs typeface="Calibri"/>
            </a:endParaRPr>
          </a:p>
          <a:p>
            <a:pPr marL="285750" indent="-285750">
              <a:buFont typeface="Arial" panose="020B0604020202020204" pitchFamily="34" charset="0"/>
              <a:buChar char="•"/>
            </a:pPr>
            <a:endParaRPr lang="en-US" sz="2800" dirty="0">
              <a:cs typeface="Calibri"/>
            </a:endParaRPr>
          </a:p>
          <a:p>
            <a:pPr marL="285750" indent="-285750">
              <a:buFont typeface="Arial" panose="020B0604020202020204" pitchFamily="34" charset="0"/>
              <a:buChar char="•"/>
            </a:pPr>
            <a:r>
              <a:rPr lang="en-US" sz="2800" dirty="0"/>
              <a:t>Developing career pathways especially around the nursing group in primary care to upskill and offer the opportunity for progression; </a:t>
            </a:r>
            <a:r>
              <a:rPr lang="en-US" sz="2800" dirty="0" err="1"/>
              <a:t>eg.</a:t>
            </a:r>
            <a:r>
              <a:rPr lang="en-US" sz="2800" dirty="0"/>
              <a:t> admin to HCSW, to HCA to TNA to registered nurse, as well as encouraging apprenticeships to grow our own.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385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lamp, shirt, table&#10;&#10;Description automatically generated">
            <a:extLst>
              <a:ext uri="{FF2B5EF4-FFF2-40B4-BE49-F238E27FC236}">
                <a16:creationId xmlns:a16="http://schemas.microsoft.com/office/drawing/2014/main" id="{5921BCD8-9A82-A64E-8A22-0FA0D711A68E}"/>
              </a:ext>
            </a:extLst>
          </p:cNvPr>
          <p:cNvPicPr>
            <a:picLocks noChangeAspect="1"/>
          </p:cNvPicPr>
          <p:nvPr/>
        </p:nvPicPr>
        <p:blipFill>
          <a:blip r:embed="rId2"/>
          <a:stretch>
            <a:fillRect/>
          </a:stretch>
        </p:blipFill>
        <p:spPr>
          <a:xfrm>
            <a:off x="0" y="3048"/>
            <a:ext cx="12192000" cy="6851904"/>
          </a:xfrm>
          <a:prstGeom prst="rect">
            <a:avLst/>
          </a:prstGeom>
        </p:spPr>
      </p:pic>
      <p:sp>
        <p:nvSpPr>
          <p:cNvPr id="2" name="Title 1">
            <a:extLst>
              <a:ext uri="{FF2B5EF4-FFF2-40B4-BE49-F238E27FC236}">
                <a16:creationId xmlns:a16="http://schemas.microsoft.com/office/drawing/2014/main" id="{C69B1C49-2768-7945-BC8A-D15F49E2A5F4}"/>
              </a:ext>
            </a:extLst>
          </p:cNvPr>
          <p:cNvSpPr>
            <a:spLocks noGrp="1"/>
          </p:cNvSpPr>
          <p:nvPr>
            <p:ph type="ctrTitle"/>
          </p:nvPr>
        </p:nvSpPr>
        <p:spPr>
          <a:xfrm>
            <a:off x="398033" y="441435"/>
            <a:ext cx="11110795" cy="732457"/>
          </a:xfrm>
        </p:spPr>
        <p:txBody>
          <a:bodyPr anchor="t" anchorCtr="0">
            <a:noAutofit/>
          </a:bodyPr>
          <a:lstStyle/>
          <a:p>
            <a:pPr algn="l"/>
            <a:r>
              <a:rPr lang="en-US" sz="4000" b="1" dirty="0">
                <a:solidFill>
                  <a:srgbClr val="1C304A"/>
                </a:solidFill>
                <a:latin typeface="Arial" panose="020B0604020202020204" pitchFamily="34" charset="0"/>
                <a:cs typeface="Arial" panose="020B0604020202020204" pitchFamily="34" charset="0"/>
              </a:rPr>
              <a:t>Background</a:t>
            </a:r>
          </a:p>
        </p:txBody>
      </p:sp>
      <p:pic>
        <p:nvPicPr>
          <p:cNvPr id="5" name="Picture 4">
            <a:extLst>
              <a:ext uri="{FF2B5EF4-FFF2-40B4-BE49-F238E27FC236}">
                <a16:creationId xmlns:a16="http://schemas.microsoft.com/office/drawing/2014/main" id="{168611CA-8E75-F941-ADFD-FBF26025BE76}"/>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6" name="Picture 5">
            <a:extLst>
              <a:ext uri="{FF2B5EF4-FFF2-40B4-BE49-F238E27FC236}">
                <a16:creationId xmlns:a16="http://schemas.microsoft.com/office/drawing/2014/main" id="{A29AC8D9-28D6-ED48-B713-99177CAAA347}"/>
              </a:ext>
            </a:extLst>
          </p:cNvPr>
          <p:cNvPicPr>
            <a:picLocks noChangeAspect="1"/>
          </p:cNvPicPr>
          <p:nvPr/>
        </p:nvPicPr>
        <p:blipFill>
          <a:blip r:embed="rId4"/>
          <a:stretch>
            <a:fillRect/>
          </a:stretch>
        </p:blipFill>
        <p:spPr>
          <a:xfrm>
            <a:off x="9883513" y="6374295"/>
            <a:ext cx="1896111" cy="123324"/>
          </a:xfrm>
          <a:prstGeom prst="rect">
            <a:avLst/>
          </a:prstGeom>
        </p:spPr>
      </p:pic>
      <p:sp>
        <p:nvSpPr>
          <p:cNvPr id="9" name="Title 1">
            <a:extLst>
              <a:ext uri="{FF2B5EF4-FFF2-40B4-BE49-F238E27FC236}">
                <a16:creationId xmlns:a16="http://schemas.microsoft.com/office/drawing/2014/main" id="{227FAE46-E27B-6E4D-9880-EC650B500CA1}"/>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10" name="TextBox 9">
            <a:extLst>
              <a:ext uri="{FF2B5EF4-FFF2-40B4-BE49-F238E27FC236}">
                <a16:creationId xmlns:a16="http://schemas.microsoft.com/office/drawing/2014/main" id="{9EA1FA55-E7FB-5948-B767-C120B1A57184}"/>
              </a:ext>
            </a:extLst>
          </p:cNvPr>
          <p:cNvSpPr txBox="1"/>
          <p:nvPr/>
        </p:nvSpPr>
        <p:spPr>
          <a:xfrm>
            <a:off x="398032" y="1273725"/>
            <a:ext cx="6482827"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HEE funded project enhancing the capacity and capability of the Primary care work force. GP Forward 5 year review focus on Nursing and Care Homes​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Data collected from Care Home managers 2019​</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Results Aligned to 7 core elements of Enhanced Health in Care Homes Framework model 2016</a:t>
            </a:r>
          </a:p>
        </p:txBody>
      </p:sp>
      <p:pic>
        <p:nvPicPr>
          <p:cNvPr id="3" name="Picture 2">
            <a:extLst>
              <a:ext uri="{FF2B5EF4-FFF2-40B4-BE49-F238E27FC236}">
                <a16:creationId xmlns:a16="http://schemas.microsoft.com/office/drawing/2014/main" id="{D0C01C83-A1B2-FE40-BB50-1192455AE5B2}"/>
              </a:ext>
            </a:extLst>
          </p:cNvPr>
          <p:cNvPicPr>
            <a:picLocks noChangeAspect="1"/>
          </p:cNvPicPr>
          <p:nvPr/>
        </p:nvPicPr>
        <p:blipFill>
          <a:blip r:embed="rId5"/>
          <a:stretch>
            <a:fillRect/>
          </a:stretch>
        </p:blipFill>
        <p:spPr>
          <a:xfrm>
            <a:off x="7978140" y="52620"/>
            <a:ext cx="3801484" cy="5408694"/>
          </a:xfrm>
          <a:prstGeom prst="rect">
            <a:avLst/>
          </a:prstGeom>
        </p:spPr>
      </p:pic>
    </p:spTree>
    <p:extLst>
      <p:ext uri="{BB962C8B-B14F-4D97-AF65-F5344CB8AC3E}">
        <p14:creationId xmlns:p14="http://schemas.microsoft.com/office/powerpoint/2010/main" val="70687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lamp, shirt, hat&#10;&#10;Description automatically generated">
            <a:extLst>
              <a:ext uri="{FF2B5EF4-FFF2-40B4-BE49-F238E27FC236}">
                <a16:creationId xmlns:a16="http://schemas.microsoft.com/office/drawing/2014/main" id="{C368757D-ACC4-5B4B-B13D-3BE4FC827F73}"/>
              </a:ext>
            </a:extLst>
          </p:cNvPr>
          <p:cNvPicPr>
            <a:picLocks noChangeAspect="1"/>
          </p:cNvPicPr>
          <p:nvPr/>
        </p:nvPicPr>
        <p:blipFill>
          <a:blip r:embed="rId2"/>
          <a:stretch>
            <a:fillRect/>
          </a:stretch>
        </p:blipFill>
        <p:spPr>
          <a:xfrm>
            <a:off x="0" y="6096"/>
            <a:ext cx="12192000" cy="6851904"/>
          </a:xfrm>
          <a:prstGeom prst="rect">
            <a:avLst/>
          </a:prstGeom>
        </p:spPr>
      </p:pic>
      <p:sp>
        <p:nvSpPr>
          <p:cNvPr id="5" name="Title 1">
            <a:extLst>
              <a:ext uri="{FF2B5EF4-FFF2-40B4-BE49-F238E27FC236}">
                <a16:creationId xmlns:a16="http://schemas.microsoft.com/office/drawing/2014/main" id="{1464688F-5AF0-FA4A-9106-35D5AF888279}"/>
              </a:ext>
            </a:extLst>
          </p:cNvPr>
          <p:cNvSpPr txBox="1">
            <a:spLocks/>
          </p:cNvSpPr>
          <p:nvPr/>
        </p:nvSpPr>
        <p:spPr>
          <a:xfrm>
            <a:off x="398033" y="441435"/>
            <a:ext cx="11110795" cy="7324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1C304A"/>
                </a:solidFill>
                <a:latin typeface="Arial" panose="020B0604020202020204" pitchFamily="34" charset="0"/>
                <a:cs typeface="Arial" panose="020B0604020202020204" pitchFamily="34" charset="0"/>
              </a:rPr>
              <a:t>Aspiring outcomes</a:t>
            </a:r>
          </a:p>
        </p:txBody>
      </p:sp>
      <p:pic>
        <p:nvPicPr>
          <p:cNvPr id="6" name="Picture 5">
            <a:extLst>
              <a:ext uri="{FF2B5EF4-FFF2-40B4-BE49-F238E27FC236}">
                <a16:creationId xmlns:a16="http://schemas.microsoft.com/office/drawing/2014/main" id="{D9F3BEE5-11F2-B645-8EAD-85CDEAF9752F}"/>
              </a:ext>
            </a:extLst>
          </p:cNvPr>
          <p:cNvPicPr>
            <a:picLocks noChangeAspect="1"/>
          </p:cNvPicPr>
          <p:nvPr/>
        </p:nvPicPr>
        <p:blipFill>
          <a:blip r:embed="rId3"/>
          <a:stretch>
            <a:fillRect/>
          </a:stretch>
        </p:blipFill>
        <p:spPr>
          <a:xfrm>
            <a:off x="9883514" y="5526325"/>
            <a:ext cx="1896110" cy="737239"/>
          </a:xfrm>
          <a:prstGeom prst="rect">
            <a:avLst/>
          </a:prstGeom>
        </p:spPr>
      </p:pic>
      <p:pic>
        <p:nvPicPr>
          <p:cNvPr id="7" name="Picture 6">
            <a:extLst>
              <a:ext uri="{FF2B5EF4-FFF2-40B4-BE49-F238E27FC236}">
                <a16:creationId xmlns:a16="http://schemas.microsoft.com/office/drawing/2014/main" id="{36ACE0CB-8343-D04C-AF3B-AE148F1D729A}"/>
              </a:ext>
            </a:extLst>
          </p:cNvPr>
          <p:cNvPicPr>
            <a:picLocks noChangeAspect="1"/>
          </p:cNvPicPr>
          <p:nvPr/>
        </p:nvPicPr>
        <p:blipFill>
          <a:blip r:embed="rId4"/>
          <a:stretch>
            <a:fillRect/>
          </a:stretch>
        </p:blipFill>
        <p:spPr>
          <a:xfrm>
            <a:off x="9883513" y="6374295"/>
            <a:ext cx="1896111" cy="123324"/>
          </a:xfrm>
          <a:prstGeom prst="rect">
            <a:avLst/>
          </a:prstGeom>
        </p:spPr>
      </p:pic>
      <p:sp>
        <p:nvSpPr>
          <p:cNvPr id="10" name="Title 1">
            <a:extLst>
              <a:ext uri="{FF2B5EF4-FFF2-40B4-BE49-F238E27FC236}">
                <a16:creationId xmlns:a16="http://schemas.microsoft.com/office/drawing/2014/main" id="{AA84AF3C-5438-1D42-9F48-D3C6AF8F4605}"/>
              </a:ext>
            </a:extLst>
          </p:cNvPr>
          <p:cNvSpPr txBox="1">
            <a:spLocks/>
          </p:cNvSpPr>
          <p:nvPr/>
        </p:nvSpPr>
        <p:spPr>
          <a:xfrm>
            <a:off x="533431" y="5987956"/>
            <a:ext cx="4511906" cy="50966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200" b="1" dirty="0">
                <a:solidFill>
                  <a:schemeClr val="bg1"/>
                </a:solidFill>
                <a:latin typeface="Arial" panose="020B0604020202020204" pitchFamily="34" charset="0"/>
                <a:cs typeface="Arial" panose="020B0604020202020204" pitchFamily="34" charset="0"/>
              </a:rPr>
              <a:t>University of Bolton Care Home Education Award </a:t>
            </a:r>
          </a:p>
        </p:txBody>
      </p:sp>
      <p:sp>
        <p:nvSpPr>
          <p:cNvPr id="11" name="TextBox 10">
            <a:extLst>
              <a:ext uri="{FF2B5EF4-FFF2-40B4-BE49-F238E27FC236}">
                <a16:creationId xmlns:a16="http://schemas.microsoft.com/office/drawing/2014/main" id="{DFD2B59B-8F6D-8644-9A80-7AB627DFAD1D}"/>
              </a:ext>
            </a:extLst>
          </p:cNvPr>
          <p:cNvSpPr txBox="1"/>
          <p:nvPr/>
        </p:nvSpPr>
        <p:spPr>
          <a:xfrm>
            <a:off x="290545" y="1173892"/>
            <a:ext cx="5562569" cy="3539430"/>
          </a:xfrm>
          <a:prstGeom prst="rect">
            <a:avLst/>
          </a:prstGeom>
          <a:noFill/>
        </p:spPr>
        <p:txBody>
          <a:bodyPr wrap="square" rtlCol="0">
            <a:spAutoFit/>
          </a:bodyPr>
          <a:lstStyle/>
          <a:p>
            <a:pPr marL="285750" indent="-285750" fontAlgn="base">
              <a:buFont typeface="Arial" panose="020B0604020202020204" pitchFamily="34" charset="0"/>
              <a:buChar char="•"/>
            </a:pPr>
            <a:r>
              <a:rPr lang="en-GB" sz="3200" dirty="0"/>
              <a:t>Enhanced care provision</a:t>
            </a:r>
            <a:r>
              <a:rPr lang="en-US" sz="3200" dirty="0"/>
              <a:t>​</a:t>
            </a:r>
          </a:p>
          <a:p>
            <a:pPr marL="285750" indent="-285750" fontAlgn="base">
              <a:buFont typeface="Arial" panose="020B0604020202020204" pitchFamily="34" charset="0"/>
              <a:buChar char="•"/>
            </a:pPr>
            <a:r>
              <a:rPr lang="en-GB" sz="3200" dirty="0"/>
              <a:t>Hospital admission avoidance</a:t>
            </a:r>
            <a:r>
              <a:rPr lang="en-US" sz="3200" dirty="0"/>
              <a:t>​</a:t>
            </a:r>
          </a:p>
          <a:p>
            <a:pPr marL="285750" indent="-285750" fontAlgn="base">
              <a:buFont typeface="Arial" panose="020B0604020202020204" pitchFamily="34" charset="0"/>
              <a:buChar char="•"/>
            </a:pPr>
            <a:r>
              <a:rPr lang="en-GB" sz="3200" dirty="0"/>
              <a:t>Better management of Impact of Covid-19</a:t>
            </a:r>
            <a:r>
              <a:rPr lang="en-US" sz="3200" dirty="0"/>
              <a:t>​</a:t>
            </a:r>
          </a:p>
          <a:p>
            <a:pPr marL="285750" indent="-285750" fontAlgn="base">
              <a:buFont typeface="Arial" panose="020B0604020202020204" pitchFamily="34" charset="0"/>
              <a:buChar char="•"/>
            </a:pPr>
            <a:r>
              <a:rPr lang="en-GB" sz="3200" dirty="0"/>
              <a:t>Increasing student placement capacity</a:t>
            </a:r>
            <a:r>
              <a:rPr lang="en-US" sz="3200" dirty="0"/>
              <a:t>​</a:t>
            </a:r>
          </a:p>
          <a:p>
            <a:pPr marL="285750" indent="-285750" fontAlgn="base">
              <a:buFont typeface="Arial" panose="020B0604020202020204" pitchFamily="34" charset="0"/>
              <a:buChar char="•"/>
            </a:pPr>
            <a:r>
              <a:rPr lang="en-GB" sz="3200" dirty="0"/>
              <a:t>Career progression </a:t>
            </a:r>
            <a:endParaRPr lang="en-US" sz="3200" dirty="0"/>
          </a:p>
        </p:txBody>
      </p:sp>
      <p:pic>
        <p:nvPicPr>
          <p:cNvPr id="2050" name="Picture 2" descr="CAREER PROGRESSION IN MARKET RESEARCH - The ResearchGeek Podcast">
            <a:extLst>
              <a:ext uri="{FF2B5EF4-FFF2-40B4-BE49-F238E27FC236}">
                <a16:creationId xmlns:a16="http://schemas.microsoft.com/office/drawing/2014/main" id="{05A0A3AA-7932-BC45-9562-2734C16EF8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8887" y="0"/>
            <a:ext cx="5853113" cy="370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52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5219-B1B3-6F4A-88FF-2048C2CF9979}"/>
              </a:ext>
            </a:extLst>
          </p:cNvPr>
          <p:cNvSpPr>
            <a:spLocks noGrp="1"/>
          </p:cNvSpPr>
          <p:nvPr>
            <p:ph type="title"/>
          </p:nvPr>
        </p:nvSpPr>
        <p:spPr/>
        <p:txBody>
          <a:bodyPr/>
          <a:lstStyle/>
          <a:p>
            <a:r>
              <a:rPr lang="en-GB" dirty="0"/>
              <a:t>The Resident </a:t>
            </a:r>
          </a:p>
        </p:txBody>
      </p:sp>
      <p:sp>
        <p:nvSpPr>
          <p:cNvPr id="3" name="Content Placeholder 2">
            <a:extLst>
              <a:ext uri="{FF2B5EF4-FFF2-40B4-BE49-F238E27FC236}">
                <a16:creationId xmlns:a16="http://schemas.microsoft.com/office/drawing/2014/main" id="{59092A49-D009-D54B-9407-56B383B530AB}"/>
              </a:ext>
            </a:extLst>
          </p:cNvPr>
          <p:cNvSpPr>
            <a:spLocks noGrp="1"/>
          </p:cNvSpPr>
          <p:nvPr>
            <p:ph idx="1"/>
          </p:nvPr>
        </p:nvSpPr>
        <p:spPr/>
        <p:txBody>
          <a:bodyPr vert="horz" lIns="91440" tIns="45720" rIns="91440" bIns="45720" rtlCol="0" anchor="t">
            <a:normAutofit/>
          </a:bodyPr>
          <a:lstStyle/>
          <a:p>
            <a:r>
              <a:rPr lang="en-GB" dirty="0"/>
              <a:t>If you were a resident in a care home, what would be the most  important 3 things to ensure your comfort and wellbeing? </a:t>
            </a:r>
          </a:p>
        </p:txBody>
      </p:sp>
    </p:spTree>
    <p:extLst>
      <p:ext uri="{BB962C8B-B14F-4D97-AF65-F5344CB8AC3E}">
        <p14:creationId xmlns:p14="http://schemas.microsoft.com/office/powerpoint/2010/main" val="1787006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Widescreen</PresentationFormat>
  <Paragraphs>148</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Introductions </vt:lpstr>
      <vt:lpstr>PowerPoint Presentation</vt:lpstr>
      <vt:lpstr>Care Homes Workforce Demographics </vt:lpstr>
      <vt:lpstr>Our People Plan</vt:lpstr>
      <vt:lpstr>PowerPoint Presentation</vt:lpstr>
      <vt:lpstr>Background</vt:lpstr>
      <vt:lpstr>PowerPoint Presentation</vt:lpstr>
      <vt:lpstr>The Resident </vt:lpstr>
      <vt:lpstr>The Care Home Education  Award </vt:lpstr>
      <vt:lpstr>PowerPoint Presentation</vt:lpstr>
      <vt:lpstr>PowerPoint Presentation</vt:lpstr>
      <vt:lpstr>PowerPoint Presentation</vt:lpstr>
      <vt:lpstr>PowerPoint Presentation</vt:lpstr>
      <vt:lpstr>Providing opportunities</vt:lpstr>
      <vt:lpstr>The Manager </vt:lpstr>
      <vt:lpstr>PowerPoint Presentation</vt:lpstr>
      <vt:lpstr>The Student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2020-11-12T17:14:17Z</dcterms:created>
  <dcterms:modified xsi:type="dcterms:W3CDTF">2020-11-12T17:14:22Z</dcterms:modified>
</cp:coreProperties>
</file>