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 id="2147483702" r:id="rId2"/>
  </p:sldMasterIdLst>
  <p:notesMasterIdLst>
    <p:notesMasterId r:id="rId37"/>
  </p:notesMasterIdLst>
  <p:handoutMasterIdLst>
    <p:handoutMasterId r:id="rId38"/>
  </p:handoutMasterIdLst>
  <p:sldIdLst>
    <p:sldId id="1617" r:id="rId3"/>
    <p:sldId id="1619" r:id="rId4"/>
    <p:sldId id="1621" r:id="rId5"/>
    <p:sldId id="1622" r:id="rId6"/>
    <p:sldId id="1620" r:id="rId7"/>
    <p:sldId id="1640" r:id="rId8"/>
    <p:sldId id="1624" r:id="rId9"/>
    <p:sldId id="1623" r:id="rId10"/>
    <p:sldId id="1618" r:id="rId11"/>
    <p:sldId id="1596" r:id="rId12"/>
    <p:sldId id="1625" r:id="rId13"/>
    <p:sldId id="1613" r:id="rId14"/>
    <p:sldId id="1626" r:id="rId15"/>
    <p:sldId id="1642" r:id="rId16"/>
    <p:sldId id="1614" r:id="rId17"/>
    <p:sldId id="425" r:id="rId18"/>
    <p:sldId id="569" r:id="rId19"/>
    <p:sldId id="1615" r:id="rId20"/>
    <p:sldId id="1627" r:id="rId21"/>
    <p:sldId id="1616" r:id="rId22"/>
    <p:sldId id="1628" r:id="rId23"/>
    <p:sldId id="548" r:id="rId24"/>
    <p:sldId id="1639" r:id="rId25"/>
    <p:sldId id="1641" r:id="rId26"/>
    <p:sldId id="576" r:id="rId27"/>
    <p:sldId id="1631" r:id="rId28"/>
    <p:sldId id="1633" r:id="rId29"/>
    <p:sldId id="1632" r:id="rId30"/>
    <p:sldId id="1634" r:id="rId31"/>
    <p:sldId id="1635" r:id="rId32"/>
    <p:sldId id="1637" r:id="rId33"/>
    <p:sldId id="1638" r:id="rId34"/>
    <p:sldId id="1636" r:id="rId35"/>
    <p:sldId id="164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6BA"/>
    <a:srgbClr val="0071D1"/>
    <a:srgbClr val="4F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FBC7B2-1A7E-40DD-B5F5-8258283F16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29547BC-1C2A-4D56-9A9C-B177D9F88E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9F12-ABC4-4AC4-B778-BE1F9A7356CB}" type="datetimeFigureOut">
              <a:rPr lang="en-GB" smtClean="0"/>
              <a:t>13/11/2020</a:t>
            </a:fld>
            <a:endParaRPr lang="en-GB"/>
          </a:p>
        </p:txBody>
      </p:sp>
      <p:sp>
        <p:nvSpPr>
          <p:cNvPr id="4" name="Footer Placeholder 3">
            <a:extLst>
              <a:ext uri="{FF2B5EF4-FFF2-40B4-BE49-F238E27FC236}">
                <a16:creationId xmlns:a16="http://schemas.microsoft.com/office/drawing/2014/main" id="{D9E8D3C0-3DEE-4217-8C21-808847C5C9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7A4EE5D-3B74-430C-9CD4-66476C04D4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F26750-DF40-4BED-86BC-D4BB9816F65E}" type="slidenum">
              <a:rPr lang="en-GB" smtClean="0"/>
              <a:t>‹#›</a:t>
            </a:fld>
            <a:endParaRPr lang="en-GB"/>
          </a:p>
        </p:txBody>
      </p:sp>
    </p:spTree>
    <p:extLst>
      <p:ext uri="{BB962C8B-B14F-4D97-AF65-F5344CB8AC3E}">
        <p14:creationId xmlns:p14="http://schemas.microsoft.com/office/powerpoint/2010/main" val="3661618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108EB-1EFE-4B04-AA40-DE36CA988E74}" type="datetimeFigureOut">
              <a:rPr lang="en-GB" smtClean="0"/>
              <a:t>13/11/2020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E94AE-7898-4D49-9395-E2DFD626E2C0}" type="slidenum">
              <a:rPr lang="en-GB" smtClean="0"/>
              <a:t>‹#›</a:t>
            </a:fld>
            <a:endParaRPr lang="en-GB"/>
          </a:p>
        </p:txBody>
      </p:sp>
    </p:spTree>
    <p:extLst>
      <p:ext uri="{BB962C8B-B14F-4D97-AF65-F5344CB8AC3E}">
        <p14:creationId xmlns:p14="http://schemas.microsoft.com/office/powerpoint/2010/main" val="351046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2</a:t>
            </a:fld>
            <a:endParaRPr lang="en-GB"/>
          </a:p>
        </p:txBody>
      </p:sp>
    </p:spTree>
    <p:extLst>
      <p:ext uri="{BB962C8B-B14F-4D97-AF65-F5344CB8AC3E}">
        <p14:creationId xmlns:p14="http://schemas.microsoft.com/office/powerpoint/2010/main" val="2565988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21</a:t>
            </a:fld>
            <a:endParaRPr lang="en-GB"/>
          </a:p>
        </p:txBody>
      </p:sp>
    </p:spTree>
    <p:extLst>
      <p:ext uri="{BB962C8B-B14F-4D97-AF65-F5344CB8AC3E}">
        <p14:creationId xmlns:p14="http://schemas.microsoft.com/office/powerpoint/2010/main" val="362482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5B135-64A1-4B1E-A04F-E0F39F3360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32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26</a:t>
            </a:fld>
            <a:endParaRPr lang="en-GB"/>
          </a:p>
        </p:txBody>
      </p:sp>
    </p:spTree>
    <p:extLst>
      <p:ext uri="{BB962C8B-B14F-4D97-AF65-F5344CB8AC3E}">
        <p14:creationId xmlns:p14="http://schemas.microsoft.com/office/powerpoint/2010/main" val="2677489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27</a:t>
            </a:fld>
            <a:endParaRPr lang="en-GB"/>
          </a:p>
        </p:txBody>
      </p:sp>
    </p:spTree>
    <p:extLst>
      <p:ext uri="{BB962C8B-B14F-4D97-AF65-F5344CB8AC3E}">
        <p14:creationId xmlns:p14="http://schemas.microsoft.com/office/powerpoint/2010/main" val="64236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28</a:t>
            </a:fld>
            <a:endParaRPr lang="en-GB"/>
          </a:p>
        </p:txBody>
      </p:sp>
    </p:spTree>
    <p:extLst>
      <p:ext uri="{BB962C8B-B14F-4D97-AF65-F5344CB8AC3E}">
        <p14:creationId xmlns:p14="http://schemas.microsoft.com/office/powerpoint/2010/main" val="385761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29</a:t>
            </a:fld>
            <a:endParaRPr lang="en-GB"/>
          </a:p>
        </p:txBody>
      </p:sp>
    </p:spTree>
    <p:extLst>
      <p:ext uri="{BB962C8B-B14F-4D97-AF65-F5344CB8AC3E}">
        <p14:creationId xmlns:p14="http://schemas.microsoft.com/office/powerpoint/2010/main" val="329549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30</a:t>
            </a:fld>
            <a:endParaRPr lang="en-GB"/>
          </a:p>
        </p:txBody>
      </p:sp>
    </p:spTree>
    <p:extLst>
      <p:ext uri="{BB962C8B-B14F-4D97-AF65-F5344CB8AC3E}">
        <p14:creationId xmlns:p14="http://schemas.microsoft.com/office/powerpoint/2010/main" val="314044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31</a:t>
            </a:fld>
            <a:endParaRPr lang="en-GB"/>
          </a:p>
        </p:txBody>
      </p:sp>
    </p:spTree>
    <p:extLst>
      <p:ext uri="{BB962C8B-B14F-4D97-AF65-F5344CB8AC3E}">
        <p14:creationId xmlns:p14="http://schemas.microsoft.com/office/powerpoint/2010/main" val="945787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32</a:t>
            </a:fld>
            <a:endParaRPr lang="en-GB"/>
          </a:p>
        </p:txBody>
      </p:sp>
    </p:spTree>
    <p:extLst>
      <p:ext uri="{BB962C8B-B14F-4D97-AF65-F5344CB8AC3E}">
        <p14:creationId xmlns:p14="http://schemas.microsoft.com/office/powerpoint/2010/main" val="217630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33</a:t>
            </a:fld>
            <a:endParaRPr lang="en-GB"/>
          </a:p>
        </p:txBody>
      </p:sp>
    </p:spTree>
    <p:extLst>
      <p:ext uri="{BB962C8B-B14F-4D97-AF65-F5344CB8AC3E}">
        <p14:creationId xmlns:p14="http://schemas.microsoft.com/office/powerpoint/2010/main" val="44920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7</a:t>
            </a:fld>
            <a:endParaRPr lang="en-GB"/>
          </a:p>
        </p:txBody>
      </p:sp>
    </p:spTree>
    <p:extLst>
      <p:ext uri="{BB962C8B-B14F-4D97-AF65-F5344CB8AC3E}">
        <p14:creationId xmlns:p14="http://schemas.microsoft.com/office/powerpoint/2010/main" val="4903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9</a:t>
            </a:fld>
            <a:endParaRPr lang="en-GB"/>
          </a:p>
        </p:txBody>
      </p:sp>
    </p:spTree>
    <p:extLst>
      <p:ext uri="{BB962C8B-B14F-4D97-AF65-F5344CB8AC3E}">
        <p14:creationId xmlns:p14="http://schemas.microsoft.com/office/powerpoint/2010/main" val="400541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12</a:t>
            </a:fld>
            <a:endParaRPr lang="en-GB"/>
          </a:p>
        </p:txBody>
      </p:sp>
    </p:spTree>
    <p:extLst>
      <p:ext uri="{BB962C8B-B14F-4D97-AF65-F5344CB8AC3E}">
        <p14:creationId xmlns:p14="http://schemas.microsoft.com/office/powerpoint/2010/main" val="427184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13</a:t>
            </a:fld>
            <a:endParaRPr lang="en-GB"/>
          </a:p>
        </p:txBody>
      </p:sp>
    </p:spTree>
    <p:extLst>
      <p:ext uri="{BB962C8B-B14F-4D97-AF65-F5344CB8AC3E}">
        <p14:creationId xmlns:p14="http://schemas.microsoft.com/office/powerpoint/2010/main" val="229346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14</a:t>
            </a:fld>
            <a:endParaRPr lang="en-GB"/>
          </a:p>
        </p:txBody>
      </p:sp>
    </p:spTree>
    <p:extLst>
      <p:ext uri="{BB962C8B-B14F-4D97-AF65-F5344CB8AC3E}">
        <p14:creationId xmlns:p14="http://schemas.microsoft.com/office/powerpoint/2010/main" val="425116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55B135-64A1-4B1E-A04F-E0F39F336090}" type="slidenum">
              <a:rPr lang="en-GB" smtClean="0"/>
              <a:t>16</a:t>
            </a:fld>
            <a:endParaRPr lang="en-GB"/>
          </a:p>
        </p:txBody>
      </p:sp>
    </p:spTree>
    <p:extLst>
      <p:ext uri="{BB962C8B-B14F-4D97-AF65-F5344CB8AC3E}">
        <p14:creationId xmlns:p14="http://schemas.microsoft.com/office/powerpoint/2010/main" val="50651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5B135-64A1-4B1E-A04F-E0F39F3360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43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E94AE-7898-4D49-9395-E2DFD626E2C0}" type="slidenum">
              <a:rPr lang="en-GB" smtClean="0"/>
              <a:t>19</a:t>
            </a:fld>
            <a:endParaRPr lang="en-GB"/>
          </a:p>
        </p:txBody>
      </p:sp>
    </p:spTree>
    <p:extLst>
      <p:ext uri="{BB962C8B-B14F-4D97-AF65-F5344CB8AC3E}">
        <p14:creationId xmlns:p14="http://schemas.microsoft.com/office/powerpoint/2010/main" val="420051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2000" y="991312"/>
            <a:ext cx="7920000" cy="2500688"/>
          </a:xfrm>
        </p:spPr>
        <p:txBody>
          <a:bodyPr anchor="b"/>
          <a:lstStyle>
            <a:lvl1pPr algn="l">
              <a:lnSpc>
                <a:spcPts val="6000"/>
              </a:lnSpc>
              <a:defRPr sz="5200" baseline="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432000" y="3780000"/>
            <a:ext cx="7920000" cy="1655762"/>
          </a:xfrm>
        </p:spPr>
        <p:txBody>
          <a:bodyPr/>
          <a:lstStyle>
            <a:lvl1pPr marL="0" indent="0" algn="l">
              <a:buNone/>
              <a:defRPr sz="2100" b="0" baseline="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F37B1D3-A5F9-40B9-B7AE-5CA1B77F54DA}" type="datetimeFigureOut">
              <a:rPr lang="en-GB" smtClean="0"/>
              <a:t>13/11/2020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05AF50-3F1C-462B-87A7-E270172020C9}" type="slidenum">
              <a:rPr lang="en-GB" smtClean="0"/>
              <a:t>‹#›</a:t>
            </a:fld>
            <a:endParaRPr lang="en-GB"/>
          </a:p>
        </p:txBody>
      </p:sp>
    </p:spTree>
    <p:extLst>
      <p:ext uri="{BB962C8B-B14F-4D97-AF65-F5344CB8AC3E}">
        <p14:creationId xmlns:p14="http://schemas.microsoft.com/office/powerpoint/2010/main" val="142506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DE75901-797A-4D0D-9D24-521F15AE32BD}"/>
              </a:ext>
            </a:extLst>
          </p:cNvPr>
          <p:cNvSpPr>
            <a:spLocks noGrp="1"/>
          </p:cNvSpPr>
          <p:nvPr>
            <p:ph type="title"/>
          </p:nvPr>
        </p:nvSpPr>
        <p:spPr>
          <a:xfrm>
            <a:off x="650466" y="209990"/>
            <a:ext cx="10077449"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79885BA-E8A7-4DBB-921E-B494B7182D82}"/>
              </a:ext>
            </a:extLst>
          </p:cNvPr>
          <p:cNvSpPr>
            <a:spLocks noGrp="1"/>
          </p:cNvSpPr>
          <p:nvPr>
            <p:ph type="body" sz="quarter" idx="10"/>
          </p:nvPr>
        </p:nvSpPr>
        <p:spPr>
          <a:xfrm>
            <a:off x="650466" y="1654402"/>
            <a:ext cx="10872788" cy="44846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887310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026"/>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4284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37B1D3-A5F9-40B9-B7AE-5CA1B77F54DA}" type="datetimeFigureOut">
              <a:rPr lang="en-GB" smtClean="0"/>
              <a:t>13/11/2020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05AF50-3F1C-462B-87A7-E270172020C9}" type="slidenum">
              <a:rPr lang="en-GB" smtClean="0"/>
              <a:t>‹#›</a:t>
            </a:fld>
            <a:endParaRPr lang="en-GB"/>
          </a:p>
        </p:txBody>
      </p:sp>
    </p:spTree>
    <p:extLst>
      <p:ext uri="{BB962C8B-B14F-4D97-AF65-F5344CB8AC3E}">
        <p14:creationId xmlns:p14="http://schemas.microsoft.com/office/powerpoint/2010/main" val="18520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2000" y="2520000"/>
            <a:ext cx="5400000" cy="3292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72000" y="2520000"/>
            <a:ext cx="5400000" cy="3292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F37B1D3-A5F9-40B9-B7AE-5CA1B77F54DA}" type="datetimeFigureOut">
              <a:rPr lang="en-GB" smtClean="0"/>
              <a:t>13/11/2020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05AF50-3F1C-462B-87A7-E270172020C9}" type="slidenum">
              <a:rPr lang="en-GB" smtClean="0"/>
              <a:t>‹#›</a:t>
            </a:fld>
            <a:endParaRPr lang="en-GB"/>
          </a:p>
        </p:txBody>
      </p:sp>
    </p:spTree>
    <p:extLst>
      <p:ext uri="{BB962C8B-B14F-4D97-AF65-F5344CB8AC3E}">
        <p14:creationId xmlns:p14="http://schemas.microsoft.com/office/powerpoint/2010/main" val="355900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CC0289-C91A-498C-B12C-70EE4B5ACDAF}" type="datetimeFigureOut">
              <a:rPr lang="en-GB" smtClean="0"/>
              <a:t>13/11/2020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8E1804-814B-4E65-962E-EB52F15B44CF}" type="slidenum">
              <a:rPr lang="en-GB" smtClean="0"/>
              <a:t>‹#›</a:t>
            </a:fld>
            <a:endParaRPr lang="en-GB"/>
          </a:p>
        </p:txBody>
      </p:sp>
    </p:spTree>
    <p:extLst>
      <p:ext uri="{BB962C8B-B14F-4D97-AF65-F5344CB8AC3E}">
        <p14:creationId xmlns:p14="http://schemas.microsoft.com/office/powerpoint/2010/main" val="142678866"/>
      </p:ext>
    </p:extLst>
  </p:cSld>
  <p:clrMapOvr>
    <a:masterClrMapping/>
  </p:clrMapOvr>
  <p:transition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28F708C7-0B9F-EC47-A7B2-804AAB743514}" type="datetimeFigureOut">
              <a:rPr lang="en-US" smtClean="0"/>
              <a:pPr/>
              <a:t>11/13/2020</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32B42AA-C782-0946-BC8A-59264D07AA92}" type="slidenum">
              <a:rPr lang="en-US" smtClean="0"/>
              <a:pPr/>
              <a:t>‹#›</a:t>
            </a:fld>
            <a:endParaRPr lang="en-US"/>
          </a:p>
        </p:txBody>
      </p:sp>
    </p:spTree>
    <p:extLst>
      <p:ext uri="{BB962C8B-B14F-4D97-AF65-F5344CB8AC3E}">
        <p14:creationId xmlns:p14="http://schemas.microsoft.com/office/powerpoint/2010/main" val="25740681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2000" y="3780000"/>
            <a:ext cx="7920000" cy="1655762"/>
          </a:xfrm>
        </p:spPr>
        <p:txBody>
          <a:bodyPr/>
          <a:lstStyle>
            <a:lvl1pPr marL="0" indent="0" algn="l">
              <a:buNone/>
              <a:defRPr sz="2100" b="0" baseline="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F37B1D3-A5F9-40B9-B7AE-5CA1B77F54DA}" type="datetimeFigureOut">
              <a:rPr lang="en-GB" smtClean="0"/>
              <a:t>13/11/2020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05AF50-3F1C-462B-87A7-E270172020C9}" type="slidenum">
              <a:rPr lang="en-GB" smtClean="0"/>
              <a:t>‹#›</a:t>
            </a:fld>
            <a:endParaRPr lang="en-GB"/>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6153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37B1D3-A5F9-40B9-B7AE-5CA1B77F54DA}" type="datetimeFigureOut">
              <a:rPr lang="en-GB" smtClean="0"/>
              <a:t>13/11/2020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05AF50-3F1C-462B-87A7-E270172020C9}" type="slidenum">
              <a:rPr lang="en-GB" smtClean="0"/>
              <a:t>‹#›</a:t>
            </a:fld>
            <a:endParaRPr lang="en-GB"/>
          </a:p>
        </p:txBody>
      </p:sp>
    </p:spTree>
    <p:extLst>
      <p:ext uri="{BB962C8B-B14F-4D97-AF65-F5344CB8AC3E}">
        <p14:creationId xmlns:p14="http://schemas.microsoft.com/office/powerpoint/2010/main" val="293155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2000" y="2520000"/>
            <a:ext cx="5400000" cy="3292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72000" y="2520000"/>
            <a:ext cx="5400000" cy="3292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F37B1D3-A5F9-40B9-B7AE-5CA1B77F54DA}" type="datetimeFigureOut">
              <a:rPr lang="en-GB" smtClean="0"/>
              <a:t>13/11/2020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05AF50-3F1C-462B-87A7-E270172020C9}" type="slidenum">
              <a:rPr lang="en-GB" smtClean="0"/>
              <a:t>‹#›</a:t>
            </a:fld>
            <a:endParaRPr lang="en-GB"/>
          </a:p>
        </p:txBody>
      </p:sp>
    </p:spTree>
    <p:extLst>
      <p:ext uri="{BB962C8B-B14F-4D97-AF65-F5344CB8AC3E}">
        <p14:creationId xmlns:p14="http://schemas.microsoft.com/office/powerpoint/2010/main" val="2142387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56013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431999"/>
            <a:ext cx="7920000" cy="17640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32000" y="2520000"/>
            <a:ext cx="11340000" cy="337630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32000" y="6037741"/>
            <a:ext cx="2743200" cy="365125"/>
          </a:xfrm>
          <a:prstGeom prst="rect">
            <a:avLst/>
          </a:prstGeom>
        </p:spPr>
        <p:txBody>
          <a:bodyPr vert="horz" lIns="0" tIns="0" rIns="0" bIns="0" rtlCol="0" anchor="b" anchorCtr="0"/>
          <a:lstStyle>
            <a:lvl1pPr algn="l">
              <a:defRPr sz="1200">
                <a:solidFill>
                  <a:schemeClr val="tx1">
                    <a:tint val="75000"/>
                  </a:schemeClr>
                </a:solidFill>
              </a:defRPr>
            </a:lvl1pPr>
          </a:lstStyle>
          <a:p>
            <a:fld id="{CF37B1D3-A5F9-40B9-B7AE-5CA1B77F54DA}" type="datetimeFigureOut">
              <a:rPr lang="en-GB" smtClean="0"/>
              <a:t>13/11/2020</a:t>
            </a:fld>
            <a:endParaRPr lang="en-GB"/>
          </a:p>
        </p:txBody>
      </p:sp>
      <p:sp>
        <p:nvSpPr>
          <p:cNvPr id="5" name="Footer Placeholder 4"/>
          <p:cNvSpPr>
            <a:spLocks noGrp="1"/>
          </p:cNvSpPr>
          <p:nvPr>
            <p:ph type="ftr" sz="quarter" idx="3"/>
          </p:nvPr>
        </p:nvSpPr>
        <p:spPr>
          <a:xfrm>
            <a:off x="4038600" y="6037741"/>
            <a:ext cx="4114800" cy="365125"/>
          </a:xfrm>
          <a:prstGeom prst="rect">
            <a:avLst/>
          </a:prstGeom>
        </p:spPr>
        <p:txBody>
          <a:bodyPr vert="horz" lIns="0" tIns="0" rIns="0" bIns="0" rtlCol="0" anchor="b" anchorCtr="0"/>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037741"/>
            <a:ext cx="3161400" cy="365125"/>
          </a:xfrm>
          <a:prstGeom prst="rect">
            <a:avLst/>
          </a:prstGeom>
        </p:spPr>
        <p:txBody>
          <a:bodyPr vert="horz" lIns="0" tIns="0" rIns="0" bIns="0" rtlCol="0" anchor="b" anchorCtr="0"/>
          <a:lstStyle>
            <a:lvl1pPr algn="r">
              <a:defRPr sz="1200">
                <a:solidFill>
                  <a:schemeClr val="tx1">
                    <a:tint val="75000"/>
                  </a:schemeClr>
                </a:solidFill>
              </a:defRPr>
            </a:lvl1pPr>
          </a:lstStyle>
          <a:p>
            <a:fld id="{A205AF50-3F1C-462B-87A7-E270172020C9}" type="slidenum">
              <a:rPr lang="en-GB" smtClean="0"/>
              <a:t>‹#›</a:t>
            </a:fld>
            <a:endParaRPr lang="en-GB"/>
          </a:p>
        </p:txBody>
      </p:sp>
    </p:spTree>
    <p:extLst>
      <p:ext uri="{BB962C8B-B14F-4D97-AF65-F5344CB8AC3E}">
        <p14:creationId xmlns:p14="http://schemas.microsoft.com/office/powerpoint/2010/main" val="16938333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10" r:id="rId4"/>
  </p:sldLayoutIdLst>
  <p:txStyles>
    <p:titleStyle>
      <a:lvl1pPr algn="l" defTabSz="914400" rtl="0" eaLnBrk="1" latinLnBrk="0" hangingPunct="1">
        <a:lnSpc>
          <a:spcPct val="90000"/>
        </a:lnSpc>
        <a:spcBef>
          <a:spcPct val="0"/>
        </a:spcBef>
        <a:buNone/>
        <a:defRPr sz="4200" kern="1200" baseline="0">
          <a:solidFill>
            <a:srgbClr val="005EB8"/>
          </a:solidFill>
          <a:latin typeface="+mj-lt"/>
          <a:ea typeface="+mj-ea"/>
          <a:cs typeface="+mj-cs"/>
        </a:defRPr>
      </a:lvl1pPr>
    </p:titleStyle>
    <p:bodyStyle>
      <a:lvl1pPr marL="0" indent="0" algn="l" defTabSz="914400" rtl="0" eaLnBrk="1" latinLnBrk="0" hangingPunct="1">
        <a:lnSpc>
          <a:spcPts val="2500"/>
        </a:lnSpc>
        <a:spcBef>
          <a:spcPts val="0"/>
        </a:spcBef>
        <a:spcAft>
          <a:spcPts val="1200"/>
        </a:spcAft>
        <a:buFontTx/>
        <a:buNone/>
        <a:defRPr sz="2100" b="1" i="0" kern="1200" baseline="0">
          <a:solidFill>
            <a:schemeClr val="tx1"/>
          </a:solidFill>
          <a:latin typeface="+mn-lt"/>
          <a:ea typeface="+mn-ea"/>
          <a:cs typeface="+mn-cs"/>
        </a:defRPr>
      </a:lvl1pPr>
      <a:lvl2pPr marL="0" indent="0" algn="l" defTabSz="914400" rtl="0" eaLnBrk="1" latinLnBrk="0" hangingPunct="1">
        <a:lnSpc>
          <a:spcPts val="2500"/>
        </a:lnSpc>
        <a:spcBef>
          <a:spcPts val="0"/>
        </a:spcBef>
        <a:spcAft>
          <a:spcPts val="1200"/>
        </a:spcAft>
        <a:buFontTx/>
        <a:buNone/>
        <a:defRPr sz="2100" kern="1200" baseline="0">
          <a:solidFill>
            <a:schemeClr val="tx1"/>
          </a:solidFill>
          <a:latin typeface="+mn-lt"/>
          <a:ea typeface="+mn-ea"/>
          <a:cs typeface="+mn-cs"/>
        </a:defRPr>
      </a:lvl2pPr>
      <a:lvl3pPr marL="252000" indent="-252000" algn="l" defTabSz="914400" rtl="0" eaLnBrk="1" latinLnBrk="0" hangingPunct="1">
        <a:lnSpc>
          <a:spcPts val="2500"/>
        </a:lnSpc>
        <a:spcBef>
          <a:spcPts val="0"/>
        </a:spcBef>
        <a:spcAft>
          <a:spcPts val="1200"/>
        </a:spcAft>
        <a:buFont typeface="Arial" panose="020B0604020202020204" pitchFamily="34" charset="0"/>
        <a:buChar char="•"/>
        <a:defRPr sz="2100" kern="1200" baseline="0">
          <a:solidFill>
            <a:schemeClr val="tx1"/>
          </a:solidFill>
          <a:latin typeface="+mn-lt"/>
          <a:ea typeface="+mn-ea"/>
          <a:cs typeface="+mn-cs"/>
        </a:defRPr>
      </a:lvl3pPr>
      <a:lvl4pPr marL="0" indent="0" algn="l" defTabSz="914400" rtl="0" eaLnBrk="1" latinLnBrk="0" hangingPunct="1">
        <a:lnSpc>
          <a:spcPts val="1800"/>
        </a:lnSpc>
        <a:spcBef>
          <a:spcPts val="0"/>
        </a:spcBef>
        <a:spcAft>
          <a:spcPts val="900"/>
        </a:spcAft>
        <a:buFontTx/>
        <a:buNone/>
        <a:defRPr sz="1500" kern="1200" baseline="0">
          <a:solidFill>
            <a:schemeClr val="tx1"/>
          </a:solidFill>
          <a:latin typeface="+mn-lt"/>
          <a:ea typeface="+mn-ea"/>
          <a:cs typeface="+mn-cs"/>
        </a:defRPr>
      </a:lvl4pPr>
      <a:lvl5pPr marL="252000" indent="-252000" algn="l" defTabSz="914400" rtl="0" eaLnBrk="1" latinLnBrk="0" hangingPunct="1">
        <a:lnSpc>
          <a:spcPts val="1800"/>
        </a:lnSpc>
        <a:spcBef>
          <a:spcPts val="0"/>
        </a:spcBef>
        <a:spcAft>
          <a:spcPts val="900"/>
        </a:spcAft>
        <a:buFont typeface="Arial" panose="020B0604020202020204" pitchFamily="34" charset="0"/>
        <a:buChar char="•"/>
        <a:defRPr sz="1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431999"/>
            <a:ext cx="7920000" cy="17640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32000" y="2520000"/>
            <a:ext cx="11340000" cy="337630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32000" y="6037741"/>
            <a:ext cx="2743200" cy="365125"/>
          </a:xfrm>
          <a:prstGeom prst="rect">
            <a:avLst/>
          </a:prstGeom>
        </p:spPr>
        <p:txBody>
          <a:bodyPr vert="horz" lIns="0" tIns="0" rIns="0" bIns="0" rtlCol="0" anchor="b" anchorCtr="0"/>
          <a:lstStyle>
            <a:lvl1pPr algn="l">
              <a:defRPr sz="1200">
                <a:solidFill>
                  <a:schemeClr val="tx1">
                    <a:tint val="75000"/>
                  </a:schemeClr>
                </a:solidFill>
              </a:defRPr>
            </a:lvl1pPr>
          </a:lstStyle>
          <a:p>
            <a:fld id="{CF37B1D3-A5F9-40B9-B7AE-5CA1B77F54DA}" type="datetimeFigureOut">
              <a:rPr lang="en-GB" smtClean="0"/>
              <a:t>13/11/2020</a:t>
            </a:fld>
            <a:endParaRPr lang="en-GB"/>
          </a:p>
        </p:txBody>
      </p:sp>
      <p:sp>
        <p:nvSpPr>
          <p:cNvPr id="5" name="Footer Placeholder 4"/>
          <p:cNvSpPr>
            <a:spLocks noGrp="1"/>
          </p:cNvSpPr>
          <p:nvPr>
            <p:ph type="ftr" sz="quarter" idx="3"/>
          </p:nvPr>
        </p:nvSpPr>
        <p:spPr>
          <a:xfrm>
            <a:off x="4038600" y="6037741"/>
            <a:ext cx="4114800" cy="365125"/>
          </a:xfrm>
          <a:prstGeom prst="rect">
            <a:avLst/>
          </a:prstGeom>
        </p:spPr>
        <p:txBody>
          <a:bodyPr vert="horz" lIns="0" tIns="0" rIns="0" bIns="0" rtlCol="0" anchor="b" anchorCtr="0"/>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037741"/>
            <a:ext cx="3161400" cy="365125"/>
          </a:xfrm>
          <a:prstGeom prst="rect">
            <a:avLst/>
          </a:prstGeom>
        </p:spPr>
        <p:txBody>
          <a:bodyPr vert="horz" lIns="0" tIns="0" rIns="0" bIns="0" rtlCol="0" anchor="b" anchorCtr="0"/>
          <a:lstStyle>
            <a:lvl1pPr algn="r">
              <a:defRPr sz="1200">
                <a:solidFill>
                  <a:schemeClr val="tx1">
                    <a:tint val="75000"/>
                  </a:schemeClr>
                </a:solidFill>
              </a:defRPr>
            </a:lvl1pPr>
          </a:lstStyle>
          <a:p>
            <a:fld id="{A205AF50-3F1C-462B-87A7-E270172020C9}" type="slidenum">
              <a:rPr lang="en-GB" smtClean="0"/>
              <a:t>‹#›</a:t>
            </a:fld>
            <a:endParaRPr lang="en-GB"/>
          </a:p>
        </p:txBody>
      </p:sp>
    </p:spTree>
    <p:extLst>
      <p:ext uri="{BB962C8B-B14F-4D97-AF65-F5344CB8AC3E}">
        <p14:creationId xmlns:p14="http://schemas.microsoft.com/office/powerpoint/2010/main" val="3269810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200" kern="1200" baseline="0">
          <a:solidFill>
            <a:srgbClr val="005EB8"/>
          </a:solidFill>
          <a:latin typeface="+mj-lt"/>
          <a:ea typeface="+mj-ea"/>
          <a:cs typeface="+mj-cs"/>
        </a:defRPr>
      </a:lvl1pPr>
    </p:titleStyle>
    <p:bodyStyle>
      <a:lvl1pPr marL="0" indent="0" algn="l" defTabSz="914400" rtl="0" eaLnBrk="1" latinLnBrk="0" hangingPunct="1">
        <a:lnSpc>
          <a:spcPts val="2500"/>
        </a:lnSpc>
        <a:spcBef>
          <a:spcPts val="0"/>
        </a:spcBef>
        <a:spcAft>
          <a:spcPts val="1200"/>
        </a:spcAft>
        <a:buFontTx/>
        <a:buNone/>
        <a:defRPr sz="2100" b="1" i="0" kern="1200" baseline="0">
          <a:solidFill>
            <a:schemeClr val="tx1"/>
          </a:solidFill>
          <a:latin typeface="+mn-lt"/>
          <a:ea typeface="+mn-ea"/>
          <a:cs typeface="+mn-cs"/>
        </a:defRPr>
      </a:lvl1pPr>
      <a:lvl2pPr marL="0" indent="0" algn="l" defTabSz="914400" rtl="0" eaLnBrk="1" latinLnBrk="0" hangingPunct="1">
        <a:lnSpc>
          <a:spcPts val="2500"/>
        </a:lnSpc>
        <a:spcBef>
          <a:spcPts val="0"/>
        </a:spcBef>
        <a:spcAft>
          <a:spcPts val="1200"/>
        </a:spcAft>
        <a:buFontTx/>
        <a:buNone/>
        <a:defRPr sz="2100" kern="1200" baseline="0">
          <a:solidFill>
            <a:schemeClr val="tx1"/>
          </a:solidFill>
          <a:latin typeface="+mn-lt"/>
          <a:ea typeface="+mn-ea"/>
          <a:cs typeface="+mn-cs"/>
        </a:defRPr>
      </a:lvl2pPr>
      <a:lvl3pPr marL="252000" indent="-252000" algn="l" defTabSz="914400" rtl="0" eaLnBrk="1" latinLnBrk="0" hangingPunct="1">
        <a:lnSpc>
          <a:spcPts val="2500"/>
        </a:lnSpc>
        <a:spcBef>
          <a:spcPts val="0"/>
        </a:spcBef>
        <a:spcAft>
          <a:spcPts val="1200"/>
        </a:spcAft>
        <a:buFont typeface="Arial" panose="020B0604020202020204" pitchFamily="34" charset="0"/>
        <a:buChar char="•"/>
        <a:defRPr sz="2100" kern="1200" baseline="0">
          <a:solidFill>
            <a:schemeClr val="tx1"/>
          </a:solidFill>
          <a:latin typeface="+mn-lt"/>
          <a:ea typeface="+mn-ea"/>
          <a:cs typeface="+mn-cs"/>
        </a:defRPr>
      </a:lvl3pPr>
      <a:lvl4pPr marL="0" indent="0" algn="l" defTabSz="914400" rtl="0" eaLnBrk="1" latinLnBrk="0" hangingPunct="1">
        <a:lnSpc>
          <a:spcPts val="1800"/>
        </a:lnSpc>
        <a:spcBef>
          <a:spcPts val="0"/>
        </a:spcBef>
        <a:spcAft>
          <a:spcPts val="900"/>
        </a:spcAft>
        <a:buFontTx/>
        <a:buNone/>
        <a:defRPr sz="1500" kern="1200" baseline="0">
          <a:solidFill>
            <a:schemeClr val="tx1"/>
          </a:solidFill>
          <a:latin typeface="+mn-lt"/>
          <a:ea typeface="+mn-ea"/>
          <a:cs typeface="+mn-cs"/>
        </a:defRPr>
      </a:lvl4pPr>
      <a:lvl5pPr marL="252000" indent="-252000" algn="l" defTabSz="914400" rtl="0" eaLnBrk="1" latinLnBrk="0" hangingPunct="1">
        <a:lnSpc>
          <a:spcPts val="1800"/>
        </a:lnSpc>
        <a:spcBef>
          <a:spcPts val="0"/>
        </a:spcBef>
        <a:spcAft>
          <a:spcPts val="900"/>
        </a:spcAft>
        <a:buFont typeface="Arial" panose="020B0604020202020204" pitchFamily="34" charset="0"/>
        <a:buChar char="•"/>
        <a:defRPr sz="1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DFC98D-D23C-44F8-9A8B-43CC7D90EB9E}"/>
              </a:ext>
            </a:extLst>
          </p:cNvPr>
          <p:cNvSpPr txBox="1">
            <a:spLocks/>
          </p:cNvSpPr>
          <p:nvPr/>
        </p:nvSpPr>
        <p:spPr>
          <a:xfrm>
            <a:off x="561975" y="3871734"/>
            <a:ext cx="8058150" cy="1947461"/>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200" kern="1200" baseline="0">
                <a:solidFill>
                  <a:srgbClr val="005EB8"/>
                </a:solidFill>
                <a:latin typeface="+mj-lt"/>
                <a:ea typeface="+mj-ea"/>
                <a:cs typeface="+mj-cs"/>
              </a:defRPr>
            </a:lvl1pPr>
          </a:lstStyle>
          <a:p>
            <a:pPr>
              <a:spcBef>
                <a:spcPts val="0"/>
              </a:spcBef>
            </a:pPr>
            <a:r>
              <a:rPr lang="en-GB" sz="4000" b="1" dirty="0">
                <a:solidFill>
                  <a:schemeClr val="tx1"/>
                </a:solidFill>
                <a:latin typeface="Arial"/>
                <a:cs typeface="Arial"/>
              </a:rPr>
              <a:t>Greater Manchester Health and Care Workforce Summit</a:t>
            </a:r>
            <a:endParaRPr lang="en-GB" sz="2000" dirty="0">
              <a:solidFill>
                <a:schemeClr val="tx1"/>
              </a:solidFill>
              <a:latin typeface="Arial"/>
              <a:cs typeface="Arial"/>
            </a:endParaRPr>
          </a:p>
          <a:p>
            <a:pPr>
              <a:spcBef>
                <a:spcPts val="0"/>
              </a:spcBef>
            </a:pPr>
            <a:endParaRPr lang="en-GB" sz="2000" dirty="0">
              <a:solidFill>
                <a:schemeClr val="tx1"/>
              </a:solidFill>
              <a:latin typeface="Arial"/>
              <a:cs typeface="Arial"/>
            </a:endParaRPr>
          </a:p>
          <a:p>
            <a:pPr>
              <a:spcBef>
                <a:spcPts val="600"/>
              </a:spcBef>
              <a:spcAft>
                <a:spcPts val="600"/>
              </a:spcAft>
            </a:pPr>
            <a:r>
              <a:rPr lang="en-GB" sz="3500" b="1" dirty="0">
                <a:latin typeface="Arial"/>
                <a:cs typeface="Arial"/>
              </a:rPr>
              <a:t>Lessons from building NHS N</a:t>
            </a:r>
            <a:r>
              <a:rPr lang="en-GB" sz="3500" b="1" dirty="0">
                <a:solidFill>
                  <a:srgbClr val="0D66BA"/>
                </a:solidFill>
                <a:latin typeface="Arial"/>
                <a:cs typeface="Arial"/>
              </a:rPr>
              <a:t>ightingal</a:t>
            </a:r>
            <a:r>
              <a:rPr lang="en-GB" sz="3500" b="1" dirty="0">
                <a:latin typeface="Arial"/>
                <a:cs typeface="Arial"/>
              </a:rPr>
              <a:t>e Hospital North West</a:t>
            </a:r>
          </a:p>
          <a:p>
            <a:pPr>
              <a:spcBef>
                <a:spcPts val="600"/>
              </a:spcBef>
              <a:spcAft>
                <a:spcPts val="600"/>
              </a:spcAft>
            </a:pPr>
            <a:r>
              <a:rPr lang="en-GB" sz="2000" dirty="0">
                <a:solidFill>
                  <a:srgbClr val="0D66BA"/>
                </a:solidFill>
                <a:latin typeface="Arial"/>
                <a:cs typeface="Arial"/>
              </a:rPr>
              <a:t>Janet Wilkinson, Exec Lead for Workforce, OD and System Leadership, Greater Manchester Health and Social Care Partnership</a:t>
            </a:r>
            <a:endParaRPr lang="en-GB" sz="2000" dirty="0">
              <a:solidFill>
                <a:srgbClr val="0D66BA"/>
              </a:solidFill>
            </a:endParaRPr>
          </a:p>
        </p:txBody>
      </p:sp>
      <p:pic>
        <p:nvPicPr>
          <p:cNvPr id="4" name="Picture Placeholder 10" descr="A person standing in front of a building&#10;&#10;Description automatically generated">
            <a:extLst>
              <a:ext uri="{FF2B5EF4-FFF2-40B4-BE49-F238E27FC236}">
                <a16:creationId xmlns:a16="http://schemas.microsoft.com/office/drawing/2014/main" id="{4E94F22A-E6DE-4B96-AF97-CBAD8CB399EB}"/>
              </a:ext>
            </a:extLst>
          </p:cNvPr>
          <p:cNvPicPr>
            <a:picLocks noChangeAspect="1"/>
          </p:cNvPicPr>
          <p:nvPr/>
        </p:nvPicPr>
        <p:blipFill>
          <a:blip r:embed="rId2"/>
          <a:srcRect l="24475" r="24475"/>
          <a:stretch>
            <a:fillRect/>
          </a:stretch>
        </p:blipFill>
        <p:spPr>
          <a:xfrm>
            <a:off x="8688278" y="1688930"/>
            <a:ext cx="3103672" cy="4054065"/>
          </a:xfrm>
          <a:prstGeom prst="rect">
            <a:avLst/>
          </a:prstGeom>
        </p:spPr>
      </p:pic>
    </p:spTree>
    <p:extLst>
      <p:ext uri="{BB962C8B-B14F-4D97-AF65-F5344CB8AC3E}">
        <p14:creationId xmlns:p14="http://schemas.microsoft.com/office/powerpoint/2010/main" val="1672218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1F0ABF0-57A0-4A22-A89C-608F3C713572}"/>
              </a:ext>
            </a:extLst>
          </p:cNvPr>
          <p:cNvGrpSpPr/>
          <p:nvPr/>
        </p:nvGrpSpPr>
        <p:grpSpPr>
          <a:xfrm>
            <a:off x="243612" y="2127033"/>
            <a:ext cx="11704776" cy="3118640"/>
            <a:chOff x="197764" y="3232361"/>
            <a:chExt cx="11704776" cy="3118640"/>
          </a:xfrm>
        </p:grpSpPr>
        <p:sp>
          <p:nvSpPr>
            <p:cNvPr id="32" name="Rectangle 31">
              <a:extLst>
                <a:ext uri="{FF2B5EF4-FFF2-40B4-BE49-F238E27FC236}">
                  <a16:creationId xmlns:a16="http://schemas.microsoft.com/office/drawing/2014/main" id="{13EEFB97-580B-43ED-9052-4883FA122BA4}"/>
                </a:ext>
              </a:extLst>
            </p:cNvPr>
            <p:cNvSpPr/>
            <p:nvPr/>
          </p:nvSpPr>
          <p:spPr>
            <a:xfrm>
              <a:off x="219075" y="3244823"/>
              <a:ext cx="11607265" cy="3096654"/>
            </a:xfrm>
            <a:prstGeom prst="rect">
              <a:avLst/>
            </a:prstGeom>
            <a:solidFill>
              <a:srgbClr val="E0F0F6"/>
            </a:solidFill>
            <a:ln>
              <a:solidFill>
                <a:srgbClr val="378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530B2A6D-C5A3-470C-B057-14DE31781B08}"/>
                </a:ext>
              </a:extLst>
            </p:cNvPr>
            <p:cNvGrpSpPr/>
            <p:nvPr/>
          </p:nvGrpSpPr>
          <p:grpSpPr>
            <a:xfrm>
              <a:off x="197764" y="3232361"/>
              <a:ext cx="11704776" cy="3118640"/>
              <a:chOff x="186509" y="2139783"/>
              <a:chExt cx="11704776" cy="3118640"/>
            </a:xfrm>
          </p:grpSpPr>
          <p:grpSp>
            <p:nvGrpSpPr>
              <p:cNvPr id="34" name="Group 33">
                <a:extLst>
                  <a:ext uri="{FF2B5EF4-FFF2-40B4-BE49-F238E27FC236}">
                    <a16:creationId xmlns:a16="http://schemas.microsoft.com/office/drawing/2014/main" id="{1077200C-C0C0-4EE9-8406-1B04D0385330}"/>
                  </a:ext>
                </a:extLst>
              </p:cNvPr>
              <p:cNvGrpSpPr/>
              <p:nvPr/>
            </p:nvGrpSpPr>
            <p:grpSpPr>
              <a:xfrm>
                <a:off x="186509" y="2139783"/>
                <a:ext cx="11704776" cy="3118640"/>
                <a:chOff x="145869" y="2058503"/>
                <a:chExt cx="11704776" cy="3118640"/>
              </a:xfrm>
            </p:grpSpPr>
            <p:grpSp>
              <p:nvGrpSpPr>
                <p:cNvPr id="86" name="Group 85">
                  <a:extLst>
                    <a:ext uri="{FF2B5EF4-FFF2-40B4-BE49-F238E27FC236}">
                      <a16:creationId xmlns:a16="http://schemas.microsoft.com/office/drawing/2014/main" id="{6B255FC0-4535-4F8F-8575-396160B9798B}"/>
                    </a:ext>
                  </a:extLst>
                </p:cNvPr>
                <p:cNvGrpSpPr/>
                <p:nvPr/>
              </p:nvGrpSpPr>
              <p:grpSpPr>
                <a:xfrm>
                  <a:off x="145869" y="2058503"/>
                  <a:ext cx="11704776" cy="1835731"/>
                  <a:chOff x="145869" y="2058503"/>
                  <a:chExt cx="11704776" cy="1835731"/>
                </a:xfrm>
              </p:grpSpPr>
              <p:grpSp>
                <p:nvGrpSpPr>
                  <p:cNvPr id="102" name="Group 101">
                    <a:extLst>
                      <a:ext uri="{FF2B5EF4-FFF2-40B4-BE49-F238E27FC236}">
                        <a16:creationId xmlns:a16="http://schemas.microsoft.com/office/drawing/2014/main" id="{18F8CF49-2F2E-4630-A191-550C1FC696A4}"/>
                      </a:ext>
                    </a:extLst>
                  </p:cNvPr>
                  <p:cNvGrpSpPr/>
                  <p:nvPr/>
                </p:nvGrpSpPr>
                <p:grpSpPr>
                  <a:xfrm>
                    <a:off x="145869" y="2684319"/>
                    <a:ext cx="1432448" cy="1200390"/>
                    <a:chOff x="533495" y="2664441"/>
                    <a:chExt cx="1432448" cy="1200390"/>
                  </a:xfrm>
                </p:grpSpPr>
                <p:cxnSp>
                  <p:nvCxnSpPr>
                    <p:cNvPr id="118" name="Straight Arrow Connector 133">
                      <a:extLst>
                        <a:ext uri="{FF2B5EF4-FFF2-40B4-BE49-F238E27FC236}">
                          <a16:creationId xmlns:a16="http://schemas.microsoft.com/office/drawing/2014/main" id="{0EEA51E8-211C-4DA2-9E24-10E356FA25B6}"/>
                        </a:ext>
                      </a:extLst>
                    </p:cNvPr>
                    <p:cNvCxnSpPr>
                      <a:cxnSpLocks/>
                    </p:cNvCxnSpPr>
                    <p:nvPr/>
                  </p:nvCxnSpPr>
                  <p:spPr>
                    <a:xfrm>
                      <a:off x="1249794" y="3513954"/>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A8B436A5-ADE3-4654-B08D-459D242367D9}"/>
                        </a:ext>
                      </a:extLst>
                    </p:cNvPr>
                    <p:cNvSpPr txBox="1"/>
                    <p:nvPr/>
                  </p:nvSpPr>
                  <p:spPr>
                    <a:xfrm>
                      <a:off x="533495" y="2664441"/>
                      <a:ext cx="1432448" cy="830997"/>
                    </a:xfrm>
                    <a:prstGeom prst="rect">
                      <a:avLst/>
                    </a:prstGeom>
                    <a:noFill/>
                  </p:spPr>
                  <p:txBody>
                    <a:bodyPr wrap="square" rtlCol="0" anchor="ctr">
                      <a:spAutoFit/>
                    </a:bodyPr>
                    <a:lstStyle/>
                    <a:p>
                      <a:pPr algn="ctr"/>
                      <a:r>
                        <a:rPr lang="en-GB" sz="1200" b="1" dirty="0"/>
                        <a:t>30/3/20</a:t>
                      </a:r>
                      <a:endParaRPr lang="en-GB" sz="1200" dirty="0"/>
                    </a:p>
                    <a:p>
                      <a:pPr algn="ctr"/>
                      <a:r>
                        <a:rPr lang="en-GB" sz="1200" dirty="0"/>
                        <a:t>Workforce and recruitment team mobilised</a:t>
                      </a:r>
                    </a:p>
                  </p:txBody>
                </p:sp>
              </p:grpSp>
              <p:grpSp>
                <p:nvGrpSpPr>
                  <p:cNvPr id="103" name="Group 102">
                    <a:extLst>
                      <a:ext uri="{FF2B5EF4-FFF2-40B4-BE49-F238E27FC236}">
                        <a16:creationId xmlns:a16="http://schemas.microsoft.com/office/drawing/2014/main" id="{7FF04717-5CBF-4F8B-B6DC-BB035C516FBB}"/>
                      </a:ext>
                    </a:extLst>
                  </p:cNvPr>
                  <p:cNvGrpSpPr/>
                  <p:nvPr/>
                </p:nvGrpSpPr>
                <p:grpSpPr>
                  <a:xfrm>
                    <a:off x="1490287" y="2058503"/>
                    <a:ext cx="10360358" cy="1835731"/>
                    <a:chOff x="1490287" y="2058503"/>
                    <a:chExt cx="10360358" cy="1835731"/>
                  </a:xfrm>
                </p:grpSpPr>
                <p:sp>
                  <p:nvSpPr>
                    <p:cNvPr id="104" name="TextBox 103">
                      <a:extLst>
                        <a:ext uri="{FF2B5EF4-FFF2-40B4-BE49-F238E27FC236}">
                          <a16:creationId xmlns:a16="http://schemas.microsoft.com/office/drawing/2014/main" id="{946FFAF9-CBCD-49A2-9443-32A446A73D63}"/>
                        </a:ext>
                      </a:extLst>
                    </p:cNvPr>
                    <p:cNvSpPr txBox="1"/>
                    <p:nvPr/>
                  </p:nvSpPr>
                  <p:spPr>
                    <a:xfrm>
                      <a:off x="1490287" y="2784213"/>
                      <a:ext cx="1498380" cy="646331"/>
                    </a:xfrm>
                    <a:prstGeom prst="rect">
                      <a:avLst/>
                    </a:prstGeom>
                    <a:noFill/>
                  </p:spPr>
                  <p:txBody>
                    <a:bodyPr wrap="square" rtlCol="0" anchor="ctr">
                      <a:spAutoFit/>
                    </a:bodyPr>
                    <a:lstStyle/>
                    <a:p>
                      <a:pPr algn="ctr"/>
                      <a:r>
                        <a:rPr lang="en-GB" sz="1200" b="1" dirty="0"/>
                        <a:t>8/4/20</a:t>
                      </a:r>
                      <a:endParaRPr lang="en-GB" sz="1200" dirty="0"/>
                    </a:p>
                    <a:p>
                      <a:pPr algn="ctr"/>
                      <a:r>
                        <a:rPr lang="en-GB" sz="1200" dirty="0"/>
                        <a:t>Launch purpose, vision &amp; values</a:t>
                      </a:r>
                    </a:p>
                  </p:txBody>
                </p:sp>
                <p:sp>
                  <p:nvSpPr>
                    <p:cNvPr id="105" name="TextBox 104">
                      <a:extLst>
                        <a:ext uri="{FF2B5EF4-FFF2-40B4-BE49-F238E27FC236}">
                          <a16:creationId xmlns:a16="http://schemas.microsoft.com/office/drawing/2014/main" id="{B7594351-CAB8-4181-BB3A-544431865C12}"/>
                        </a:ext>
                      </a:extLst>
                    </p:cNvPr>
                    <p:cNvSpPr txBox="1"/>
                    <p:nvPr/>
                  </p:nvSpPr>
                  <p:spPr>
                    <a:xfrm>
                      <a:off x="3117104" y="2870864"/>
                      <a:ext cx="1432448" cy="646331"/>
                    </a:xfrm>
                    <a:prstGeom prst="rect">
                      <a:avLst/>
                    </a:prstGeom>
                    <a:noFill/>
                  </p:spPr>
                  <p:txBody>
                    <a:bodyPr wrap="square" rtlCol="0" anchor="ctr">
                      <a:spAutoFit/>
                    </a:bodyPr>
                    <a:lstStyle/>
                    <a:p>
                      <a:pPr algn="ctr"/>
                      <a:r>
                        <a:rPr lang="en-GB" sz="1200" b="1"/>
                        <a:t>10/4/20</a:t>
                      </a:r>
                      <a:endParaRPr lang="en-GB" sz="1200"/>
                    </a:p>
                    <a:p>
                      <a:pPr algn="ctr"/>
                      <a:r>
                        <a:rPr lang="en-GB" sz="1200"/>
                        <a:t>First group of staff inducted</a:t>
                      </a:r>
                    </a:p>
                  </p:txBody>
                </p:sp>
                <p:sp>
                  <p:nvSpPr>
                    <p:cNvPr id="106" name="TextBox 105">
                      <a:extLst>
                        <a:ext uri="{FF2B5EF4-FFF2-40B4-BE49-F238E27FC236}">
                          <a16:creationId xmlns:a16="http://schemas.microsoft.com/office/drawing/2014/main" id="{C2777990-1391-43DF-9478-5672D69F5E5B}"/>
                        </a:ext>
                      </a:extLst>
                    </p:cNvPr>
                    <p:cNvSpPr txBox="1"/>
                    <p:nvPr/>
                  </p:nvSpPr>
                  <p:spPr>
                    <a:xfrm>
                      <a:off x="4616754" y="2631331"/>
                      <a:ext cx="1432448" cy="830997"/>
                    </a:xfrm>
                    <a:prstGeom prst="rect">
                      <a:avLst/>
                    </a:prstGeom>
                    <a:noFill/>
                  </p:spPr>
                  <p:txBody>
                    <a:bodyPr wrap="square" rtlCol="0" anchor="ctr">
                      <a:spAutoFit/>
                    </a:bodyPr>
                    <a:lstStyle/>
                    <a:p>
                      <a:pPr algn="ctr"/>
                      <a:r>
                        <a:rPr lang="en-GB" sz="1200" b="1" dirty="0"/>
                        <a:t>13/04/20</a:t>
                      </a:r>
                      <a:endParaRPr lang="en-GB" sz="1200" dirty="0"/>
                    </a:p>
                    <a:p>
                      <a:pPr algn="ctr"/>
                      <a:r>
                        <a:rPr lang="en-GB" sz="1200" dirty="0"/>
                        <a:t>Open first 32 beds and receive our first patient</a:t>
                      </a:r>
                    </a:p>
                  </p:txBody>
                </p:sp>
                <p:sp>
                  <p:nvSpPr>
                    <p:cNvPr id="108" name="TextBox 107">
                      <a:extLst>
                        <a:ext uri="{FF2B5EF4-FFF2-40B4-BE49-F238E27FC236}">
                          <a16:creationId xmlns:a16="http://schemas.microsoft.com/office/drawing/2014/main" id="{478FE904-D775-4BB6-9F8A-F8A339EB8925}"/>
                        </a:ext>
                      </a:extLst>
                    </p:cNvPr>
                    <p:cNvSpPr txBox="1"/>
                    <p:nvPr/>
                  </p:nvSpPr>
                  <p:spPr>
                    <a:xfrm>
                      <a:off x="7308534" y="2058503"/>
                      <a:ext cx="1755854" cy="1477328"/>
                    </a:xfrm>
                    <a:prstGeom prst="rect">
                      <a:avLst/>
                    </a:prstGeom>
                    <a:noFill/>
                  </p:spPr>
                  <p:txBody>
                    <a:bodyPr wrap="square" rtlCol="0" anchor="ctr">
                      <a:spAutoFit/>
                    </a:bodyPr>
                    <a:lstStyle/>
                    <a:p>
                      <a:pPr algn="ctr"/>
                      <a:r>
                        <a:rPr lang="en-GB" sz="1200" b="1" dirty="0"/>
                        <a:t>1/6/20</a:t>
                      </a:r>
                      <a:endParaRPr lang="en-GB" sz="1200" dirty="0"/>
                    </a:p>
                    <a:p>
                      <a:pPr algn="ctr"/>
                      <a:r>
                        <a:rPr lang="en-GB" sz="1200" dirty="0"/>
                        <a:t>NHS E/I announce NNW to be placed on standby</a:t>
                      </a:r>
                    </a:p>
                    <a:p>
                      <a:pPr algn="ctr"/>
                      <a:endParaRPr lang="en-GB" sz="600" dirty="0"/>
                    </a:p>
                    <a:p>
                      <a:pPr algn="ctr"/>
                      <a:r>
                        <a:rPr lang="en-GB" sz="1200" dirty="0"/>
                        <a:t>Begin offboarding in line with patient numbers</a:t>
                      </a:r>
                    </a:p>
                  </p:txBody>
                </p:sp>
                <p:sp>
                  <p:nvSpPr>
                    <p:cNvPr id="109" name="TextBox 108">
                      <a:extLst>
                        <a:ext uri="{FF2B5EF4-FFF2-40B4-BE49-F238E27FC236}">
                          <a16:creationId xmlns:a16="http://schemas.microsoft.com/office/drawing/2014/main" id="{CC012CE8-98E7-4589-BB2C-4D366ACB6B2B}"/>
                        </a:ext>
                      </a:extLst>
                    </p:cNvPr>
                    <p:cNvSpPr txBox="1"/>
                    <p:nvPr/>
                  </p:nvSpPr>
                  <p:spPr>
                    <a:xfrm>
                      <a:off x="8956661" y="2831019"/>
                      <a:ext cx="1432448" cy="646331"/>
                    </a:xfrm>
                    <a:prstGeom prst="rect">
                      <a:avLst/>
                    </a:prstGeom>
                    <a:noFill/>
                  </p:spPr>
                  <p:txBody>
                    <a:bodyPr wrap="square" rtlCol="0" anchor="ctr">
                      <a:spAutoFit/>
                    </a:bodyPr>
                    <a:lstStyle/>
                    <a:p>
                      <a:pPr algn="ctr"/>
                      <a:r>
                        <a:rPr lang="en-GB" sz="1200" b="1"/>
                        <a:t>24/6/20</a:t>
                      </a:r>
                      <a:endParaRPr lang="en-GB" sz="1200"/>
                    </a:p>
                    <a:p>
                      <a:pPr algn="ctr"/>
                      <a:r>
                        <a:rPr lang="en-GB" sz="1200"/>
                        <a:t>Discharge our last patient</a:t>
                      </a:r>
                    </a:p>
                  </p:txBody>
                </p:sp>
                <p:sp>
                  <p:nvSpPr>
                    <p:cNvPr id="110" name="TextBox 109">
                      <a:extLst>
                        <a:ext uri="{FF2B5EF4-FFF2-40B4-BE49-F238E27FC236}">
                          <a16:creationId xmlns:a16="http://schemas.microsoft.com/office/drawing/2014/main" id="{44E2793B-0528-4FFF-BA6E-02B5D399E467}"/>
                        </a:ext>
                      </a:extLst>
                    </p:cNvPr>
                    <p:cNvSpPr txBox="1"/>
                    <p:nvPr/>
                  </p:nvSpPr>
                  <p:spPr>
                    <a:xfrm>
                      <a:off x="10219869" y="2667258"/>
                      <a:ext cx="1630776" cy="830997"/>
                    </a:xfrm>
                    <a:prstGeom prst="rect">
                      <a:avLst/>
                    </a:prstGeom>
                    <a:noFill/>
                  </p:spPr>
                  <p:txBody>
                    <a:bodyPr wrap="square" lIns="91440" tIns="45720" rIns="91440" bIns="45720" rtlCol="0" anchor="ctr">
                      <a:spAutoFit/>
                    </a:bodyPr>
                    <a:lstStyle/>
                    <a:p>
                      <a:pPr algn="ctr"/>
                      <a:r>
                        <a:rPr lang="en-GB" sz="1200" b="1"/>
                        <a:t>Across June 2020</a:t>
                      </a:r>
                      <a:endParaRPr lang="en-GB" sz="1200"/>
                    </a:p>
                    <a:p>
                      <a:pPr algn="ctr"/>
                      <a:r>
                        <a:rPr lang="en-GB" sz="1200"/>
                        <a:t>261 colleagues attend Debrief sessions</a:t>
                      </a:r>
                    </a:p>
                  </p:txBody>
                </p:sp>
                <p:cxnSp>
                  <p:nvCxnSpPr>
                    <p:cNvPr id="111" name="Straight Arrow Connector 133">
                      <a:extLst>
                        <a:ext uri="{FF2B5EF4-FFF2-40B4-BE49-F238E27FC236}">
                          <a16:creationId xmlns:a16="http://schemas.microsoft.com/office/drawing/2014/main" id="{BCEA72C3-DE32-43C4-939D-1F99943DECB8}"/>
                        </a:ext>
                      </a:extLst>
                    </p:cNvPr>
                    <p:cNvCxnSpPr>
                      <a:cxnSpLocks/>
                    </p:cNvCxnSpPr>
                    <p:nvPr/>
                  </p:nvCxnSpPr>
                  <p:spPr>
                    <a:xfrm>
                      <a:off x="2305328" y="3534298"/>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33">
                      <a:extLst>
                        <a:ext uri="{FF2B5EF4-FFF2-40B4-BE49-F238E27FC236}">
                          <a16:creationId xmlns:a16="http://schemas.microsoft.com/office/drawing/2014/main" id="{1AFE7C31-4148-4DE9-B487-01089BBAEB4D}"/>
                        </a:ext>
                      </a:extLst>
                    </p:cNvPr>
                    <p:cNvCxnSpPr>
                      <a:cxnSpLocks/>
                    </p:cNvCxnSpPr>
                    <p:nvPr/>
                  </p:nvCxnSpPr>
                  <p:spPr>
                    <a:xfrm>
                      <a:off x="3839668" y="3534297"/>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33">
                      <a:extLst>
                        <a:ext uri="{FF2B5EF4-FFF2-40B4-BE49-F238E27FC236}">
                          <a16:creationId xmlns:a16="http://schemas.microsoft.com/office/drawing/2014/main" id="{AD47676B-1A64-4983-8515-3CE34641C350}"/>
                        </a:ext>
                      </a:extLst>
                    </p:cNvPr>
                    <p:cNvCxnSpPr>
                      <a:cxnSpLocks/>
                    </p:cNvCxnSpPr>
                    <p:nvPr/>
                  </p:nvCxnSpPr>
                  <p:spPr>
                    <a:xfrm>
                      <a:off x="5271640" y="3534296"/>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33">
                      <a:extLst>
                        <a:ext uri="{FF2B5EF4-FFF2-40B4-BE49-F238E27FC236}">
                          <a16:creationId xmlns:a16="http://schemas.microsoft.com/office/drawing/2014/main" id="{5BB0960E-7AFE-464E-97D8-5F5217E9C091}"/>
                        </a:ext>
                      </a:extLst>
                    </p:cNvPr>
                    <p:cNvCxnSpPr>
                      <a:cxnSpLocks/>
                    </p:cNvCxnSpPr>
                    <p:nvPr/>
                  </p:nvCxnSpPr>
                  <p:spPr>
                    <a:xfrm>
                      <a:off x="8181363" y="3543357"/>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33">
                      <a:extLst>
                        <a:ext uri="{FF2B5EF4-FFF2-40B4-BE49-F238E27FC236}">
                          <a16:creationId xmlns:a16="http://schemas.microsoft.com/office/drawing/2014/main" id="{5D256562-CD61-4A5F-8830-B098CA906BC8}"/>
                        </a:ext>
                      </a:extLst>
                    </p:cNvPr>
                    <p:cNvCxnSpPr>
                      <a:cxnSpLocks/>
                    </p:cNvCxnSpPr>
                    <p:nvPr/>
                  </p:nvCxnSpPr>
                  <p:spPr>
                    <a:xfrm>
                      <a:off x="9711060" y="3543357"/>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33">
                      <a:extLst>
                        <a:ext uri="{FF2B5EF4-FFF2-40B4-BE49-F238E27FC236}">
                          <a16:creationId xmlns:a16="http://schemas.microsoft.com/office/drawing/2014/main" id="{477F2AB9-29DE-4C3B-A08E-1F40D010ECDE}"/>
                        </a:ext>
                      </a:extLst>
                    </p:cNvPr>
                    <p:cNvCxnSpPr>
                      <a:cxnSpLocks/>
                    </p:cNvCxnSpPr>
                    <p:nvPr/>
                  </p:nvCxnSpPr>
                  <p:spPr>
                    <a:xfrm>
                      <a:off x="11146129" y="3543357"/>
                      <a:ext cx="4269" cy="35087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7" name="Group 86">
                  <a:extLst>
                    <a:ext uri="{FF2B5EF4-FFF2-40B4-BE49-F238E27FC236}">
                      <a16:creationId xmlns:a16="http://schemas.microsoft.com/office/drawing/2014/main" id="{0DB333EE-60A1-4341-A142-1C59DBC57308}"/>
                    </a:ext>
                  </a:extLst>
                </p:cNvPr>
                <p:cNvGrpSpPr/>
                <p:nvPr/>
              </p:nvGrpSpPr>
              <p:grpSpPr>
                <a:xfrm>
                  <a:off x="867476" y="3759572"/>
                  <a:ext cx="10288103" cy="1417571"/>
                  <a:chOff x="867476" y="3759572"/>
                  <a:chExt cx="10288103" cy="1417571"/>
                </a:xfrm>
              </p:grpSpPr>
              <p:cxnSp>
                <p:nvCxnSpPr>
                  <p:cNvPr id="88" name="Straight Arrow Connector 133">
                    <a:extLst>
                      <a:ext uri="{FF2B5EF4-FFF2-40B4-BE49-F238E27FC236}">
                        <a16:creationId xmlns:a16="http://schemas.microsoft.com/office/drawing/2014/main" id="{D131D11D-FB46-4BB3-9289-187781A6FDB9}"/>
                      </a:ext>
                    </a:extLst>
                  </p:cNvPr>
                  <p:cNvCxnSpPr>
                    <a:cxnSpLocks/>
                  </p:cNvCxnSpPr>
                  <p:nvPr/>
                </p:nvCxnSpPr>
                <p:spPr>
                  <a:xfrm flipV="1">
                    <a:off x="1574815" y="3762524"/>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133">
                    <a:extLst>
                      <a:ext uri="{FF2B5EF4-FFF2-40B4-BE49-F238E27FC236}">
                        <a16:creationId xmlns:a16="http://schemas.microsoft.com/office/drawing/2014/main" id="{D41C08EA-5173-4F4E-9A75-30F3415D6711}"/>
                      </a:ext>
                    </a:extLst>
                  </p:cNvPr>
                  <p:cNvCxnSpPr>
                    <a:cxnSpLocks/>
                  </p:cNvCxnSpPr>
                  <p:nvPr/>
                </p:nvCxnSpPr>
                <p:spPr>
                  <a:xfrm flipV="1">
                    <a:off x="3116977" y="3765476"/>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133">
                    <a:extLst>
                      <a:ext uri="{FF2B5EF4-FFF2-40B4-BE49-F238E27FC236}">
                        <a16:creationId xmlns:a16="http://schemas.microsoft.com/office/drawing/2014/main" id="{E70E6F43-37ED-4834-9339-B8E3B02F7DFF}"/>
                      </a:ext>
                    </a:extLst>
                  </p:cNvPr>
                  <p:cNvCxnSpPr>
                    <a:cxnSpLocks/>
                  </p:cNvCxnSpPr>
                  <p:nvPr/>
                </p:nvCxnSpPr>
                <p:spPr>
                  <a:xfrm flipV="1">
                    <a:off x="4560585" y="3759572"/>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133">
                    <a:extLst>
                      <a:ext uri="{FF2B5EF4-FFF2-40B4-BE49-F238E27FC236}">
                        <a16:creationId xmlns:a16="http://schemas.microsoft.com/office/drawing/2014/main" id="{5216FB15-67D7-44A2-9955-EF0F8A2D2074}"/>
                      </a:ext>
                    </a:extLst>
                  </p:cNvPr>
                  <p:cNvCxnSpPr>
                    <a:cxnSpLocks/>
                  </p:cNvCxnSpPr>
                  <p:nvPr/>
                </p:nvCxnSpPr>
                <p:spPr>
                  <a:xfrm flipV="1">
                    <a:off x="6043057" y="3762524"/>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133">
                    <a:extLst>
                      <a:ext uri="{FF2B5EF4-FFF2-40B4-BE49-F238E27FC236}">
                        <a16:creationId xmlns:a16="http://schemas.microsoft.com/office/drawing/2014/main" id="{AB03AF3A-8019-4D81-9503-2808A3674F6C}"/>
                      </a:ext>
                    </a:extLst>
                  </p:cNvPr>
                  <p:cNvCxnSpPr>
                    <a:cxnSpLocks/>
                  </p:cNvCxnSpPr>
                  <p:nvPr/>
                </p:nvCxnSpPr>
                <p:spPr>
                  <a:xfrm flipV="1">
                    <a:off x="7471046" y="3762524"/>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133">
                    <a:extLst>
                      <a:ext uri="{FF2B5EF4-FFF2-40B4-BE49-F238E27FC236}">
                        <a16:creationId xmlns:a16="http://schemas.microsoft.com/office/drawing/2014/main" id="{CE192C22-481A-484D-8BEF-31BFEB17007F}"/>
                      </a:ext>
                    </a:extLst>
                  </p:cNvPr>
                  <p:cNvCxnSpPr>
                    <a:cxnSpLocks/>
                  </p:cNvCxnSpPr>
                  <p:nvPr/>
                </p:nvCxnSpPr>
                <p:spPr>
                  <a:xfrm flipV="1">
                    <a:off x="8998788" y="3759572"/>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133">
                    <a:extLst>
                      <a:ext uri="{FF2B5EF4-FFF2-40B4-BE49-F238E27FC236}">
                        <a16:creationId xmlns:a16="http://schemas.microsoft.com/office/drawing/2014/main" id="{9469B099-4290-4038-B3AC-3381DE9A011F}"/>
                      </a:ext>
                    </a:extLst>
                  </p:cNvPr>
                  <p:cNvCxnSpPr>
                    <a:cxnSpLocks/>
                  </p:cNvCxnSpPr>
                  <p:nvPr/>
                </p:nvCxnSpPr>
                <p:spPr>
                  <a:xfrm flipV="1">
                    <a:off x="10437766" y="3759572"/>
                    <a:ext cx="0" cy="367557"/>
                  </a:xfrm>
                  <a:prstGeom prst="straightConnector1">
                    <a:avLst/>
                  </a:prstGeom>
                  <a:ln w="25400">
                    <a:solidFill>
                      <a:srgbClr val="4B88C7"/>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C58E9FA-943D-4E02-B0D0-322407E35FCB}"/>
                      </a:ext>
                    </a:extLst>
                  </p:cNvPr>
                  <p:cNvSpPr txBox="1"/>
                  <p:nvPr/>
                </p:nvSpPr>
                <p:spPr>
                  <a:xfrm>
                    <a:off x="867476" y="4284334"/>
                    <a:ext cx="1432448" cy="646331"/>
                  </a:xfrm>
                  <a:prstGeom prst="rect">
                    <a:avLst/>
                  </a:prstGeom>
                  <a:noFill/>
                </p:spPr>
                <p:txBody>
                  <a:bodyPr wrap="square" rtlCol="0" anchor="ctr">
                    <a:spAutoFit/>
                  </a:bodyPr>
                  <a:lstStyle/>
                  <a:p>
                    <a:pPr algn="ctr"/>
                    <a:r>
                      <a:rPr lang="en-GB" sz="1200" b="1"/>
                      <a:t>4/4/20</a:t>
                    </a:r>
                    <a:endParaRPr lang="en-GB" sz="1200"/>
                  </a:p>
                  <a:p>
                    <a:pPr algn="ctr"/>
                    <a:r>
                      <a:rPr lang="en-GB" sz="1200"/>
                      <a:t>NHSP Recruitment Campaign Go Live</a:t>
                    </a:r>
                  </a:p>
                </p:txBody>
              </p:sp>
              <p:sp>
                <p:nvSpPr>
                  <p:cNvPr id="96" name="TextBox 95">
                    <a:extLst>
                      <a:ext uri="{FF2B5EF4-FFF2-40B4-BE49-F238E27FC236}">
                        <a16:creationId xmlns:a16="http://schemas.microsoft.com/office/drawing/2014/main" id="{7DE52A3B-136F-4F93-A12B-EC340594BC8C}"/>
                      </a:ext>
                    </a:extLst>
                  </p:cNvPr>
                  <p:cNvSpPr txBox="1"/>
                  <p:nvPr/>
                </p:nvSpPr>
                <p:spPr>
                  <a:xfrm>
                    <a:off x="2419803" y="4204436"/>
                    <a:ext cx="1432448" cy="646331"/>
                  </a:xfrm>
                  <a:prstGeom prst="rect">
                    <a:avLst/>
                  </a:prstGeom>
                  <a:noFill/>
                </p:spPr>
                <p:txBody>
                  <a:bodyPr wrap="square" rtlCol="0" anchor="ctr">
                    <a:spAutoFit/>
                  </a:bodyPr>
                  <a:lstStyle/>
                  <a:p>
                    <a:pPr algn="ctr"/>
                    <a:r>
                      <a:rPr lang="en-GB" sz="1200" b="1" dirty="0"/>
                      <a:t>9/4/20</a:t>
                    </a:r>
                    <a:endParaRPr lang="en-GB" sz="1200" dirty="0"/>
                  </a:p>
                  <a:p>
                    <a:pPr algn="ctr"/>
                    <a:r>
                      <a:rPr lang="en-GB" sz="1200" dirty="0"/>
                      <a:t>Launch health &amp; wellbeing offer</a:t>
                    </a:r>
                  </a:p>
                </p:txBody>
              </p:sp>
              <p:sp>
                <p:nvSpPr>
                  <p:cNvPr id="97" name="TextBox 96">
                    <a:extLst>
                      <a:ext uri="{FF2B5EF4-FFF2-40B4-BE49-F238E27FC236}">
                        <a16:creationId xmlns:a16="http://schemas.microsoft.com/office/drawing/2014/main" id="{83D7DD3D-F318-4308-9B67-498CC0D9AE3A}"/>
                      </a:ext>
                    </a:extLst>
                  </p:cNvPr>
                  <p:cNvSpPr txBox="1"/>
                  <p:nvPr/>
                </p:nvSpPr>
                <p:spPr>
                  <a:xfrm>
                    <a:off x="3830169" y="4132468"/>
                    <a:ext cx="1432448" cy="646331"/>
                  </a:xfrm>
                  <a:prstGeom prst="rect">
                    <a:avLst/>
                  </a:prstGeom>
                  <a:noFill/>
                </p:spPr>
                <p:txBody>
                  <a:bodyPr wrap="square" rtlCol="0" anchor="ctr">
                    <a:spAutoFit/>
                  </a:bodyPr>
                  <a:lstStyle/>
                  <a:p>
                    <a:pPr algn="ctr"/>
                    <a:r>
                      <a:rPr lang="en-GB" sz="1200" b="1"/>
                      <a:t>12/4/20</a:t>
                    </a:r>
                    <a:endParaRPr lang="en-GB" sz="1200"/>
                  </a:p>
                  <a:p>
                    <a:pPr algn="ctr"/>
                    <a:r>
                      <a:rPr lang="en-GB" sz="1200"/>
                      <a:t>Go Live Roster Validation</a:t>
                    </a:r>
                  </a:p>
                </p:txBody>
              </p:sp>
              <p:sp>
                <p:nvSpPr>
                  <p:cNvPr id="98" name="TextBox 97">
                    <a:extLst>
                      <a:ext uri="{FF2B5EF4-FFF2-40B4-BE49-F238E27FC236}">
                        <a16:creationId xmlns:a16="http://schemas.microsoft.com/office/drawing/2014/main" id="{4E38CA3E-5E52-45E5-95A4-F33C17300869}"/>
                      </a:ext>
                    </a:extLst>
                  </p:cNvPr>
                  <p:cNvSpPr txBox="1"/>
                  <p:nvPr/>
                </p:nvSpPr>
                <p:spPr>
                  <a:xfrm>
                    <a:off x="5336794" y="4177272"/>
                    <a:ext cx="1432448" cy="830997"/>
                  </a:xfrm>
                  <a:prstGeom prst="rect">
                    <a:avLst/>
                  </a:prstGeom>
                  <a:noFill/>
                </p:spPr>
                <p:txBody>
                  <a:bodyPr wrap="square" rtlCol="0" anchor="ctr">
                    <a:spAutoFit/>
                  </a:bodyPr>
                  <a:lstStyle/>
                  <a:p>
                    <a:pPr algn="ctr"/>
                    <a:r>
                      <a:rPr lang="en-GB" sz="1200" b="1"/>
                      <a:t>28/4/20</a:t>
                    </a:r>
                    <a:endParaRPr lang="en-GB" sz="1200"/>
                  </a:p>
                  <a:p>
                    <a:pPr algn="ctr"/>
                    <a:r>
                      <a:rPr lang="en-GB" sz="1200"/>
                      <a:t>Mobilised recruitment to staff up to 72 beds</a:t>
                    </a:r>
                  </a:p>
                </p:txBody>
              </p:sp>
              <p:sp>
                <p:nvSpPr>
                  <p:cNvPr id="99" name="TextBox 98">
                    <a:extLst>
                      <a:ext uri="{FF2B5EF4-FFF2-40B4-BE49-F238E27FC236}">
                        <a16:creationId xmlns:a16="http://schemas.microsoft.com/office/drawing/2014/main" id="{5666BDCF-19A3-4691-BA46-66FF2BAD28C4}"/>
                      </a:ext>
                    </a:extLst>
                  </p:cNvPr>
                  <p:cNvSpPr txBox="1"/>
                  <p:nvPr/>
                </p:nvSpPr>
                <p:spPr>
                  <a:xfrm>
                    <a:off x="6645416" y="4069147"/>
                    <a:ext cx="1703739" cy="1107996"/>
                  </a:xfrm>
                  <a:prstGeom prst="rect">
                    <a:avLst/>
                  </a:prstGeom>
                  <a:noFill/>
                </p:spPr>
                <p:txBody>
                  <a:bodyPr wrap="square" rtlCol="0" anchor="ctr">
                    <a:spAutoFit/>
                  </a:bodyPr>
                  <a:lstStyle/>
                  <a:p>
                    <a:pPr algn="ctr"/>
                    <a:r>
                      <a:rPr lang="en-GB" sz="1200" b="1" dirty="0"/>
                      <a:t>11/5/20</a:t>
                    </a:r>
                    <a:endParaRPr lang="en-GB" sz="1200" dirty="0"/>
                  </a:p>
                  <a:p>
                    <a:pPr algn="ctr"/>
                    <a:r>
                      <a:rPr lang="en-GB" sz="1200" dirty="0"/>
                      <a:t>Mobilised recruitment to staff up to 108 beds</a:t>
                    </a:r>
                  </a:p>
                  <a:p>
                    <a:pPr algn="ctr"/>
                    <a:endParaRPr lang="en-GB" sz="600" dirty="0"/>
                  </a:p>
                  <a:p>
                    <a:pPr algn="ctr"/>
                    <a:r>
                      <a:rPr lang="en-GB" sz="1200" dirty="0"/>
                      <a:t>Team Building introduced for all staff</a:t>
                    </a:r>
                  </a:p>
                </p:txBody>
              </p:sp>
              <p:sp>
                <p:nvSpPr>
                  <p:cNvPr id="100" name="TextBox 99">
                    <a:extLst>
                      <a:ext uri="{FF2B5EF4-FFF2-40B4-BE49-F238E27FC236}">
                        <a16:creationId xmlns:a16="http://schemas.microsoft.com/office/drawing/2014/main" id="{ACDE7AC3-3696-4A42-95F4-DAE74FF2D842}"/>
                      </a:ext>
                    </a:extLst>
                  </p:cNvPr>
                  <p:cNvSpPr txBox="1"/>
                  <p:nvPr/>
                </p:nvSpPr>
                <p:spPr>
                  <a:xfrm>
                    <a:off x="8261105" y="4125387"/>
                    <a:ext cx="1522684" cy="830997"/>
                  </a:xfrm>
                  <a:prstGeom prst="rect">
                    <a:avLst/>
                  </a:prstGeom>
                  <a:noFill/>
                </p:spPr>
                <p:txBody>
                  <a:bodyPr wrap="square" rtlCol="0" anchor="ctr">
                    <a:spAutoFit/>
                  </a:bodyPr>
                  <a:lstStyle/>
                  <a:p>
                    <a:pPr algn="ctr"/>
                    <a:r>
                      <a:rPr lang="en-GB" sz="1200" b="1"/>
                      <a:t>15/6/20</a:t>
                    </a:r>
                    <a:endParaRPr lang="en-GB" sz="1200"/>
                  </a:p>
                  <a:p>
                    <a:pPr algn="ctr"/>
                    <a:r>
                      <a:rPr lang="en-GB" sz="1200"/>
                      <a:t>Pulse staff survey launched to all staff with </a:t>
                    </a:r>
                    <a:r>
                      <a:rPr lang="en-GB" sz="1200" err="1"/>
                      <a:t>Affina</a:t>
                    </a:r>
                    <a:r>
                      <a:rPr lang="en-GB" sz="1200"/>
                      <a:t> OD</a:t>
                    </a:r>
                  </a:p>
                </p:txBody>
              </p:sp>
              <p:sp>
                <p:nvSpPr>
                  <p:cNvPr id="101" name="TextBox 100">
                    <a:extLst>
                      <a:ext uri="{FF2B5EF4-FFF2-40B4-BE49-F238E27FC236}">
                        <a16:creationId xmlns:a16="http://schemas.microsoft.com/office/drawing/2014/main" id="{5EFC949F-1482-400A-88B2-5A8887A0DCFF}"/>
                      </a:ext>
                    </a:extLst>
                  </p:cNvPr>
                  <p:cNvSpPr txBox="1"/>
                  <p:nvPr/>
                </p:nvSpPr>
                <p:spPr>
                  <a:xfrm>
                    <a:off x="9723131" y="4187017"/>
                    <a:ext cx="1432448" cy="646331"/>
                  </a:xfrm>
                  <a:prstGeom prst="rect">
                    <a:avLst/>
                  </a:prstGeom>
                  <a:noFill/>
                </p:spPr>
                <p:txBody>
                  <a:bodyPr wrap="square" rtlCol="0" anchor="ctr">
                    <a:spAutoFit/>
                  </a:bodyPr>
                  <a:lstStyle/>
                  <a:p>
                    <a:pPr algn="ctr"/>
                    <a:r>
                      <a:rPr lang="en-GB" sz="1200" b="1"/>
                      <a:t>26/6/20</a:t>
                    </a:r>
                    <a:endParaRPr lang="en-GB" sz="1200"/>
                  </a:p>
                  <a:p>
                    <a:pPr algn="ctr"/>
                    <a:r>
                      <a:rPr lang="en-GB" sz="1200"/>
                      <a:t>Standby ceremony &amp; STAR awards</a:t>
                    </a:r>
                  </a:p>
                </p:txBody>
              </p:sp>
            </p:grpSp>
          </p:grpSp>
          <p:grpSp>
            <p:nvGrpSpPr>
              <p:cNvPr id="35" name="Group 34">
                <a:extLst>
                  <a:ext uri="{FF2B5EF4-FFF2-40B4-BE49-F238E27FC236}">
                    <a16:creationId xmlns:a16="http://schemas.microsoft.com/office/drawing/2014/main" id="{8ED14E89-2AE8-45E7-96CF-273831AB9F78}"/>
                  </a:ext>
                </a:extLst>
              </p:cNvPr>
              <p:cNvGrpSpPr/>
              <p:nvPr/>
            </p:nvGrpSpPr>
            <p:grpSpPr>
              <a:xfrm>
                <a:off x="756751" y="3756588"/>
                <a:ext cx="10595387" cy="329807"/>
                <a:chOff x="716111" y="3675308"/>
                <a:chExt cx="10595387" cy="329807"/>
              </a:xfrm>
            </p:grpSpPr>
            <p:cxnSp>
              <p:nvCxnSpPr>
                <p:cNvPr id="36" name="Straight Connector 35">
                  <a:extLst>
                    <a:ext uri="{FF2B5EF4-FFF2-40B4-BE49-F238E27FC236}">
                      <a16:creationId xmlns:a16="http://schemas.microsoft.com/office/drawing/2014/main" id="{122CA50B-5FFE-4CB2-A835-B7C8AA3F594C}"/>
                    </a:ext>
                  </a:extLst>
                </p:cNvPr>
                <p:cNvCxnSpPr>
                  <a:cxnSpLocks/>
                </p:cNvCxnSpPr>
                <p:nvPr/>
              </p:nvCxnSpPr>
              <p:spPr>
                <a:xfrm flipV="1">
                  <a:off x="769154" y="3837639"/>
                  <a:ext cx="10490746" cy="5915"/>
                </a:xfrm>
                <a:prstGeom prst="line">
                  <a:avLst/>
                </a:prstGeom>
                <a:ln w="25400">
                  <a:solidFill>
                    <a:srgbClr val="005DB8"/>
                  </a:solidFill>
                  <a:headEnd type="non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83528EC2-07AE-43E0-9E60-25AC7DCE5360}"/>
                    </a:ext>
                  </a:extLst>
                </p:cNvPr>
                <p:cNvGrpSpPr/>
                <p:nvPr/>
              </p:nvGrpSpPr>
              <p:grpSpPr>
                <a:xfrm>
                  <a:off x="716111" y="3685247"/>
                  <a:ext cx="1743846" cy="319868"/>
                  <a:chOff x="3580247" y="6128402"/>
                  <a:chExt cx="1743846" cy="319868"/>
                </a:xfrm>
              </p:grpSpPr>
              <p:grpSp>
                <p:nvGrpSpPr>
                  <p:cNvPr id="77" name="Group 76">
                    <a:extLst>
                      <a:ext uri="{FF2B5EF4-FFF2-40B4-BE49-F238E27FC236}">
                        <a16:creationId xmlns:a16="http://schemas.microsoft.com/office/drawing/2014/main" id="{131E91EC-43A2-4B3B-A285-A21FA17D0A36}"/>
                      </a:ext>
                    </a:extLst>
                  </p:cNvPr>
                  <p:cNvGrpSpPr/>
                  <p:nvPr/>
                </p:nvGrpSpPr>
                <p:grpSpPr>
                  <a:xfrm>
                    <a:off x="5012434" y="6128402"/>
                    <a:ext cx="311659" cy="311658"/>
                    <a:chOff x="646839" y="2886511"/>
                    <a:chExt cx="217471" cy="217470"/>
                  </a:xfrm>
                </p:grpSpPr>
                <p:sp>
                  <p:nvSpPr>
                    <p:cNvPr id="84" name="Oval 83">
                      <a:extLst>
                        <a:ext uri="{FF2B5EF4-FFF2-40B4-BE49-F238E27FC236}">
                          <a16:creationId xmlns:a16="http://schemas.microsoft.com/office/drawing/2014/main" id="{13241D73-4450-4D03-BB54-DAED11FA8498}"/>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85" name="Oval 84">
                      <a:extLst>
                        <a:ext uri="{FF2B5EF4-FFF2-40B4-BE49-F238E27FC236}">
                          <a16:creationId xmlns:a16="http://schemas.microsoft.com/office/drawing/2014/main" id="{DD83700F-2B99-4F75-8AC9-317FD200B485}"/>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78" name="Group 77">
                    <a:extLst>
                      <a:ext uri="{FF2B5EF4-FFF2-40B4-BE49-F238E27FC236}">
                        <a16:creationId xmlns:a16="http://schemas.microsoft.com/office/drawing/2014/main" id="{0E0404BA-8D06-461F-BEFA-DA879194CA83}"/>
                      </a:ext>
                    </a:extLst>
                  </p:cNvPr>
                  <p:cNvGrpSpPr/>
                  <p:nvPr/>
                </p:nvGrpSpPr>
                <p:grpSpPr>
                  <a:xfrm>
                    <a:off x="4293194" y="6136612"/>
                    <a:ext cx="311659" cy="311658"/>
                    <a:chOff x="646839" y="2886511"/>
                    <a:chExt cx="217471" cy="217470"/>
                  </a:xfrm>
                </p:grpSpPr>
                <p:sp>
                  <p:nvSpPr>
                    <p:cNvPr id="82" name="Oval 81">
                      <a:extLst>
                        <a:ext uri="{FF2B5EF4-FFF2-40B4-BE49-F238E27FC236}">
                          <a16:creationId xmlns:a16="http://schemas.microsoft.com/office/drawing/2014/main" id="{86F0DBB8-3BC7-4B05-B952-D38F3215E42E}"/>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83" name="Oval 82">
                      <a:extLst>
                        <a:ext uri="{FF2B5EF4-FFF2-40B4-BE49-F238E27FC236}">
                          <a16:creationId xmlns:a16="http://schemas.microsoft.com/office/drawing/2014/main" id="{B840AE80-66A2-446F-85F3-FBBD43B58133}"/>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79" name="Group 78">
                    <a:extLst>
                      <a:ext uri="{FF2B5EF4-FFF2-40B4-BE49-F238E27FC236}">
                        <a16:creationId xmlns:a16="http://schemas.microsoft.com/office/drawing/2014/main" id="{7D522E5A-9DFF-4000-BFBD-D15C4F5D0A80}"/>
                      </a:ext>
                    </a:extLst>
                  </p:cNvPr>
                  <p:cNvGrpSpPr/>
                  <p:nvPr/>
                </p:nvGrpSpPr>
                <p:grpSpPr>
                  <a:xfrm>
                    <a:off x="3580247" y="6130516"/>
                    <a:ext cx="311659" cy="311658"/>
                    <a:chOff x="646839" y="2886511"/>
                    <a:chExt cx="217471" cy="217470"/>
                  </a:xfrm>
                </p:grpSpPr>
                <p:sp>
                  <p:nvSpPr>
                    <p:cNvPr id="80" name="Oval 79">
                      <a:extLst>
                        <a:ext uri="{FF2B5EF4-FFF2-40B4-BE49-F238E27FC236}">
                          <a16:creationId xmlns:a16="http://schemas.microsoft.com/office/drawing/2014/main" id="{32BA2D1A-3F95-4CA3-AFEF-D575A891CA30}"/>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81" name="Oval 80">
                      <a:extLst>
                        <a:ext uri="{FF2B5EF4-FFF2-40B4-BE49-F238E27FC236}">
                          <a16:creationId xmlns:a16="http://schemas.microsoft.com/office/drawing/2014/main" id="{3DDFFDA8-47BA-44F5-B2CF-9351FF6B7A9F}"/>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grpSp>
              <p:nvGrpSpPr>
                <p:cNvPr id="38" name="Group 37">
                  <a:extLst>
                    <a:ext uri="{FF2B5EF4-FFF2-40B4-BE49-F238E27FC236}">
                      <a16:creationId xmlns:a16="http://schemas.microsoft.com/office/drawing/2014/main" id="{B7F65BDE-1960-439F-8640-D529FBA21083}"/>
                    </a:ext>
                  </a:extLst>
                </p:cNvPr>
                <p:cNvGrpSpPr/>
                <p:nvPr/>
              </p:nvGrpSpPr>
              <p:grpSpPr>
                <a:xfrm>
                  <a:off x="8848150" y="3677705"/>
                  <a:ext cx="2463348" cy="319868"/>
                  <a:chOff x="2860745" y="6128402"/>
                  <a:chExt cx="2463348" cy="319868"/>
                </a:xfrm>
              </p:grpSpPr>
              <p:grpSp>
                <p:nvGrpSpPr>
                  <p:cNvPr id="65" name="Group 64">
                    <a:extLst>
                      <a:ext uri="{FF2B5EF4-FFF2-40B4-BE49-F238E27FC236}">
                        <a16:creationId xmlns:a16="http://schemas.microsoft.com/office/drawing/2014/main" id="{21C54E54-A0D2-442B-A477-53597E448486}"/>
                      </a:ext>
                    </a:extLst>
                  </p:cNvPr>
                  <p:cNvGrpSpPr/>
                  <p:nvPr/>
                </p:nvGrpSpPr>
                <p:grpSpPr>
                  <a:xfrm>
                    <a:off x="5012434" y="6128402"/>
                    <a:ext cx="311659" cy="311658"/>
                    <a:chOff x="646839" y="2886511"/>
                    <a:chExt cx="217471" cy="217470"/>
                  </a:xfrm>
                </p:grpSpPr>
                <p:sp>
                  <p:nvSpPr>
                    <p:cNvPr id="75" name="Oval 74">
                      <a:extLst>
                        <a:ext uri="{FF2B5EF4-FFF2-40B4-BE49-F238E27FC236}">
                          <a16:creationId xmlns:a16="http://schemas.microsoft.com/office/drawing/2014/main" id="{4438B3C7-68A8-409C-A750-3F0BB8AA12F2}"/>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76" name="Oval 75">
                      <a:extLst>
                        <a:ext uri="{FF2B5EF4-FFF2-40B4-BE49-F238E27FC236}">
                          <a16:creationId xmlns:a16="http://schemas.microsoft.com/office/drawing/2014/main" id="{20B2F45A-52BA-4379-A1BD-BC66CD0BAAF7}"/>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66" name="Group 65">
                    <a:extLst>
                      <a:ext uri="{FF2B5EF4-FFF2-40B4-BE49-F238E27FC236}">
                        <a16:creationId xmlns:a16="http://schemas.microsoft.com/office/drawing/2014/main" id="{08BE6333-8C31-41E8-851F-E17618A4E2B9}"/>
                      </a:ext>
                    </a:extLst>
                  </p:cNvPr>
                  <p:cNvGrpSpPr/>
                  <p:nvPr/>
                </p:nvGrpSpPr>
                <p:grpSpPr>
                  <a:xfrm>
                    <a:off x="4293194" y="6136612"/>
                    <a:ext cx="311659" cy="311658"/>
                    <a:chOff x="646839" y="2886511"/>
                    <a:chExt cx="217471" cy="217470"/>
                  </a:xfrm>
                </p:grpSpPr>
                <p:sp>
                  <p:nvSpPr>
                    <p:cNvPr id="73" name="Oval 72">
                      <a:extLst>
                        <a:ext uri="{FF2B5EF4-FFF2-40B4-BE49-F238E27FC236}">
                          <a16:creationId xmlns:a16="http://schemas.microsoft.com/office/drawing/2014/main" id="{FA26B40C-EF99-49E2-B748-68F18B93DD11}"/>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74" name="Oval 73">
                      <a:extLst>
                        <a:ext uri="{FF2B5EF4-FFF2-40B4-BE49-F238E27FC236}">
                          <a16:creationId xmlns:a16="http://schemas.microsoft.com/office/drawing/2014/main" id="{AFB90F65-F01E-43A1-901C-A138DBA798E5}"/>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67" name="Group 66">
                    <a:extLst>
                      <a:ext uri="{FF2B5EF4-FFF2-40B4-BE49-F238E27FC236}">
                        <a16:creationId xmlns:a16="http://schemas.microsoft.com/office/drawing/2014/main" id="{7E751132-6031-417F-BCD5-52129F1EF9ED}"/>
                      </a:ext>
                    </a:extLst>
                  </p:cNvPr>
                  <p:cNvGrpSpPr/>
                  <p:nvPr/>
                </p:nvGrpSpPr>
                <p:grpSpPr>
                  <a:xfrm>
                    <a:off x="3580247" y="6130516"/>
                    <a:ext cx="311659" cy="311658"/>
                    <a:chOff x="646839" y="2886511"/>
                    <a:chExt cx="217471" cy="217470"/>
                  </a:xfrm>
                </p:grpSpPr>
                <p:sp>
                  <p:nvSpPr>
                    <p:cNvPr id="71" name="Oval 70">
                      <a:extLst>
                        <a:ext uri="{FF2B5EF4-FFF2-40B4-BE49-F238E27FC236}">
                          <a16:creationId xmlns:a16="http://schemas.microsoft.com/office/drawing/2014/main" id="{8C83ECD8-CB9C-4CBD-AAD4-90C862F1BA4A}"/>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72" name="Oval 71">
                      <a:extLst>
                        <a:ext uri="{FF2B5EF4-FFF2-40B4-BE49-F238E27FC236}">
                          <a16:creationId xmlns:a16="http://schemas.microsoft.com/office/drawing/2014/main" id="{B12193D5-16EC-4A1D-8ED9-23E1D9481B61}"/>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68" name="Group 67">
                    <a:extLst>
                      <a:ext uri="{FF2B5EF4-FFF2-40B4-BE49-F238E27FC236}">
                        <a16:creationId xmlns:a16="http://schemas.microsoft.com/office/drawing/2014/main" id="{3EC05E30-A754-4972-98EC-EFDBA27E5A5F}"/>
                      </a:ext>
                    </a:extLst>
                  </p:cNvPr>
                  <p:cNvGrpSpPr/>
                  <p:nvPr/>
                </p:nvGrpSpPr>
                <p:grpSpPr>
                  <a:xfrm>
                    <a:off x="2860745" y="6136612"/>
                    <a:ext cx="311659" cy="311658"/>
                    <a:chOff x="646839" y="2886511"/>
                    <a:chExt cx="217471" cy="217470"/>
                  </a:xfrm>
                </p:grpSpPr>
                <p:sp>
                  <p:nvSpPr>
                    <p:cNvPr id="69" name="Oval 68">
                      <a:extLst>
                        <a:ext uri="{FF2B5EF4-FFF2-40B4-BE49-F238E27FC236}">
                          <a16:creationId xmlns:a16="http://schemas.microsoft.com/office/drawing/2014/main" id="{0E3B9C19-E2FC-4E14-9BF5-3F7B61612A91}"/>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70" name="Oval 69">
                      <a:extLst>
                        <a:ext uri="{FF2B5EF4-FFF2-40B4-BE49-F238E27FC236}">
                          <a16:creationId xmlns:a16="http://schemas.microsoft.com/office/drawing/2014/main" id="{306721EB-8F07-47BC-94B6-2F094A0B6AE6}"/>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grpSp>
              <p:nvGrpSpPr>
                <p:cNvPr id="39" name="Group 38">
                  <a:extLst>
                    <a:ext uri="{FF2B5EF4-FFF2-40B4-BE49-F238E27FC236}">
                      <a16:creationId xmlns:a16="http://schemas.microsoft.com/office/drawing/2014/main" id="{BDEE9B34-3B4C-4544-9CE1-ABAA91B3A338}"/>
                    </a:ext>
                  </a:extLst>
                </p:cNvPr>
                <p:cNvGrpSpPr/>
                <p:nvPr/>
              </p:nvGrpSpPr>
              <p:grpSpPr>
                <a:xfrm>
                  <a:off x="5885727" y="3675308"/>
                  <a:ext cx="2463348" cy="319868"/>
                  <a:chOff x="2860745" y="6128402"/>
                  <a:chExt cx="2463348" cy="319868"/>
                </a:xfrm>
              </p:grpSpPr>
              <p:grpSp>
                <p:nvGrpSpPr>
                  <p:cNvPr id="53" name="Group 52">
                    <a:extLst>
                      <a:ext uri="{FF2B5EF4-FFF2-40B4-BE49-F238E27FC236}">
                        <a16:creationId xmlns:a16="http://schemas.microsoft.com/office/drawing/2014/main" id="{6E59FAAC-4C21-49D2-867E-3641AE6068A0}"/>
                      </a:ext>
                    </a:extLst>
                  </p:cNvPr>
                  <p:cNvGrpSpPr/>
                  <p:nvPr/>
                </p:nvGrpSpPr>
                <p:grpSpPr>
                  <a:xfrm>
                    <a:off x="5012434" y="6128402"/>
                    <a:ext cx="311659" cy="311658"/>
                    <a:chOff x="646839" y="2886511"/>
                    <a:chExt cx="217471" cy="217470"/>
                  </a:xfrm>
                </p:grpSpPr>
                <p:sp>
                  <p:nvSpPr>
                    <p:cNvPr id="63" name="Oval 62">
                      <a:extLst>
                        <a:ext uri="{FF2B5EF4-FFF2-40B4-BE49-F238E27FC236}">
                          <a16:creationId xmlns:a16="http://schemas.microsoft.com/office/drawing/2014/main" id="{F16577E4-6AA4-475D-8532-13D2B67C741F}"/>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64" name="Oval 63">
                      <a:extLst>
                        <a:ext uri="{FF2B5EF4-FFF2-40B4-BE49-F238E27FC236}">
                          <a16:creationId xmlns:a16="http://schemas.microsoft.com/office/drawing/2014/main" id="{56D8E9D5-AA83-4068-899D-79D9854B8D69}"/>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54" name="Group 53">
                    <a:extLst>
                      <a:ext uri="{FF2B5EF4-FFF2-40B4-BE49-F238E27FC236}">
                        <a16:creationId xmlns:a16="http://schemas.microsoft.com/office/drawing/2014/main" id="{8F6DFB55-D870-4891-84F4-0087785EADF3}"/>
                      </a:ext>
                    </a:extLst>
                  </p:cNvPr>
                  <p:cNvGrpSpPr/>
                  <p:nvPr/>
                </p:nvGrpSpPr>
                <p:grpSpPr>
                  <a:xfrm>
                    <a:off x="4293195" y="6136612"/>
                    <a:ext cx="311660" cy="311658"/>
                    <a:chOff x="646839" y="2886511"/>
                    <a:chExt cx="217471" cy="217470"/>
                  </a:xfrm>
                </p:grpSpPr>
                <p:sp>
                  <p:nvSpPr>
                    <p:cNvPr id="61" name="Oval 60">
                      <a:extLst>
                        <a:ext uri="{FF2B5EF4-FFF2-40B4-BE49-F238E27FC236}">
                          <a16:creationId xmlns:a16="http://schemas.microsoft.com/office/drawing/2014/main" id="{E84CBFF4-9B18-43B8-8C86-C2C21F29E529}"/>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62" name="Oval 61">
                      <a:extLst>
                        <a:ext uri="{FF2B5EF4-FFF2-40B4-BE49-F238E27FC236}">
                          <a16:creationId xmlns:a16="http://schemas.microsoft.com/office/drawing/2014/main" id="{03B645BD-71BC-4171-A6EA-537CECB2BA6C}"/>
                        </a:ext>
                      </a:extLst>
                    </p:cNvPr>
                    <p:cNvSpPr/>
                    <p:nvPr/>
                  </p:nvSpPr>
                  <p:spPr>
                    <a:xfrm>
                      <a:off x="683567"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56" name="Group 55">
                    <a:extLst>
                      <a:ext uri="{FF2B5EF4-FFF2-40B4-BE49-F238E27FC236}">
                        <a16:creationId xmlns:a16="http://schemas.microsoft.com/office/drawing/2014/main" id="{918FB33A-0BA0-4366-B8FB-3DE39615F5E4}"/>
                      </a:ext>
                    </a:extLst>
                  </p:cNvPr>
                  <p:cNvGrpSpPr/>
                  <p:nvPr/>
                </p:nvGrpSpPr>
                <p:grpSpPr>
                  <a:xfrm>
                    <a:off x="2860745" y="6136612"/>
                    <a:ext cx="311659" cy="311658"/>
                    <a:chOff x="646839" y="2886511"/>
                    <a:chExt cx="217471" cy="217470"/>
                  </a:xfrm>
                </p:grpSpPr>
                <p:sp>
                  <p:nvSpPr>
                    <p:cNvPr id="57" name="Oval 56">
                      <a:extLst>
                        <a:ext uri="{FF2B5EF4-FFF2-40B4-BE49-F238E27FC236}">
                          <a16:creationId xmlns:a16="http://schemas.microsoft.com/office/drawing/2014/main" id="{EE835C26-EB4B-4C17-BD0A-51AAA9BAB0C5}"/>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58" name="Oval 57">
                      <a:extLst>
                        <a:ext uri="{FF2B5EF4-FFF2-40B4-BE49-F238E27FC236}">
                          <a16:creationId xmlns:a16="http://schemas.microsoft.com/office/drawing/2014/main" id="{4E3396D0-09D4-4F0C-98D3-5BEA8766CBFD}"/>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grpSp>
              <p:nvGrpSpPr>
                <p:cNvPr id="40" name="Group 39">
                  <a:extLst>
                    <a:ext uri="{FF2B5EF4-FFF2-40B4-BE49-F238E27FC236}">
                      <a16:creationId xmlns:a16="http://schemas.microsoft.com/office/drawing/2014/main" id="{9E250AA8-D45A-4816-B548-09425AEE0B8B}"/>
                    </a:ext>
                  </a:extLst>
                </p:cNvPr>
                <p:cNvGrpSpPr/>
                <p:nvPr/>
              </p:nvGrpSpPr>
              <p:grpSpPr>
                <a:xfrm>
                  <a:off x="2972169" y="3685247"/>
                  <a:ext cx="2463348" cy="319868"/>
                  <a:chOff x="2860745" y="6128402"/>
                  <a:chExt cx="2463348" cy="319868"/>
                </a:xfrm>
              </p:grpSpPr>
              <p:grpSp>
                <p:nvGrpSpPr>
                  <p:cNvPr id="41" name="Group 40">
                    <a:extLst>
                      <a:ext uri="{FF2B5EF4-FFF2-40B4-BE49-F238E27FC236}">
                        <a16:creationId xmlns:a16="http://schemas.microsoft.com/office/drawing/2014/main" id="{6974F05F-429E-4581-9EF1-5FAC74B0E73A}"/>
                      </a:ext>
                    </a:extLst>
                  </p:cNvPr>
                  <p:cNvGrpSpPr/>
                  <p:nvPr/>
                </p:nvGrpSpPr>
                <p:grpSpPr>
                  <a:xfrm>
                    <a:off x="5012434" y="6128402"/>
                    <a:ext cx="311659" cy="311658"/>
                    <a:chOff x="646839" y="2886511"/>
                    <a:chExt cx="217471" cy="217470"/>
                  </a:xfrm>
                </p:grpSpPr>
                <p:sp>
                  <p:nvSpPr>
                    <p:cNvPr id="51" name="Oval 50">
                      <a:extLst>
                        <a:ext uri="{FF2B5EF4-FFF2-40B4-BE49-F238E27FC236}">
                          <a16:creationId xmlns:a16="http://schemas.microsoft.com/office/drawing/2014/main" id="{D3EFD0D7-A4F6-4FB2-B0A3-874B36331124}"/>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52" name="Oval 51">
                      <a:extLst>
                        <a:ext uri="{FF2B5EF4-FFF2-40B4-BE49-F238E27FC236}">
                          <a16:creationId xmlns:a16="http://schemas.microsoft.com/office/drawing/2014/main" id="{275ED888-8158-4F30-B039-B3DE232F1BFB}"/>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42" name="Group 41">
                    <a:extLst>
                      <a:ext uri="{FF2B5EF4-FFF2-40B4-BE49-F238E27FC236}">
                        <a16:creationId xmlns:a16="http://schemas.microsoft.com/office/drawing/2014/main" id="{963E7734-6144-46A7-B2C0-756A9251C043}"/>
                      </a:ext>
                    </a:extLst>
                  </p:cNvPr>
                  <p:cNvGrpSpPr/>
                  <p:nvPr/>
                </p:nvGrpSpPr>
                <p:grpSpPr>
                  <a:xfrm>
                    <a:off x="4293194" y="6136612"/>
                    <a:ext cx="311659" cy="311658"/>
                    <a:chOff x="646839" y="2886511"/>
                    <a:chExt cx="217471" cy="217470"/>
                  </a:xfrm>
                </p:grpSpPr>
                <p:sp>
                  <p:nvSpPr>
                    <p:cNvPr id="49" name="Oval 48">
                      <a:extLst>
                        <a:ext uri="{FF2B5EF4-FFF2-40B4-BE49-F238E27FC236}">
                          <a16:creationId xmlns:a16="http://schemas.microsoft.com/office/drawing/2014/main" id="{320EA9B0-C6B3-4F25-9A1A-0CBC4C4C4D8D}"/>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50" name="Oval 49">
                      <a:extLst>
                        <a:ext uri="{FF2B5EF4-FFF2-40B4-BE49-F238E27FC236}">
                          <a16:creationId xmlns:a16="http://schemas.microsoft.com/office/drawing/2014/main" id="{4868F7C0-62E0-4BF2-8144-5DBD11C4A40F}"/>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43" name="Group 42">
                    <a:extLst>
                      <a:ext uri="{FF2B5EF4-FFF2-40B4-BE49-F238E27FC236}">
                        <a16:creationId xmlns:a16="http://schemas.microsoft.com/office/drawing/2014/main" id="{AB8DEF02-9736-432F-AB07-81DDBB6395F1}"/>
                      </a:ext>
                    </a:extLst>
                  </p:cNvPr>
                  <p:cNvGrpSpPr/>
                  <p:nvPr/>
                </p:nvGrpSpPr>
                <p:grpSpPr>
                  <a:xfrm>
                    <a:off x="3580245" y="6130516"/>
                    <a:ext cx="311659" cy="311658"/>
                    <a:chOff x="646839" y="2886511"/>
                    <a:chExt cx="217471" cy="217470"/>
                  </a:xfrm>
                </p:grpSpPr>
                <p:sp>
                  <p:nvSpPr>
                    <p:cNvPr id="47" name="Oval 46">
                      <a:extLst>
                        <a:ext uri="{FF2B5EF4-FFF2-40B4-BE49-F238E27FC236}">
                          <a16:creationId xmlns:a16="http://schemas.microsoft.com/office/drawing/2014/main" id="{470D77C4-971A-4337-89C5-FD0493351BF1}"/>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48" name="Oval 47">
                      <a:extLst>
                        <a:ext uri="{FF2B5EF4-FFF2-40B4-BE49-F238E27FC236}">
                          <a16:creationId xmlns:a16="http://schemas.microsoft.com/office/drawing/2014/main" id="{E46E4630-62AC-42A4-BF63-32251939AA2E}"/>
                        </a:ext>
                      </a:extLst>
                    </p:cNvPr>
                    <p:cNvSpPr/>
                    <p:nvPr/>
                  </p:nvSpPr>
                  <p:spPr>
                    <a:xfrm>
                      <a:off x="683570"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nvGrpSpPr>
                  <p:cNvPr id="44" name="Group 43">
                    <a:extLst>
                      <a:ext uri="{FF2B5EF4-FFF2-40B4-BE49-F238E27FC236}">
                        <a16:creationId xmlns:a16="http://schemas.microsoft.com/office/drawing/2014/main" id="{C5BD11FB-B89E-474F-9DAD-CDC63EB52BC2}"/>
                      </a:ext>
                    </a:extLst>
                  </p:cNvPr>
                  <p:cNvGrpSpPr/>
                  <p:nvPr/>
                </p:nvGrpSpPr>
                <p:grpSpPr>
                  <a:xfrm>
                    <a:off x="2860745" y="6136612"/>
                    <a:ext cx="311659" cy="311658"/>
                    <a:chOff x="646839" y="2886511"/>
                    <a:chExt cx="217471" cy="217470"/>
                  </a:xfrm>
                </p:grpSpPr>
                <p:sp>
                  <p:nvSpPr>
                    <p:cNvPr id="45" name="Oval 44">
                      <a:extLst>
                        <a:ext uri="{FF2B5EF4-FFF2-40B4-BE49-F238E27FC236}">
                          <a16:creationId xmlns:a16="http://schemas.microsoft.com/office/drawing/2014/main" id="{B3A07820-0EE1-4807-8C16-91C34FF55C4F}"/>
                        </a:ext>
                      </a:extLst>
                    </p:cNvPr>
                    <p:cNvSpPr/>
                    <p:nvPr/>
                  </p:nvSpPr>
                  <p:spPr>
                    <a:xfrm>
                      <a:off x="646839" y="2886511"/>
                      <a:ext cx="217471" cy="217470"/>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sp>
                  <p:nvSpPr>
                    <p:cNvPr id="46" name="Oval 45">
                      <a:extLst>
                        <a:ext uri="{FF2B5EF4-FFF2-40B4-BE49-F238E27FC236}">
                          <a16:creationId xmlns:a16="http://schemas.microsoft.com/office/drawing/2014/main" id="{08587708-D6CB-4982-B830-5F8C723E8491}"/>
                        </a:ext>
                      </a:extLst>
                    </p:cNvPr>
                    <p:cNvSpPr/>
                    <p:nvPr/>
                  </p:nvSpPr>
                  <p:spPr>
                    <a:xfrm>
                      <a:off x="683568" y="2923246"/>
                      <a:ext cx="144016" cy="14401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u="sng">
                        <a:solidFill>
                          <a:schemeClr val="tx1">
                            <a:lumMod val="75000"/>
                            <a:lumOff val="25000"/>
                          </a:schemeClr>
                        </a:solidFill>
                      </a:endParaRPr>
                    </a:p>
                  </p:txBody>
                </p:sp>
              </p:grpSp>
            </p:grpSp>
          </p:grpSp>
        </p:grpSp>
      </p:grpSp>
      <p:sp>
        <p:nvSpPr>
          <p:cNvPr id="124" name="Title 1">
            <a:extLst>
              <a:ext uri="{FF2B5EF4-FFF2-40B4-BE49-F238E27FC236}">
                <a16:creationId xmlns:a16="http://schemas.microsoft.com/office/drawing/2014/main" id="{2BBC2DA0-D581-42C9-8E72-6BD842F5967C}"/>
              </a:ext>
            </a:extLst>
          </p:cNvPr>
          <p:cNvSpPr>
            <a:spLocks noGrp="1"/>
          </p:cNvSpPr>
          <p:nvPr>
            <p:ph type="title"/>
          </p:nvPr>
        </p:nvSpPr>
        <p:spPr>
          <a:xfrm>
            <a:off x="432000" y="431999"/>
            <a:ext cx="7920000" cy="1180328"/>
          </a:xfrm>
        </p:spPr>
        <p:txBody>
          <a:bodyPr/>
          <a:lstStyle/>
          <a:p>
            <a:r>
              <a:rPr lang="en-GB" dirty="0"/>
              <a:t>Our workforce journey</a:t>
            </a:r>
          </a:p>
        </p:txBody>
      </p:sp>
    </p:spTree>
    <p:extLst>
      <p:ext uri="{BB962C8B-B14F-4D97-AF65-F5344CB8AC3E}">
        <p14:creationId xmlns:p14="http://schemas.microsoft.com/office/powerpoint/2010/main" val="163870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5209-2C48-41E9-8101-EB20B896A374}"/>
              </a:ext>
            </a:extLst>
          </p:cNvPr>
          <p:cNvSpPr>
            <a:spLocks noGrp="1"/>
          </p:cNvSpPr>
          <p:nvPr>
            <p:ph type="title"/>
          </p:nvPr>
        </p:nvSpPr>
        <p:spPr>
          <a:xfrm>
            <a:off x="432000" y="226516"/>
            <a:ext cx="7920000" cy="1764000"/>
          </a:xfrm>
        </p:spPr>
        <p:txBody>
          <a:bodyPr/>
          <a:lstStyle/>
          <a:p>
            <a:r>
              <a:rPr lang="en-GB" dirty="0"/>
              <a:t>What we did</a:t>
            </a:r>
          </a:p>
        </p:txBody>
      </p:sp>
      <p:pic>
        <p:nvPicPr>
          <p:cNvPr id="4" name="Picture 2">
            <a:extLst>
              <a:ext uri="{FF2B5EF4-FFF2-40B4-BE49-F238E27FC236}">
                <a16:creationId xmlns:a16="http://schemas.microsoft.com/office/drawing/2014/main" id="{8C9219F0-3356-4875-8AE0-01DB9A1E02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0" y="2301410"/>
            <a:ext cx="10668000" cy="3919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70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EB16CF-44AC-4506-A464-9864ED63BAB0}"/>
              </a:ext>
            </a:extLst>
          </p:cNvPr>
          <p:cNvSpPr txBox="1"/>
          <p:nvPr/>
        </p:nvSpPr>
        <p:spPr>
          <a:xfrm>
            <a:off x="650541" y="1232408"/>
            <a:ext cx="9561971" cy="1225592"/>
          </a:xfrm>
          <a:prstGeom prst="rect">
            <a:avLst/>
          </a:prstGeom>
          <a:noFill/>
        </p:spPr>
        <p:txBody>
          <a:bodyPr wrap="square" lIns="91440" tIns="45720" rIns="91440" bIns="45720" rtlCol="0" anchor="t">
            <a:spAutoFit/>
          </a:bodyPr>
          <a:lstStyle/>
          <a:p>
            <a:pPr lvl="0">
              <a:lnSpc>
                <a:spcPct val="107000"/>
              </a:lnSpc>
              <a:defRPr/>
            </a:pPr>
            <a:r>
              <a:rPr lang="en-GB" sz="4200" b="1" dirty="0">
                <a:solidFill>
                  <a:srgbClr val="0D66BA"/>
                </a:solidFill>
                <a:latin typeface="Arial"/>
                <a:ea typeface="Calibri" panose="020F0502020204030204" pitchFamily="34" charset="0"/>
                <a:cs typeface="Arial"/>
              </a:rPr>
              <a:t>       Looking After Our People</a:t>
            </a:r>
          </a:p>
          <a:p>
            <a:pPr lvl="0">
              <a:lnSpc>
                <a:spcPct val="107000"/>
              </a:lnSpc>
              <a:defRPr/>
            </a:pPr>
            <a:endParaRPr lang="en-GB" sz="1000" b="1" dirty="0">
              <a:solidFill>
                <a:srgbClr val="0D66BA"/>
              </a:solidFill>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6" name="Picture 5">
            <a:extLst>
              <a:ext uri="{FF2B5EF4-FFF2-40B4-BE49-F238E27FC236}">
                <a16:creationId xmlns:a16="http://schemas.microsoft.com/office/drawing/2014/main" id="{E671BF81-E102-4CE4-8211-AED2CC1EE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5429" y="519668"/>
            <a:ext cx="1486483" cy="1425480"/>
          </a:xfrm>
          <a:prstGeom prst="hexagon">
            <a:avLst>
              <a:gd name="adj" fmla="val 25720"/>
              <a:gd name="vf" fmla="val 115470"/>
            </a:avLst>
          </a:prstGeom>
        </p:spPr>
      </p:pic>
      <p:sp>
        <p:nvSpPr>
          <p:cNvPr id="2" name="TextBox 1">
            <a:extLst>
              <a:ext uri="{FF2B5EF4-FFF2-40B4-BE49-F238E27FC236}">
                <a16:creationId xmlns:a16="http://schemas.microsoft.com/office/drawing/2014/main" id="{3AC8C940-7ACF-4B28-8A08-44D2E801F847}"/>
              </a:ext>
            </a:extLst>
          </p:cNvPr>
          <p:cNvSpPr txBox="1"/>
          <p:nvPr/>
        </p:nvSpPr>
        <p:spPr>
          <a:xfrm>
            <a:off x="-1" y="2179796"/>
            <a:ext cx="11541459" cy="4062651"/>
          </a:xfrm>
          <a:prstGeom prst="rect">
            <a:avLst/>
          </a:prstGeom>
          <a:noFill/>
        </p:spPr>
        <p:txBody>
          <a:bodyPr wrap="square" rtlCol="0">
            <a:spAutoFit/>
          </a:bodyPr>
          <a:lstStyle/>
          <a:p>
            <a:pPr lvl="1"/>
            <a:endParaRPr lang="en-GB" sz="2000" b="1" dirty="0"/>
          </a:p>
          <a:p>
            <a:pPr lvl="1"/>
            <a:r>
              <a:rPr lang="en-GB" sz="2000" b="1" dirty="0"/>
              <a:t>People Offer</a:t>
            </a:r>
            <a:endParaRPr lang="en-GB" sz="2000" dirty="0"/>
          </a:p>
          <a:p>
            <a:pPr lvl="1"/>
            <a:r>
              <a:rPr lang="en-GB" sz="2000" dirty="0"/>
              <a:t>To provide the practical support and considerations to support our team and help combat the impacts of the pandemic on the whole lives of our people.</a:t>
            </a:r>
            <a:endParaRPr lang="en-GB" sz="2000" dirty="0">
              <a:cs typeface="Arial"/>
            </a:endParaRPr>
          </a:p>
          <a:p>
            <a:pPr lvl="1"/>
            <a:endParaRPr lang="en-GB" sz="2000" b="1" dirty="0"/>
          </a:p>
          <a:p>
            <a:pPr lvl="1"/>
            <a:r>
              <a:rPr lang="en-GB" sz="2000" b="1" dirty="0"/>
              <a:t>Wellbeing</a:t>
            </a:r>
            <a:endParaRPr lang="en-GB" sz="2000" dirty="0"/>
          </a:p>
          <a:p>
            <a:pPr lvl="1"/>
            <a:r>
              <a:rPr lang="en-GB" sz="2000" dirty="0"/>
              <a:t>To support our biggest resource - our people - to be their best. Therefore, to develop a wellbeing offer in a real time and relevant way, heightened by the nature of the pandemic.</a:t>
            </a:r>
            <a:endParaRPr lang="en-GB" sz="2000" dirty="0">
              <a:cs typeface="Arial"/>
            </a:endParaRPr>
          </a:p>
          <a:p>
            <a:pPr lvl="1"/>
            <a:endParaRPr lang="en-GB" sz="1000" dirty="0"/>
          </a:p>
          <a:p>
            <a:pPr lvl="1"/>
            <a:endParaRPr lang="en-GB" sz="1000" dirty="0"/>
          </a:p>
          <a:p>
            <a:pPr lvl="1"/>
            <a:r>
              <a:rPr lang="en-GB" sz="2000" b="1" dirty="0"/>
              <a:t>Engagement</a:t>
            </a:r>
            <a:endParaRPr lang="en-GB" sz="2000" dirty="0"/>
          </a:p>
          <a:p>
            <a:pPr lvl="1"/>
            <a:r>
              <a:rPr lang="en-GB" sz="2000" dirty="0"/>
              <a:t>To make sure our people felt informed, listened to and valued, and ultimately engaged as members of the Nightingale North West team</a:t>
            </a:r>
            <a:r>
              <a:rPr lang="en-GB" dirty="0"/>
              <a:t>. </a:t>
            </a:r>
            <a:endParaRPr lang="en-GB" dirty="0">
              <a:cs typeface="Arial"/>
            </a:endParaRPr>
          </a:p>
          <a:p>
            <a:endParaRPr lang="en-GB" dirty="0"/>
          </a:p>
        </p:txBody>
      </p:sp>
    </p:spTree>
    <p:extLst>
      <p:ext uri="{BB962C8B-B14F-4D97-AF65-F5344CB8AC3E}">
        <p14:creationId xmlns:p14="http://schemas.microsoft.com/office/powerpoint/2010/main" val="322130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EB9CE113-BFDC-4B02-83CD-0659EE67CF1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13" name="AutoShape 8">
            <a:extLst>
              <a:ext uri="{FF2B5EF4-FFF2-40B4-BE49-F238E27FC236}">
                <a16:creationId xmlns:a16="http://schemas.microsoft.com/office/drawing/2014/main" id="{52FFA26B-B02D-4B9E-9D3F-11AF95ECAC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57427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EB16CF-44AC-4506-A464-9864ED63BAB0}"/>
              </a:ext>
            </a:extLst>
          </p:cNvPr>
          <p:cNvSpPr txBox="1"/>
          <p:nvPr/>
        </p:nvSpPr>
        <p:spPr>
          <a:xfrm>
            <a:off x="450516" y="1299083"/>
            <a:ext cx="9561971" cy="1225592"/>
          </a:xfrm>
          <a:prstGeom prst="rect">
            <a:avLst/>
          </a:prstGeom>
          <a:noFill/>
        </p:spPr>
        <p:txBody>
          <a:bodyPr wrap="square" lIns="91440" tIns="45720" rIns="91440" bIns="45720" rtlCol="0" anchor="t">
            <a:spAutoFit/>
          </a:bodyPr>
          <a:lstStyle/>
          <a:p>
            <a:pPr lvl="0">
              <a:lnSpc>
                <a:spcPct val="107000"/>
              </a:lnSpc>
              <a:defRPr/>
            </a:pPr>
            <a:r>
              <a:rPr lang="en-GB" sz="4200" b="1" dirty="0">
                <a:solidFill>
                  <a:srgbClr val="0D66BA"/>
                </a:solidFill>
                <a:latin typeface="Arial"/>
                <a:ea typeface="Calibri" panose="020F0502020204030204" pitchFamily="34" charset="0"/>
                <a:cs typeface="Arial"/>
              </a:rPr>
              <a:t>Union engagement</a:t>
            </a:r>
          </a:p>
          <a:p>
            <a:pPr lvl="0">
              <a:lnSpc>
                <a:spcPct val="107000"/>
              </a:lnSpc>
              <a:defRPr/>
            </a:pPr>
            <a:endParaRPr lang="en-GB" sz="1000" b="1" dirty="0">
              <a:solidFill>
                <a:srgbClr val="0D66BA"/>
              </a:solidFill>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2" name="TextBox 1">
            <a:extLst>
              <a:ext uri="{FF2B5EF4-FFF2-40B4-BE49-F238E27FC236}">
                <a16:creationId xmlns:a16="http://schemas.microsoft.com/office/drawing/2014/main" id="{3AC8C940-7ACF-4B28-8A08-44D2E801F847}"/>
              </a:ext>
            </a:extLst>
          </p:cNvPr>
          <p:cNvSpPr txBox="1"/>
          <p:nvPr/>
        </p:nvSpPr>
        <p:spPr>
          <a:xfrm>
            <a:off x="381000" y="2179796"/>
            <a:ext cx="11160458" cy="2416046"/>
          </a:xfrm>
          <a:prstGeom prst="rect">
            <a:avLst/>
          </a:prstGeom>
          <a:noFill/>
        </p:spPr>
        <p:txBody>
          <a:bodyPr wrap="square" rtlCol="0">
            <a:spAutoFit/>
          </a:bodyPr>
          <a:lstStyle/>
          <a:p>
            <a:pPr lvl="1"/>
            <a:endParaRPr lang="en-GB" sz="2000" b="1" dirty="0"/>
          </a:p>
          <a:p>
            <a:pPr marL="285750" indent="-285750">
              <a:spcBef>
                <a:spcPts val="600"/>
              </a:spcBef>
              <a:spcAft>
                <a:spcPts val="600"/>
              </a:spcAft>
              <a:buFont typeface="Arial" panose="020B0604020202020204" pitchFamily="34" charset="0"/>
              <a:buChar char="•"/>
            </a:pPr>
            <a:r>
              <a:rPr lang="en-GB" sz="2400" dirty="0"/>
              <a:t>Engagement forum identified via GM Workforce Engagement Forum</a:t>
            </a:r>
          </a:p>
          <a:p>
            <a:pPr marL="285750" indent="-285750">
              <a:spcBef>
                <a:spcPts val="600"/>
              </a:spcBef>
              <a:spcAft>
                <a:spcPts val="600"/>
              </a:spcAft>
              <a:buFont typeface="Arial" panose="020B0604020202020204" pitchFamily="34" charset="0"/>
              <a:buChar char="•"/>
            </a:pPr>
            <a:r>
              <a:rPr lang="en-GB" sz="2400" dirty="0"/>
              <a:t>Union support promoted to all staff through internal communication channels</a:t>
            </a:r>
          </a:p>
          <a:p>
            <a:pPr marL="285750" indent="-285750">
              <a:spcBef>
                <a:spcPts val="600"/>
              </a:spcBef>
              <a:spcAft>
                <a:spcPts val="600"/>
              </a:spcAft>
              <a:buFont typeface="Arial" panose="020B0604020202020204" pitchFamily="34" charset="0"/>
              <a:buChar char="•"/>
            </a:pPr>
            <a:r>
              <a:rPr lang="en-GB" sz="2400" dirty="0"/>
              <a:t>Our contracted workforce</a:t>
            </a:r>
          </a:p>
          <a:p>
            <a:pPr marL="285750" indent="-285750">
              <a:spcBef>
                <a:spcPts val="600"/>
              </a:spcBef>
              <a:spcAft>
                <a:spcPts val="600"/>
              </a:spcAft>
              <a:buFont typeface="Arial" panose="020B0604020202020204" pitchFamily="34" charset="0"/>
              <a:buChar char="•"/>
            </a:pPr>
            <a:r>
              <a:rPr lang="en-GB" sz="2400" dirty="0"/>
              <a:t>Lesson learned – greater involvement of trade union colleagues from Day One</a:t>
            </a:r>
          </a:p>
        </p:txBody>
      </p:sp>
    </p:spTree>
    <p:extLst>
      <p:ext uri="{BB962C8B-B14F-4D97-AF65-F5344CB8AC3E}">
        <p14:creationId xmlns:p14="http://schemas.microsoft.com/office/powerpoint/2010/main" val="208568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1F4B1-9D2C-4306-8982-862E14201E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4531" y="601069"/>
            <a:ext cx="1486483" cy="1385961"/>
          </a:xfrm>
          <a:prstGeom prst="rect">
            <a:avLst/>
          </a:prstGeom>
        </p:spPr>
      </p:pic>
      <p:sp>
        <p:nvSpPr>
          <p:cNvPr id="5" name="TextBox 4">
            <a:extLst>
              <a:ext uri="{FF2B5EF4-FFF2-40B4-BE49-F238E27FC236}">
                <a16:creationId xmlns:a16="http://schemas.microsoft.com/office/drawing/2014/main" id="{6EEB16CF-44AC-4506-A464-9864ED63BAB0}"/>
              </a:ext>
            </a:extLst>
          </p:cNvPr>
          <p:cNvSpPr txBox="1"/>
          <p:nvPr/>
        </p:nvSpPr>
        <p:spPr>
          <a:xfrm>
            <a:off x="2031014" y="1294049"/>
            <a:ext cx="9849648" cy="1225592"/>
          </a:xfrm>
          <a:prstGeom prst="rect">
            <a:avLst/>
          </a:prstGeom>
          <a:noFill/>
        </p:spPr>
        <p:txBody>
          <a:bodyPr wrap="square" lIns="91440" tIns="45720" rIns="91440" bIns="45720" rtlCol="0" anchor="t">
            <a:spAutoFit/>
          </a:bodyPr>
          <a:lstStyle/>
          <a:p>
            <a:pPr lvl="0">
              <a:lnSpc>
                <a:spcPct val="107000"/>
              </a:lnSpc>
              <a:defRPr/>
            </a:pPr>
            <a:r>
              <a:rPr lang="en-GB" sz="4200" b="1" dirty="0">
                <a:solidFill>
                  <a:srgbClr val="0D66BA"/>
                </a:solidFill>
                <a:latin typeface="Arial" panose="020B0604020202020204" pitchFamily="34" charset="0"/>
                <a:ea typeface="Calibri" panose="020F0502020204030204" pitchFamily="34" charset="0"/>
                <a:cs typeface="Arial" panose="020B0604020202020204" pitchFamily="34" charset="0"/>
              </a:rPr>
              <a:t>Belonging</a:t>
            </a:r>
          </a:p>
          <a:p>
            <a:pPr lvl="0">
              <a:lnSpc>
                <a:spcPct val="107000"/>
              </a:lnSpc>
              <a:defRPr/>
            </a:pPr>
            <a:endParaRPr lang="en-GB" sz="1000" b="1" dirty="0">
              <a:solidFill>
                <a:srgbClr val="0D66BA"/>
              </a:solidFill>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2" name="TextBox 1">
            <a:extLst>
              <a:ext uri="{FF2B5EF4-FFF2-40B4-BE49-F238E27FC236}">
                <a16:creationId xmlns:a16="http://schemas.microsoft.com/office/drawing/2014/main" id="{2E47EA1D-C811-44F8-A79D-955CAFA8ED5D}"/>
              </a:ext>
            </a:extLst>
          </p:cNvPr>
          <p:cNvSpPr txBox="1"/>
          <p:nvPr/>
        </p:nvSpPr>
        <p:spPr>
          <a:xfrm>
            <a:off x="215991" y="2198172"/>
            <a:ext cx="11537645" cy="4216539"/>
          </a:xfrm>
          <a:prstGeom prst="rect">
            <a:avLst/>
          </a:prstGeom>
          <a:noFill/>
        </p:spPr>
        <p:txBody>
          <a:bodyPr wrap="square" rtlCol="0">
            <a:spAutoFit/>
          </a:bodyPr>
          <a:lstStyle/>
          <a:p>
            <a:pPr lvl="1"/>
            <a:r>
              <a:rPr lang="en-GB" sz="2000" b="1" dirty="0"/>
              <a:t>Values and Culture</a:t>
            </a:r>
          </a:p>
          <a:p>
            <a:pPr lvl="1"/>
            <a:r>
              <a:rPr lang="en-GB" sz="2000" dirty="0"/>
              <a:t>To develop a simple, clear and inspiring purpose and set of values that leaders and teams could easily process and underpin their approach to the delivery of the best possible patient care.</a:t>
            </a:r>
          </a:p>
          <a:p>
            <a:pPr lvl="1"/>
            <a:endParaRPr lang="en-GB" sz="1000" dirty="0"/>
          </a:p>
          <a:p>
            <a:pPr lvl="1"/>
            <a:r>
              <a:rPr lang="en-GB" sz="2000" b="1" dirty="0"/>
              <a:t>Leadership</a:t>
            </a:r>
          </a:p>
          <a:p>
            <a:pPr lvl="1"/>
            <a:r>
              <a:rPr lang="en-GB" sz="2000" dirty="0"/>
              <a:t>To develop a leadership team which could respond quickly in a fast-paced project whilst upholding the values and culture of the organisation</a:t>
            </a:r>
          </a:p>
          <a:p>
            <a:pPr lvl="1"/>
            <a:endParaRPr lang="en-GB" sz="1000" dirty="0"/>
          </a:p>
          <a:p>
            <a:pPr lvl="1"/>
            <a:r>
              <a:rPr lang="en-GB" sz="2000" b="1" dirty="0"/>
              <a:t>Equality, Diversity and Inclusion</a:t>
            </a:r>
          </a:p>
          <a:p>
            <a:pPr lvl="1"/>
            <a:r>
              <a:rPr lang="en-GB" sz="2000" dirty="0"/>
              <a:t>To be intentional about equality, diversity and inclusion during a crisis.</a:t>
            </a:r>
          </a:p>
          <a:p>
            <a:pPr lvl="1"/>
            <a:endParaRPr lang="en-GB" sz="1000" dirty="0"/>
          </a:p>
          <a:p>
            <a:pPr lvl="1"/>
            <a:r>
              <a:rPr lang="en-GB" sz="2000" b="1" dirty="0"/>
              <a:t>Team Development</a:t>
            </a:r>
          </a:p>
          <a:p>
            <a:pPr lvl="1"/>
            <a:r>
              <a:rPr lang="en-GB" sz="2000" dirty="0"/>
              <a:t>To bring together a diverse group of people with a variety of employers and contracts, in an emergency situation, and create a cohesive team in service of the purpose of the organisation.</a:t>
            </a:r>
            <a:endParaRPr lang="en-GB" sz="2000" dirty="0">
              <a:cs typeface="Arial"/>
            </a:endParaRPr>
          </a:p>
          <a:p>
            <a:endParaRPr lang="en-GB" dirty="0"/>
          </a:p>
        </p:txBody>
      </p:sp>
    </p:spTree>
    <p:extLst>
      <p:ext uri="{BB962C8B-B14F-4D97-AF65-F5344CB8AC3E}">
        <p14:creationId xmlns:p14="http://schemas.microsoft.com/office/powerpoint/2010/main" val="403928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C469B38C-B4C9-484E-A392-0609F21485C2}"/>
              </a:ext>
            </a:extLst>
          </p:cNvPr>
          <p:cNvSpPr txBox="1">
            <a:spLocks/>
          </p:cNvSpPr>
          <p:nvPr/>
        </p:nvSpPr>
        <p:spPr>
          <a:xfrm>
            <a:off x="91764" y="1024722"/>
            <a:ext cx="3211285" cy="126121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1600"/>
              </a:spcBef>
              <a:spcAft>
                <a:spcPts val="600"/>
              </a:spcAft>
              <a:buClr>
                <a:srgbClr val="00B0F0"/>
              </a:buClr>
            </a:pPr>
            <a:r>
              <a:rPr lang="en-GB" sz="3300" b="1" dirty="0">
                <a:solidFill>
                  <a:srgbClr val="005EB8"/>
                </a:solidFill>
                <a:latin typeface="Arial" panose="020B0604020202020204" pitchFamily="34" charset="0"/>
                <a:cs typeface="Arial" panose="020B0604020202020204" pitchFamily="34" charset="0"/>
              </a:rPr>
              <a:t>Vision</a:t>
            </a:r>
          </a:p>
        </p:txBody>
      </p:sp>
      <p:sp>
        <p:nvSpPr>
          <p:cNvPr id="7" name="Content Placeholder 8">
            <a:extLst>
              <a:ext uri="{FF2B5EF4-FFF2-40B4-BE49-F238E27FC236}">
                <a16:creationId xmlns:a16="http://schemas.microsoft.com/office/drawing/2014/main" id="{C469B38C-B4C9-484E-A392-0609F21485C2}"/>
              </a:ext>
            </a:extLst>
          </p:cNvPr>
          <p:cNvSpPr txBox="1">
            <a:spLocks/>
          </p:cNvSpPr>
          <p:nvPr/>
        </p:nvSpPr>
        <p:spPr>
          <a:xfrm>
            <a:off x="4339797" y="1015328"/>
            <a:ext cx="3211285" cy="126121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1600"/>
              </a:spcBef>
              <a:spcAft>
                <a:spcPts val="600"/>
              </a:spcAft>
              <a:buClr>
                <a:srgbClr val="00B0F0"/>
              </a:buClr>
            </a:pPr>
            <a:r>
              <a:rPr lang="en-GB" sz="3300" b="1" dirty="0">
                <a:solidFill>
                  <a:srgbClr val="005EB8"/>
                </a:solidFill>
                <a:latin typeface="Arial" panose="020B0604020202020204" pitchFamily="34" charset="0"/>
                <a:cs typeface="Arial" panose="020B0604020202020204" pitchFamily="34" charset="0"/>
              </a:rPr>
              <a:t>Mission </a:t>
            </a:r>
          </a:p>
        </p:txBody>
      </p:sp>
      <p:sp>
        <p:nvSpPr>
          <p:cNvPr id="9" name="Content Placeholder 8">
            <a:extLst>
              <a:ext uri="{FF2B5EF4-FFF2-40B4-BE49-F238E27FC236}">
                <a16:creationId xmlns:a16="http://schemas.microsoft.com/office/drawing/2014/main" id="{C469B38C-B4C9-484E-A392-0609F21485C2}"/>
              </a:ext>
            </a:extLst>
          </p:cNvPr>
          <p:cNvSpPr txBox="1">
            <a:spLocks/>
          </p:cNvSpPr>
          <p:nvPr/>
        </p:nvSpPr>
        <p:spPr>
          <a:xfrm>
            <a:off x="8098279" y="1034800"/>
            <a:ext cx="3211285" cy="126121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1600"/>
              </a:spcBef>
              <a:spcAft>
                <a:spcPts val="600"/>
              </a:spcAft>
              <a:buClr>
                <a:srgbClr val="00B0F0"/>
              </a:buClr>
            </a:pPr>
            <a:r>
              <a:rPr lang="en-GB" sz="3300" b="1" dirty="0">
                <a:solidFill>
                  <a:srgbClr val="005EB8"/>
                </a:solidFill>
                <a:latin typeface="Arial" panose="020B0604020202020204" pitchFamily="34" charset="0"/>
                <a:cs typeface="Arial" panose="020B0604020202020204" pitchFamily="34" charset="0"/>
              </a:rPr>
              <a:t>Values</a:t>
            </a:r>
          </a:p>
        </p:txBody>
      </p:sp>
      <p:sp>
        <p:nvSpPr>
          <p:cNvPr id="2" name="TextBox 1"/>
          <p:cNvSpPr txBox="1"/>
          <p:nvPr/>
        </p:nvSpPr>
        <p:spPr>
          <a:xfrm>
            <a:off x="118448" y="1834346"/>
            <a:ext cx="3416565" cy="461665"/>
          </a:xfrm>
          <a:prstGeom prst="rect">
            <a:avLst/>
          </a:prstGeom>
          <a:noFill/>
        </p:spPr>
        <p:txBody>
          <a:bodyPr wrap="square" rtlCol="0">
            <a:spAutoFit/>
          </a:bodyPr>
          <a:lstStyle/>
          <a:p>
            <a:pPr algn="ctr"/>
            <a:r>
              <a:rPr lang="en-GB" sz="2400" dirty="0">
                <a:solidFill>
                  <a:schemeClr val="bg1">
                    <a:lumMod val="65000"/>
                  </a:schemeClr>
                </a:solidFill>
              </a:rPr>
              <a:t>Conceptual Component</a:t>
            </a:r>
          </a:p>
        </p:txBody>
      </p:sp>
      <p:sp>
        <p:nvSpPr>
          <p:cNvPr id="10" name="TextBox 9"/>
          <p:cNvSpPr txBox="1"/>
          <p:nvPr/>
        </p:nvSpPr>
        <p:spPr>
          <a:xfrm>
            <a:off x="4227065" y="1834345"/>
            <a:ext cx="3416565" cy="461665"/>
          </a:xfrm>
          <a:prstGeom prst="rect">
            <a:avLst/>
          </a:prstGeom>
          <a:noFill/>
        </p:spPr>
        <p:txBody>
          <a:bodyPr wrap="square" rtlCol="0">
            <a:spAutoFit/>
          </a:bodyPr>
          <a:lstStyle/>
          <a:p>
            <a:pPr algn="ctr"/>
            <a:r>
              <a:rPr lang="en-GB" sz="2400" dirty="0">
                <a:solidFill>
                  <a:schemeClr val="bg1">
                    <a:lumMod val="65000"/>
                  </a:schemeClr>
                </a:solidFill>
              </a:rPr>
              <a:t>Physical Component</a:t>
            </a:r>
          </a:p>
        </p:txBody>
      </p:sp>
      <p:sp>
        <p:nvSpPr>
          <p:cNvPr id="11" name="TextBox 10"/>
          <p:cNvSpPr txBox="1"/>
          <p:nvPr/>
        </p:nvSpPr>
        <p:spPr>
          <a:xfrm>
            <a:off x="7995640" y="1834346"/>
            <a:ext cx="3416565" cy="461665"/>
          </a:xfrm>
          <a:prstGeom prst="rect">
            <a:avLst/>
          </a:prstGeom>
          <a:noFill/>
        </p:spPr>
        <p:txBody>
          <a:bodyPr wrap="square" rtlCol="0">
            <a:spAutoFit/>
          </a:bodyPr>
          <a:lstStyle/>
          <a:p>
            <a:pPr algn="ctr"/>
            <a:r>
              <a:rPr lang="en-GB" sz="2400" dirty="0">
                <a:solidFill>
                  <a:schemeClr val="bg1">
                    <a:lumMod val="65000"/>
                  </a:schemeClr>
                </a:solidFill>
              </a:rPr>
              <a:t>Mental Component</a:t>
            </a:r>
          </a:p>
        </p:txBody>
      </p:sp>
      <p:sp>
        <p:nvSpPr>
          <p:cNvPr id="16" name="Rounded Rectangle 15"/>
          <p:cNvSpPr/>
          <p:nvPr/>
        </p:nvSpPr>
        <p:spPr>
          <a:xfrm>
            <a:off x="1528777" y="4830186"/>
            <a:ext cx="8816062" cy="518940"/>
          </a:xfrm>
          <a:prstGeom prst="roundRect">
            <a:avLst/>
          </a:prstGeom>
          <a:solidFill>
            <a:srgbClr val="005EB8"/>
          </a:solidFill>
          <a:ln>
            <a:solidFill>
              <a:srgbClr val="005EB8"/>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Your Bit!</a:t>
            </a:r>
          </a:p>
        </p:txBody>
      </p:sp>
      <p:cxnSp>
        <p:nvCxnSpPr>
          <p:cNvPr id="40" name="Elbow Connector 39"/>
          <p:cNvCxnSpPr/>
          <p:nvPr/>
        </p:nvCxnSpPr>
        <p:spPr>
          <a:xfrm>
            <a:off x="2624508" y="1717427"/>
            <a:ext cx="1715290" cy="1706888"/>
          </a:xfrm>
          <a:prstGeom prst="bentConnector3">
            <a:avLst>
              <a:gd name="adj1" fmla="val 50000"/>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9" idx="3"/>
          </p:cNvCxnSpPr>
          <p:nvPr/>
        </p:nvCxnSpPr>
        <p:spPr>
          <a:xfrm flipH="1">
            <a:off x="10757837" y="1665405"/>
            <a:ext cx="551727" cy="4257684"/>
          </a:xfrm>
          <a:prstGeom prst="bentConnector3">
            <a:avLst>
              <a:gd name="adj1" fmla="val -41434"/>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7" idx="3"/>
          </p:cNvCxnSpPr>
          <p:nvPr/>
        </p:nvCxnSpPr>
        <p:spPr>
          <a:xfrm flipH="1">
            <a:off x="7471174" y="1645933"/>
            <a:ext cx="79908" cy="3128377"/>
          </a:xfrm>
          <a:prstGeom prst="bentConnector4">
            <a:avLst>
              <a:gd name="adj1" fmla="val -286079"/>
              <a:gd name="adj2" fmla="val 93388"/>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screenshot of a cell phone&#10;&#10;Description automatically generated">
            <a:extLst>
              <a:ext uri="{FF2B5EF4-FFF2-40B4-BE49-F238E27FC236}">
                <a16:creationId xmlns:a16="http://schemas.microsoft.com/office/drawing/2014/main" id="{BD06A6C2-D593-434B-8135-08904763A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522" y="5349126"/>
            <a:ext cx="1093034" cy="1093034"/>
          </a:xfrm>
          <a:prstGeom prst="rect">
            <a:avLst/>
          </a:prstGeom>
        </p:spPr>
      </p:pic>
      <p:pic>
        <p:nvPicPr>
          <p:cNvPr id="20" name="Picture 19" descr="A close up of a logo&#10;&#10;Description automatically generated">
            <a:extLst>
              <a:ext uri="{FF2B5EF4-FFF2-40B4-BE49-F238E27FC236}">
                <a16:creationId xmlns:a16="http://schemas.microsoft.com/office/drawing/2014/main" id="{AA076475-E818-45B4-BDD3-3203A3D2C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267" y="5349126"/>
            <a:ext cx="1093034" cy="1093034"/>
          </a:xfrm>
          <a:prstGeom prst="rect">
            <a:avLst/>
          </a:prstGeom>
        </p:spPr>
      </p:pic>
      <p:pic>
        <p:nvPicPr>
          <p:cNvPr id="21" name="Picture 20" descr="A close up of a logo&#10;&#10;Description automatically generated">
            <a:extLst>
              <a:ext uri="{FF2B5EF4-FFF2-40B4-BE49-F238E27FC236}">
                <a16:creationId xmlns:a16="http://schemas.microsoft.com/office/drawing/2014/main" id="{15A7F9C2-BCC3-4EC3-9DC2-2718809E7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1805" y="5349126"/>
            <a:ext cx="1093034" cy="1093034"/>
          </a:xfrm>
          <a:prstGeom prst="rect">
            <a:avLst/>
          </a:prstGeom>
        </p:spPr>
      </p:pic>
      <p:pic>
        <p:nvPicPr>
          <p:cNvPr id="22" name="Picture 21" descr="A close up of a logo&#10;&#10;Description automatically generated">
            <a:extLst>
              <a:ext uri="{FF2B5EF4-FFF2-40B4-BE49-F238E27FC236}">
                <a16:creationId xmlns:a16="http://schemas.microsoft.com/office/drawing/2014/main" id="{FFA7CEAB-6AF6-42CC-9359-F68BC14B77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8777" y="5349126"/>
            <a:ext cx="1093034" cy="1093034"/>
          </a:xfrm>
          <a:prstGeom prst="rect">
            <a:avLst/>
          </a:prstGeom>
        </p:spPr>
      </p:pic>
      <p:pic>
        <p:nvPicPr>
          <p:cNvPr id="5" name="Picture 4" descr="A close up of a sign&#10;&#10;Description automatically generated">
            <a:extLst>
              <a:ext uri="{FF2B5EF4-FFF2-40B4-BE49-F238E27FC236}">
                <a16:creationId xmlns:a16="http://schemas.microsoft.com/office/drawing/2014/main" id="{5AE9E375-0111-43D1-9CD1-A3D64D843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182" y="2459994"/>
            <a:ext cx="2167264" cy="2167264"/>
          </a:xfrm>
          <a:prstGeom prst="rect">
            <a:avLst/>
          </a:prstGeom>
        </p:spPr>
      </p:pic>
    </p:spTree>
    <p:extLst>
      <p:ext uri="{BB962C8B-B14F-4D97-AF65-F5344CB8AC3E}">
        <p14:creationId xmlns:p14="http://schemas.microsoft.com/office/powerpoint/2010/main" val="1170455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ppt_x"/>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 grpId="0"/>
      <p:bldP spid="10" grpId="0"/>
      <p:bldP spid="11"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19B19EF8-C5F1-470D-83DE-1253B66A47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
        <p:nvSpPr>
          <p:cNvPr id="2" name="AutoShape 2">
            <a:extLst>
              <a:ext uri="{FF2B5EF4-FFF2-40B4-BE49-F238E27FC236}">
                <a16:creationId xmlns:a16="http://schemas.microsoft.com/office/drawing/2014/main" id="{6678A8B0-DB43-4BB1-840C-F47CADF4B7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735576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C8998-8954-469D-8C94-5731672D22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9078" y="688012"/>
            <a:ext cx="1486483" cy="1469564"/>
          </a:xfrm>
          <a:prstGeom prst="rect">
            <a:avLst/>
          </a:prstGeom>
        </p:spPr>
      </p:pic>
      <p:sp>
        <p:nvSpPr>
          <p:cNvPr id="5" name="TextBox 4">
            <a:extLst>
              <a:ext uri="{FF2B5EF4-FFF2-40B4-BE49-F238E27FC236}">
                <a16:creationId xmlns:a16="http://schemas.microsoft.com/office/drawing/2014/main" id="{6EEB16CF-44AC-4506-A464-9864ED63BAB0}"/>
              </a:ext>
            </a:extLst>
          </p:cNvPr>
          <p:cNvSpPr txBox="1"/>
          <p:nvPr/>
        </p:nvSpPr>
        <p:spPr>
          <a:xfrm>
            <a:off x="2105561" y="725774"/>
            <a:ext cx="5086349" cy="1431802"/>
          </a:xfrm>
          <a:prstGeom prst="rect">
            <a:avLst/>
          </a:prstGeom>
          <a:noFill/>
        </p:spPr>
        <p:txBody>
          <a:bodyPr wrap="square" rtlCol="0">
            <a:spAutoFit/>
          </a:bodyPr>
          <a:lstStyle/>
          <a:p>
            <a:pPr lvl="0">
              <a:lnSpc>
                <a:spcPct val="107000"/>
              </a:lnSpc>
              <a:defRPr/>
            </a:pPr>
            <a:r>
              <a:rPr lang="en-GB" sz="3600" b="1" dirty="0">
                <a:solidFill>
                  <a:srgbClr val="0D66BA"/>
                </a:solidFill>
                <a:latin typeface="+mj-lt"/>
              </a:rPr>
              <a:t>New ways of working and delivering care</a:t>
            </a:r>
            <a:endParaRPr lang="en-GB" sz="3600" b="1" dirty="0">
              <a:solidFill>
                <a:srgbClr val="0D66BA"/>
              </a:solidFill>
              <a:latin typeface="+mj-lt"/>
              <a:ea typeface="Calibri" panose="020F0502020204030204" pitchFamily="34" charset="0"/>
              <a:cs typeface="Arial" panose="020B0604020202020204" pitchFamily="34" charset="0"/>
            </a:endParaRPr>
          </a:p>
          <a:p>
            <a:endParaRPr lang="en-GB" sz="1000" b="1" dirty="0"/>
          </a:p>
        </p:txBody>
      </p:sp>
      <p:sp>
        <p:nvSpPr>
          <p:cNvPr id="2" name="TextBox 1">
            <a:extLst>
              <a:ext uri="{FF2B5EF4-FFF2-40B4-BE49-F238E27FC236}">
                <a16:creationId xmlns:a16="http://schemas.microsoft.com/office/drawing/2014/main" id="{247538A1-B20C-4B7B-A41C-3CB65C3CE835}"/>
              </a:ext>
            </a:extLst>
          </p:cNvPr>
          <p:cNvSpPr txBox="1"/>
          <p:nvPr/>
        </p:nvSpPr>
        <p:spPr>
          <a:xfrm>
            <a:off x="92468" y="2044566"/>
            <a:ext cx="11856378" cy="5139869"/>
          </a:xfrm>
          <a:prstGeom prst="rect">
            <a:avLst/>
          </a:prstGeom>
          <a:noFill/>
        </p:spPr>
        <p:txBody>
          <a:bodyPr wrap="square" rtlCol="0">
            <a:spAutoFit/>
          </a:bodyPr>
          <a:lstStyle/>
          <a:p>
            <a:pPr lvl="1"/>
            <a:r>
              <a:rPr lang="en-GB" b="1" dirty="0"/>
              <a:t>Organisational Design</a:t>
            </a:r>
          </a:p>
          <a:p>
            <a:pPr lvl="1"/>
            <a:r>
              <a:rPr lang="en-GB" dirty="0"/>
              <a:t>To design and build an organisation in 13 days with a clear purpose and an agreed structure. </a:t>
            </a:r>
          </a:p>
          <a:p>
            <a:pPr lvl="1"/>
            <a:endParaRPr lang="en-GB" b="1" dirty="0"/>
          </a:p>
          <a:p>
            <a:pPr lvl="1"/>
            <a:r>
              <a:rPr lang="en-GB" b="1" dirty="0"/>
              <a:t>Recruitment</a:t>
            </a:r>
          </a:p>
          <a:p>
            <a:pPr lvl="1"/>
            <a:r>
              <a:rPr lang="en-GB" dirty="0"/>
              <a:t>To deliver a rapid recruitment strategy to ensure sufficient people were recruited to enable the hospital to initially open on limited beds and scale up operations over an agreed time period. </a:t>
            </a:r>
          </a:p>
          <a:p>
            <a:pPr lvl="1"/>
            <a:endParaRPr lang="en-GB" b="1" dirty="0"/>
          </a:p>
          <a:p>
            <a:pPr lvl="1"/>
            <a:r>
              <a:rPr lang="en-GB" b="1" dirty="0"/>
              <a:t>Onboarding and Induction</a:t>
            </a:r>
          </a:p>
          <a:p>
            <a:pPr lvl="1"/>
            <a:r>
              <a:rPr lang="en-GB" dirty="0"/>
              <a:t>To provide a robust and positive onboarding and induction experience for all people.</a:t>
            </a:r>
          </a:p>
          <a:p>
            <a:pPr lvl="1"/>
            <a:endParaRPr lang="en-GB" b="1" dirty="0"/>
          </a:p>
          <a:p>
            <a:pPr lvl="1"/>
            <a:r>
              <a:rPr lang="en-GB" b="1" dirty="0"/>
              <a:t>Rostering and payroll</a:t>
            </a:r>
          </a:p>
          <a:p>
            <a:pPr lvl="1"/>
            <a:r>
              <a:rPr lang="en-GB" dirty="0"/>
              <a:t>To design, implement and manage a rostering and payroll solution, when the normal organisational infrastructure was not in place. </a:t>
            </a:r>
          </a:p>
          <a:p>
            <a:pPr lvl="1"/>
            <a:endParaRPr lang="en-GB" dirty="0"/>
          </a:p>
          <a:p>
            <a:pPr lvl="1"/>
            <a:r>
              <a:rPr lang="en-GB" b="1" dirty="0"/>
              <a:t>Offboarding</a:t>
            </a:r>
          </a:p>
          <a:p>
            <a:pPr lvl="1"/>
            <a:r>
              <a:rPr lang="en-GB" dirty="0"/>
              <a:t>To develop a robust and positive off boarding experience for our workforce. </a:t>
            </a:r>
          </a:p>
          <a:p>
            <a:pPr lvl="1"/>
            <a:endParaRPr lang="en-GB" sz="2000" dirty="0"/>
          </a:p>
          <a:p>
            <a:r>
              <a:rPr lang="en-GB" dirty="0"/>
              <a:t> </a:t>
            </a:r>
          </a:p>
        </p:txBody>
      </p:sp>
    </p:spTree>
    <p:extLst>
      <p:ext uri="{BB962C8B-B14F-4D97-AF65-F5344CB8AC3E}">
        <p14:creationId xmlns:p14="http://schemas.microsoft.com/office/powerpoint/2010/main" val="340385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A group of people in a room&#10;&#10;Description automatically generated">
            <a:extLst>
              <a:ext uri="{FF2B5EF4-FFF2-40B4-BE49-F238E27FC236}">
                <a16:creationId xmlns:a16="http://schemas.microsoft.com/office/drawing/2014/main" id="{112397EF-4E59-47A6-BD73-AC31DA8443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5" name="AutoShape 6">
            <a:extLst>
              <a:ext uri="{FF2B5EF4-FFF2-40B4-BE49-F238E27FC236}">
                <a16:creationId xmlns:a16="http://schemas.microsoft.com/office/drawing/2014/main" id="{C7787401-74A2-46B0-AA22-112A63756756}"/>
              </a:ext>
            </a:extLst>
          </p:cNvPr>
          <p:cNvSpPr>
            <a:spLocks noChangeAspect="1" noChangeArrowheads="1"/>
          </p:cNvSpPr>
          <p:nvPr/>
        </p:nvSpPr>
        <p:spPr bwMode="auto">
          <a:xfrm>
            <a:off x="5075788" y="3729736"/>
            <a:ext cx="146700" cy="146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5392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6A3371D-E438-4CCD-AE75-197DBD5E13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703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A021D-ECC1-4AA1-ACFA-C72C40DCD4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7114" y="954975"/>
            <a:ext cx="1528869" cy="1425480"/>
          </a:xfrm>
          <a:prstGeom prst="hexagon">
            <a:avLst>
              <a:gd name="adj" fmla="val 29325"/>
              <a:gd name="vf" fmla="val 115470"/>
            </a:avLst>
          </a:prstGeom>
        </p:spPr>
      </p:pic>
      <p:sp>
        <p:nvSpPr>
          <p:cNvPr id="5" name="TextBox 4">
            <a:extLst>
              <a:ext uri="{FF2B5EF4-FFF2-40B4-BE49-F238E27FC236}">
                <a16:creationId xmlns:a16="http://schemas.microsoft.com/office/drawing/2014/main" id="{6EEB16CF-44AC-4506-A464-9864ED63BAB0}"/>
              </a:ext>
            </a:extLst>
          </p:cNvPr>
          <p:cNvSpPr txBox="1"/>
          <p:nvPr/>
        </p:nvSpPr>
        <p:spPr>
          <a:xfrm>
            <a:off x="1775983" y="1633100"/>
            <a:ext cx="9561971" cy="1278492"/>
          </a:xfrm>
          <a:prstGeom prst="rect">
            <a:avLst/>
          </a:prstGeom>
          <a:noFill/>
        </p:spPr>
        <p:txBody>
          <a:bodyPr wrap="square" rtlCol="0">
            <a:spAutoFit/>
          </a:bodyPr>
          <a:lstStyle/>
          <a:p>
            <a:pPr lvl="0">
              <a:lnSpc>
                <a:spcPct val="107000"/>
              </a:lnSpc>
              <a:defRPr/>
            </a:pPr>
            <a:r>
              <a:rPr lang="en-GB" sz="4400" b="1" dirty="0">
                <a:solidFill>
                  <a:srgbClr val="0D66BA"/>
                </a:solidFill>
              </a:rPr>
              <a:t>Growing for the future</a:t>
            </a:r>
            <a:endParaRPr lang="en-GB" sz="1000" b="1" dirty="0">
              <a:solidFill>
                <a:srgbClr val="0D66BA"/>
              </a:solidFill>
              <a:latin typeface="Arial" panose="020B0604020202020204" pitchFamily="34" charset="0"/>
              <a:ea typeface="Calibri" panose="020F0502020204030204" pitchFamily="34" charset="0"/>
              <a:cs typeface="Arial" panose="020B0604020202020204" pitchFamily="34" charset="0"/>
            </a:endParaRPr>
          </a:p>
          <a:p>
            <a:pPr lvl="1"/>
            <a:endParaRPr lang="en-GB" sz="1000" b="1" dirty="0"/>
          </a:p>
          <a:p>
            <a:pPr lvl="1"/>
            <a:endParaRPr lang="en-GB" sz="2000" dirty="0"/>
          </a:p>
        </p:txBody>
      </p:sp>
      <p:sp>
        <p:nvSpPr>
          <p:cNvPr id="2" name="TextBox 1">
            <a:extLst>
              <a:ext uri="{FF2B5EF4-FFF2-40B4-BE49-F238E27FC236}">
                <a16:creationId xmlns:a16="http://schemas.microsoft.com/office/drawing/2014/main" id="{699A8BB1-AF98-4DC4-AB72-9B75305362F2}"/>
              </a:ext>
            </a:extLst>
          </p:cNvPr>
          <p:cNvSpPr txBox="1"/>
          <p:nvPr/>
        </p:nvSpPr>
        <p:spPr>
          <a:xfrm>
            <a:off x="104032" y="2732926"/>
            <a:ext cx="11516039" cy="2554545"/>
          </a:xfrm>
          <a:prstGeom prst="rect">
            <a:avLst/>
          </a:prstGeom>
          <a:noFill/>
        </p:spPr>
        <p:txBody>
          <a:bodyPr wrap="square" rtlCol="0">
            <a:spAutoFit/>
          </a:bodyPr>
          <a:lstStyle/>
          <a:p>
            <a:pPr lvl="1"/>
            <a:r>
              <a:rPr lang="en-GB" sz="2000" b="1" dirty="0"/>
              <a:t>Creating a learning culture</a:t>
            </a:r>
          </a:p>
          <a:p>
            <a:pPr lvl="1"/>
            <a:r>
              <a:rPr lang="en-GB" sz="2000" dirty="0"/>
              <a:t>To create a proactive learning culture to provide our workforce with plentiful opportunities to develop new skills; competencies and future career opportunities. </a:t>
            </a:r>
          </a:p>
          <a:p>
            <a:pPr lvl="1"/>
            <a:endParaRPr lang="en-GB" sz="2000" dirty="0"/>
          </a:p>
          <a:p>
            <a:pPr lvl="1"/>
            <a:r>
              <a:rPr lang="en-GB" sz="2000" b="1" dirty="0"/>
              <a:t>Education and training</a:t>
            </a:r>
          </a:p>
          <a:p>
            <a:pPr lvl="1"/>
            <a:r>
              <a:rPr lang="en-GB" sz="2000" dirty="0"/>
              <a:t>To invest in the cultural and technical development of our staff, to support delivery of care and services to the highest standard, whilst adopting a One Team approach. </a:t>
            </a:r>
          </a:p>
          <a:p>
            <a:pPr lvl="1"/>
            <a:endParaRPr lang="en-GB" sz="2000" b="1" dirty="0"/>
          </a:p>
        </p:txBody>
      </p:sp>
    </p:spTree>
    <p:extLst>
      <p:ext uri="{BB962C8B-B14F-4D97-AF65-F5344CB8AC3E}">
        <p14:creationId xmlns:p14="http://schemas.microsoft.com/office/powerpoint/2010/main" val="1664913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A group of people looking at a computer&#10;&#10;Description automatically generated">
            <a:extLst>
              <a:ext uri="{FF2B5EF4-FFF2-40B4-BE49-F238E27FC236}">
                <a16:creationId xmlns:a16="http://schemas.microsoft.com/office/drawing/2014/main" id="{4B137488-01DA-4832-886E-9B721D4341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974707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26F7A0-538C-4B1C-9601-DDB397BDD1BE}"/>
              </a:ext>
            </a:extLst>
          </p:cNvPr>
          <p:cNvSpPr/>
          <p:nvPr/>
        </p:nvSpPr>
        <p:spPr>
          <a:xfrm>
            <a:off x="8730343" y="193434"/>
            <a:ext cx="3200034" cy="1384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E234138-2AAC-414B-AEEF-84318F2A711B}"/>
              </a:ext>
            </a:extLst>
          </p:cNvPr>
          <p:cNvSpPr txBox="1"/>
          <p:nvPr/>
        </p:nvSpPr>
        <p:spPr>
          <a:xfrm>
            <a:off x="343098" y="319155"/>
            <a:ext cx="9109127" cy="646331"/>
          </a:xfrm>
          <a:prstGeom prst="rect">
            <a:avLst/>
          </a:prstGeom>
          <a:noFill/>
        </p:spPr>
        <p:txBody>
          <a:bodyPr wrap="square" lIns="91440" tIns="45720" rIns="91440" bIns="45720" rtlCol="0" anchor="t">
            <a:spAutoFit/>
          </a:bodyPr>
          <a:lstStyle/>
          <a:p>
            <a:pPr>
              <a:spcAft>
                <a:spcPts val="300"/>
              </a:spcAft>
              <a:defRPr/>
            </a:pPr>
            <a:r>
              <a:rPr lang="en-GB" sz="3600" b="1" dirty="0">
                <a:solidFill>
                  <a:srgbClr val="0D66BA"/>
                </a:solidFill>
                <a:latin typeface="Arial"/>
                <a:ea typeface="Calibri" panose="020F0502020204030204" pitchFamily="34" charset="0"/>
                <a:cs typeface="Arial"/>
              </a:rPr>
              <a:t>Our people approach</a:t>
            </a:r>
            <a:endParaRPr lang="en-GB" sz="3600" b="1" i="0" u="none" strike="noStrike" kern="1200" cap="none" spc="0" normalizeH="0" baseline="0" noProof="0" dirty="0">
              <a:ln>
                <a:noFill/>
              </a:ln>
              <a:solidFill>
                <a:srgbClr val="0D66BA"/>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4BE66095-58A2-46D1-922F-DA0665FB2C3C}"/>
              </a:ext>
            </a:extLst>
          </p:cNvPr>
          <p:cNvPicPr>
            <a:picLocks noChangeAspect="1"/>
          </p:cNvPicPr>
          <p:nvPr/>
        </p:nvPicPr>
        <p:blipFill>
          <a:blip r:embed="rId2"/>
          <a:stretch>
            <a:fillRect/>
          </a:stretch>
        </p:blipFill>
        <p:spPr>
          <a:xfrm>
            <a:off x="10313656" y="187022"/>
            <a:ext cx="1678038" cy="637926"/>
          </a:xfrm>
          <a:prstGeom prst="rect">
            <a:avLst/>
          </a:prstGeom>
        </p:spPr>
      </p:pic>
      <p:grpSp>
        <p:nvGrpSpPr>
          <p:cNvPr id="114" name="Group 113">
            <a:extLst>
              <a:ext uri="{FF2B5EF4-FFF2-40B4-BE49-F238E27FC236}">
                <a16:creationId xmlns:a16="http://schemas.microsoft.com/office/drawing/2014/main" id="{E716AF0F-53AE-4EF9-AC23-0215D49603B7}"/>
              </a:ext>
            </a:extLst>
          </p:cNvPr>
          <p:cNvGrpSpPr/>
          <p:nvPr/>
        </p:nvGrpSpPr>
        <p:grpSpPr>
          <a:xfrm>
            <a:off x="266898" y="1203613"/>
            <a:ext cx="11724796" cy="4978112"/>
            <a:chOff x="143073" y="746413"/>
            <a:chExt cx="11724796" cy="4978112"/>
          </a:xfrm>
        </p:grpSpPr>
        <p:pic>
          <p:nvPicPr>
            <p:cNvPr id="115" name="Picture 114" descr="A picture containing text&#10;&#10;Description automatically generated">
              <a:extLst>
                <a:ext uri="{FF2B5EF4-FFF2-40B4-BE49-F238E27FC236}">
                  <a16:creationId xmlns:a16="http://schemas.microsoft.com/office/drawing/2014/main" id="{9490F4EE-8BDA-4F82-8D2D-8AC0810FE5C0}"/>
                </a:ext>
              </a:extLst>
            </p:cNvPr>
            <p:cNvPicPr>
              <a:picLocks noChangeAspect="1"/>
            </p:cNvPicPr>
            <p:nvPr/>
          </p:nvPicPr>
          <p:blipFill rotWithShape="1">
            <a:blip r:embed="rId3"/>
            <a:srcRect t="13181" b="17364"/>
            <a:stretch/>
          </p:blipFill>
          <p:spPr>
            <a:xfrm>
              <a:off x="1448626" y="775374"/>
              <a:ext cx="8952760" cy="4949151"/>
            </a:xfrm>
            <a:prstGeom prst="rect">
              <a:avLst/>
            </a:prstGeom>
          </p:spPr>
        </p:pic>
        <p:grpSp>
          <p:nvGrpSpPr>
            <p:cNvPr id="116" name="Group 115">
              <a:extLst>
                <a:ext uri="{FF2B5EF4-FFF2-40B4-BE49-F238E27FC236}">
                  <a16:creationId xmlns:a16="http://schemas.microsoft.com/office/drawing/2014/main" id="{3F752C71-3ADA-42F2-B575-41595727E78D}"/>
                </a:ext>
              </a:extLst>
            </p:cNvPr>
            <p:cNvGrpSpPr/>
            <p:nvPr/>
          </p:nvGrpSpPr>
          <p:grpSpPr>
            <a:xfrm>
              <a:off x="143073" y="746413"/>
              <a:ext cx="11724796" cy="4567634"/>
              <a:chOff x="-352862" y="563727"/>
              <a:chExt cx="11724796" cy="4567634"/>
            </a:xfrm>
          </p:grpSpPr>
          <p:sp>
            <p:nvSpPr>
              <p:cNvPr id="117" name="TextBox 116">
                <a:extLst>
                  <a:ext uri="{FF2B5EF4-FFF2-40B4-BE49-F238E27FC236}">
                    <a16:creationId xmlns:a16="http://schemas.microsoft.com/office/drawing/2014/main" id="{3E24FD9C-6703-4D4F-B68C-CEA2ACE07D46}"/>
                  </a:ext>
                </a:extLst>
              </p:cNvPr>
              <p:cNvSpPr txBox="1"/>
              <p:nvPr/>
            </p:nvSpPr>
            <p:spPr>
              <a:xfrm>
                <a:off x="-276662" y="563727"/>
                <a:ext cx="2936107" cy="1723549"/>
              </a:xfrm>
              <a:prstGeom prst="rect">
                <a:avLst/>
              </a:prstGeom>
              <a:noFill/>
            </p:spPr>
            <p:txBody>
              <a:bodyPr wrap="square" rtlCol="0">
                <a:spAutoFit/>
              </a:bodyPr>
              <a:lstStyle/>
              <a:p>
                <a:r>
                  <a:rPr lang="en-GB" b="1" dirty="0">
                    <a:solidFill>
                      <a:srgbClr val="005DB8"/>
                    </a:solidFill>
                  </a:rPr>
                  <a:t>New ways of working and delivering care</a:t>
                </a:r>
                <a:endParaRPr lang="en-GB" dirty="0">
                  <a:solidFill>
                    <a:srgbClr val="005DB8"/>
                  </a:solidFill>
                </a:endParaRPr>
              </a:p>
              <a:p>
                <a:pPr marL="285750" lvl="0" indent="-285750">
                  <a:buFont typeface="Arial" panose="020B0604020202020204" pitchFamily="34" charset="0"/>
                  <a:buChar char="•"/>
                </a:pPr>
                <a:r>
                  <a:rPr lang="en-GB" sz="1400" dirty="0"/>
                  <a:t>Organisational Design</a:t>
                </a:r>
              </a:p>
              <a:p>
                <a:pPr marL="285750" lvl="0" indent="-285750">
                  <a:buFont typeface="Arial" panose="020B0604020202020204" pitchFamily="34" charset="0"/>
                  <a:buChar char="•"/>
                </a:pPr>
                <a:r>
                  <a:rPr lang="en-GB" sz="1400" dirty="0"/>
                  <a:t>Recruitment </a:t>
                </a:r>
              </a:p>
              <a:p>
                <a:pPr marL="285750" lvl="0" indent="-285750">
                  <a:buFont typeface="Arial" panose="020B0604020202020204" pitchFamily="34" charset="0"/>
                  <a:buChar char="•"/>
                </a:pPr>
                <a:r>
                  <a:rPr lang="en-GB" sz="1400" dirty="0"/>
                  <a:t>Onboarding and induction</a:t>
                </a:r>
              </a:p>
              <a:p>
                <a:pPr marL="285750" lvl="0" indent="-285750">
                  <a:buFont typeface="Arial" panose="020B0604020202020204" pitchFamily="34" charset="0"/>
                  <a:buChar char="•"/>
                </a:pPr>
                <a:r>
                  <a:rPr lang="en-GB" sz="1400" dirty="0"/>
                  <a:t>Rostering and payroll</a:t>
                </a:r>
              </a:p>
              <a:p>
                <a:pPr marL="285750" lvl="0" indent="-285750">
                  <a:buFont typeface="Arial" panose="020B0604020202020204" pitchFamily="34" charset="0"/>
                  <a:buChar char="•"/>
                </a:pPr>
                <a:r>
                  <a:rPr lang="en-GB" sz="1400" dirty="0"/>
                  <a:t>Offboarding</a:t>
                </a:r>
              </a:p>
            </p:txBody>
          </p:sp>
          <p:sp>
            <p:nvSpPr>
              <p:cNvPr id="118" name="TextBox 117">
                <a:extLst>
                  <a:ext uri="{FF2B5EF4-FFF2-40B4-BE49-F238E27FC236}">
                    <a16:creationId xmlns:a16="http://schemas.microsoft.com/office/drawing/2014/main" id="{0C86C73D-04C7-4510-B749-717B03BCB629}"/>
                  </a:ext>
                </a:extLst>
              </p:cNvPr>
              <p:cNvSpPr txBox="1"/>
              <p:nvPr/>
            </p:nvSpPr>
            <p:spPr>
              <a:xfrm>
                <a:off x="8543583" y="563727"/>
                <a:ext cx="2067412" cy="1446550"/>
              </a:xfrm>
              <a:prstGeom prst="rect">
                <a:avLst/>
              </a:prstGeom>
              <a:noFill/>
            </p:spPr>
            <p:txBody>
              <a:bodyPr wrap="square" rtlCol="0">
                <a:spAutoFit/>
              </a:bodyPr>
              <a:lstStyle/>
              <a:p>
                <a:r>
                  <a:rPr lang="en-GB" b="1" dirty="0">
                    <a:solidFill>
                      <a:srgbClr val="005DB8"/>
                    </a:solidFill>
                  </a:rPr>
                  <a:t>Belonging</a:t>
                </a:r>
                <a:endParaRPr lang="en-GB" dirty="0">
                  <a:solidFill>
                    <a:srgbClr val="005DB8"/>
                  </a:solidFill>
                </a:endParaRPr>
              </a:p>
              <a:p>
                <a:pPr marL="285750" indent="-285750">
                  <a:buFont typeface="Arial" panose="020B0604020202020204" pitchFamily="34" charset="0"/>
                  <a:buChar char="•"/>
                </a:pPr>
                <a:r>
                  <a:rPr lang="en-GB" sz="1400" dirty="0"/>
                  <a:t>Values and culture</a:t>
                </a:r>
              </a:p>
              <a:p>
                <a:pPr marL="285750" lvl="0" indent="-285750">
                  <a:buFont typeface="Arial" panose="020B0604020202020204" pitchFamily="34" charset="0"/>
                  <a:buChar char="•"/>
                </a:pPr>
                <a:r>
                  <a:rPr lang="en-GB" sz="1400" dirty="0"/>
                  <a:t>Leadership</a:t>
                </a:r>
              </a:p>
              <a:p>
                <a:pPr marL="285750" indent="-285750">
                  <a:buFont typeface="Arial" panose="020B0604020202020204" pitchFamily="34" charset="0"/>
                  <a:buChar char="•"/>
                </a:pPr>
                <a:r>
                  <a:rPr lang="en-GB" sz="1400" dirty="0"/>
                  <a:t>Equality, diversity and inclusion</a:t>
                </a:r>
              </a:p>
              <a:p>
                <a:pPr marL="285750" lvl="0" indent="-285750">
                  <a:buFont typeface="Arial" panose="020B0604020202020204" pitchFamily="34" charset="0"/>
                  <a:buChar char="•"/>
                </a:pPr>
                <a:r>
                  <a:rPr lang="en-GB" sz="1400" dirty="0"/>
                  <a:t>Team development</a:t>
                </a:r>
              </a:p>
            </p:txBody>
          </p:sp>
          <p:sp>
            <p:nvSpPr>
              <p:cNvPr id="119" name="TextBox 118">
                <a:extLst>
                  <a:ext uri="{FF2B5EF4-FFF2-40B4-BE49-F238E27FC236}">
                    <a16:creationId xmlns:a16="http://schemas.microsoft.com/office/drawing/2014/main" id="{8CA72C19-E552-4A6A-BEAA-3543111C58E8}"/>
                  </a:ext>
                </a:extLst>
              </p:cNvPr>
              <p:cNvSpPr txBox="1"/>
              <p:nvPr/>
            </p:nvSpPr>
            <p:spPr>
              <a:xfrm>
                <a:off x="8543583" y="4036552"/>
                <a:ext cx="2828351" cy="800219"/>
              </a:xfrm>
              <a:prstGeom prst="rect">
                <a:avLst/>
              </a:prstGeom>
              <a:noFill/>
            </p:spPr>
            <p:txBody>
              <a:bodyPr wrap="square" rtlCol="0">
                <a:spAutoFit/>
              </a:bodyPr>
              <a:lstStyle/>
              <a:p>
                <a:r>
                  <a:rPr lang="en-GB" b="1" dirty="0">
                    <a:solidFill>
                      <a:srgbClr val="005DB8"/>
                    </a:solidFill>
                  </a:rPr>
                  <a:t>Growing for the future</a:t>
                </a:r>
                <a:endParaRPr lang="en-GB" dirty="0">
                  <a:solidFill>
                    <a:srgbClr val="005DB8"/>
                  </a:solidFill>
                </a:endParaRPr>
              </a:p>
              <a:p>
                <a:pPr marL="285750" lvl="0" indent="-285750">
                  <a:buFont typeface="Arial" panose="020B0604020202020204" pitchFamily="34" charset="0"/>
                  <a:buChar char="•"/>
                </a:pPr>
                <a:r>
                  <a:rPr lang="en-GB" sz="1400" dirty="0"/>
                  <a:t>Creating a learning culture</a:t>
                </a:r>
              </a:p>
              <a:p>
                <a:pPr marL="285750" indent="-285750">
                  <a:buFont typeface="Arial" panose="020B0604020202020204" pitchFamily="34" charset="0"/>
                  <a:buChar char="•"/>
                </a:pPr>
                <a:r>
                  <a:rPr lang="en-GB" sz="1400" dirty="0"/>
                  <a:t>Education and training</a:t>
                </a:r>
              </a:p>
            </p:txBody>
          </p:sp>
          <p:sp>
            <p:nvSpPr>
              <p:cNvPr id="120" name="TextBox 119">
                <a:extLst>
                  <a:ext uri="{FF2B5EF4-FFF2-40B4-BE49-F238E27FC236}">
                    <a16:creationId xmlns:a16="http://schemas.microsoft.com/office/drawing/2014/main" id="{45E2DDBC-6583-4C09-A487-E3AD6CAAAD9B}"/>
                  </a:ext>
                </a:extLst>
              </p:cNvPr>
              <p:cNvSpPr txBox="1"/>
              <p:nvPr/>
            </p:nvSpPr>
            <p:spPr>
              <a:xfrm>
                <a:off x="-352862" y="4115698"/>
                <a:ext cx="3012307" cy="1015663"/>
              </a:xfrm>
              <a:prstGeom prst="rect">
                <a:avLst/>
              </a:prstGeom>
              <a:noFill/>
            </p:spPr>
            <p:txBody>
              <a:bodyPr wrap="square" lIns="91440" tIns="45720" rIns="91440" bIns="45720" rtlCol="0" anchor="t">
                <a:spAutoFit/>
              </a:bodyPr>
              <a:lstStyle/>
              <a:p>
                <a:r>
                  <a:rPr lang="en-GB" b="1" dirty="0">
                    <a:solidFill>
                      <a:srgbClr val="005DB8"/>
                    </a:solidFill>
                  </a:rPr>
                  <a:t>Looking after our people</a:t>
                </a:r>
                <a:endParaRPr lang="en-GB" dirty="0">
                  <a:solidFill>
                    <a:srgbClr val="005DB8"/>
                  </a:solidFill>
                </a:endParaRPr>
              </a:p>
              <a:p>
                <a:pPr marL="285750" indent="-285750">
                  <a:buFont typeface="Arial" panose="020B0604020202020204" pitchFamily="34" charset="0"/>
                  <a:buChar char="•"/>
                </a:pPr>
                <a:r>
                  <a:rPr lang="en-GB" sz="1400" dirty="0">
                    <a:cs typeface="Arial"/>
                  </a:rPr>
                  <a:t>People offer</a:t>
                </a:r>
              </a:p>
              <a:p>
                <a:pPr marL="285750" indent="-285750">
                  <a:buFont typeface="Arial" panose="020B0604020202020204" pitchFamily="34" charset="0"/>
                  <a:buChar char="•"/>
                </a:pPr>
                <a:r>
                  <a:rPr lang="en-GB" sz="1400" dirty="0">
                    <a:ea typeface="+mn-lt"/>
                    <a:cs typeface="+mn-lt"/>
                  </a:rPr>
                  <a:t>Wellbeing</a:t>
                </a:r>
                <a:endParaRPr lang="en-GB" sz="1400" dirty="0"/>
              </a:p>
              <a:p>
                <a:pPr marL="285750" lvl="0" indent="-285750">
                  <a:buFont typeface="Arial" panose="020B0604020202020204" pitchFamily="34" charset="0"/>
                  <a:buChar char="•"/>
                </a:pPr>
                <a:r>
                  <a:rPr lang="en-GB" sz="1400" dirty="0"/>
                  <a:t>Engagement</a:t>
                </a:r>
                <a:endParaRPr lang="en-GB" sz="1400" dirty="0">
                  <a:cs typeface="Arial" panose="020B0604020202020204"/>
                </a:endParaRPr>
              </a:p>
            </p:txBody>
          </p:sp>
          <p:sp>
            <p:nvSpPr>
              <p:cNvPr id="121" name="TextBox 120">
                <a:extLst>
                  <a:ext uri="{FF2B5EF4-FFF2-40B4-BE49-F238E27FC236}">
                    <a16:creationId xmlns:a16="http://schemas.microsoft.com/office/drawing/2014/main" id="{AB50FF16-AC52-4A0A-93F5-35FFFD62FD83}"/>
                  </a:ext>
                </a:extLst>
              </p:cNvPr>
              <p:cNvSpPr txBox="1"/>
              <p:nvPr/>
            </p:nvSpPr>
            <p:spPr>
              <a:xfrm>
                <a:off x="3438532" y="4289866"/>
                <a:ext cx="3945278" cy="738664"/>
              </a:xfrm>
              <a:prstGeom prst="rect">
                <a:avLst/>
              </a:prstGeom>
              <a:noFill/>
            </p:spPr>
            <p:txBody>
              <a:bodyPr wrap="square" rtlCol="0">
                <a:spAutoFit/>
              </a:bodyPr>
              <a:lstStyle/>
              <a:p>
                <a:pPr algn="ctr"/>
                <a:r>
                  <a:rPr lang="en-GB" sz="1400" dirty="0"/>
                  <a:t>Our purpose and values at the heart of our culture, owned by everyone and driven from the top by our leaders. </a:t>
                </a:r>
              </a:p>
            </p:txBody>
          </p:sp>
        </p:grpSp>
      </p:grpSp>
    </p:spTree>
    <p:extLst>
      <p:ext uri="{BB962C8B-B14F-4D97-AF65-F5344CB8AC3E}">
        <p14:creationId xmlns:p14="http://schemas.microsoft.com/office/powerpoint/2010/main" val="2203423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73FF-4CF8-477F-864C-4F37E7F4EA0C}"/>
              </a:ext>
            </a:extLst>
          </p:cNvPr>
          <p:cNvSpPr>
            <a:spLocks noGrp="1"/>
          </p:cNvSpPr>
          <p:nvPr>
            <p:ph type="title"/>
          </p:nvPr>
        </p:nvSpPr>
        <p:spPr>
          <a:xfrm>
            <a:off x="432000" y="289759"/>
            <a:ext cx="7920000" cy="1366321"/>
          </a:xfrm>
        </p:spPr>
        <p:txBody>
          <a:bodyPr/>
          <a:lstStyle/>
          <a:p>
            <a:r>
              <a:rPr lang="en-GB" dirty="0"/>
              <a:t>Key findings</a:t>
            </a:r>
          </a:p>
        </p:txBody>
      </p:sp>
      <p:sp>
        <p:nvSpPr>
          <p:cNvPr id="6" name="Content Placeholder 4">
            <a:extLst>
              <a:ext uri="{FF2B5EF4-FFF2-40B4-BE49-F238E27FC236}">
                <a16:creationId xmlns:a16="http://schemas.microsoft.com/office/drawing/2014/main" id="{072CB87B-160A-4C67-A95A-B58C6C8B9D58}"/>
              </a:ext>
            </a:extLst>
          </p:cNvPr>
          <p:cNvSpPr txBox="1">
            <a:spLocks/>
          </p:cNvSpPr>
          <p:nvPr/>
        </p:nvSpPr>
        <p:spPr>
          <a:xfrm>
            <a:off x="432000" y="1782018"/>
            <a:ext cx="11475520" cy="4786223"/>
          </a:xfrm>
          <a:prstGeom prst="rect">
            <a:avLst/>
          </a:prstGeom>
        </p:spPr>
        <p:txBody>
          <a:bodyPr vert="horz" lIns="0" tIns="0" rIns="0" bIns="0" rtlCol="0">
            <a:normAutofit fontScale="92500" lnSpcReduction="20000"/>
          </a:bodyPr>
          <a:lstStyle>
            <a:lvl1pPr marL="0" indent="0" algn="l" defTabSz="914400" rtl="0" eaLnBrk="1" latinLnBrk="0" hangingPunct="1">
              <a:lnSpc>
                <a:spcPts val="2500"/>
              </a:lnSpc>
              <a:spcBef>
                <a:spcPts val="0"/>
              </a:spcBef>
              <a:spcAft>
                <a:spcPts val="1200"/>
              </a:spcAft>
              <a:buFontTx/>
              <a:buNone/>
              <a:defRPr sz="2100" b="1" i="0" kern="1200" baseline="0">
                <a:solidFill>
                  <a:schemeClr val="tx1"/>
                </a:solidFill>
                <a:latin typeface="+mn-lt"/>
                <a:ea typeface="+mn-ea"/>
                <a:cs typeface="+mn-cs"/>
              </a:defRPr>
            </a:lvl1pPr>
            <a:lvl2pPr marL="0" indent="0" algn="l" defTabSz="914400" rtl="0" eaLnBrk="1" latinLnBrk="0" hangingPunct="1">
              <a:lnSpc>
                <a:spcPts val="2500"/>
              </a:lnSpc>
              <a:spcBef>
                <a:spcPts val="0"/>
              </a:spcBef>
              <a:spcAft>
                <a:spcPts val="1200"/>
              </a:spcAft>
              <a:buFontTx/>
              <a:buNone/>
              <a:defRPr sz="2100" kern="1200" baseline="0">
                <a:solidFill>
                  <a:schemeClr val="tx1"/>
                </a:solidFill>
                <a:latin typeface="+mn-lt"/>
                <a:ea typeface="+mn-ea"/>
                <a:cs typeface="+mn-cs"/>
              </a:defRPr>
            </a:lvl2pPr>
            <a:lvl3pPr marL="252000" indent="-252000" algn="l" defTabSz="914400" rtl="0" eaLnBrk="1" latinLnBrk="0" hangingPunct="1">
              <a:lnSpc>
                <a:spcPts val="2500"/>
              </a:lnSpc>
              <a:spcBef>
                <a:spcPts val="0"/>
              </a:spcBef>
              <a:spcAft>
                <a:spcPts val="1200"/>
              </a:spcAft>
              <a:buFont typeface="Arial" panose="020B0604020202020204" pitchFamily="34" charset="0"/>
              <a:buChar char="•"/>
              <a:defRPr sz="2100" kern="1200" baseline="0">
                <a:solidFill>
                  <a:schemeClr val="tx1"/>
                </a:solidFill>
                <a:latin typeface="+mn-lt"/>
                <a:ea typeface="+mn-ea"/>
                <a:cs typeface="+mn-cs"/>
              </a:defRPr>
            </a:lvl3pPr>
            <a:lvl4pPr marL="0" indent="0" algn="l" defTabSz="914400" rtl="0" eaLnBrk="1" latinLnBrk="0" hangingPunct="1">
              <a:lnSpc>
                <a:spcPts val="1800"/>
              </a:lnSpc>
              <a:spcBef>
                <a:spcPts val="0"/>
              </a:spcBef>
              <a:spcAft>
                <a:spcPts val="900"/>
              </a:spcAft>
              <a:buFontTx/>
              <a:buNone/>
              <a:defRPr sz="1500" kern="1200" baseline="0">
                <a:solidFill>
                  <a:schemeClr val="tx1"/>
                </a:solidFill>
                <a:latin typeface="+mn-lt"/>
                <a:ea typeface="+mn-ea"/>
                <a:cs typeface="+mn-cs"/>
              </a:defRPr>
            </a:lvl4pPr>
            <a:lvl5pPr marL="252000" indent="-252000" algn="l" defTabSz="914400" rtl="0" eaLnBrk="1" latinLnBrk="0" hangingPunct="1">
              <a:lnSpc>
                <a:spcPts val="1800"/>
              </a:lnSpc>
              <a:spcBef>
                <a:spcPts val="0"/>
              </a:spcBef>
              <a:spcAft>
                <a:spcPts val="900"/>
              </a:spcAft>
              <a:buFont typeface="Arial" panose="020B0604020202020204" pitchFamily="34" charset="0"/>
              <a:buChar char="•"/>
              <a:defRPr sz="15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tabLst>
                <a:tab pos="457200" algn="l"/>
              </a:tabLst>
            </a:pPr>
            <a:r>
              <a:rPr lang="en-GB" sz="2000" b="0" dirty="0">
                <a:ea typeface="Calibri" panose="020F0502020204030204" pitchFamily="34" charset="0"/>
                <a:cs typeface="Times New Roman"/>
              </a:rPr>
              <a:t>The following results are collated from our pulse survey, with a response rate of approx. 25% of the total workforce.</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88% felt the organisation had Clear Values</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92% held Compassion for Patients as critical</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87% felt a strong sense of Inclusion and a Sense of Belonging</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86% were confident in their Wellbeing Offer</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76% felt they were able to Access Leaders</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88% felt they were working in an Innovative way</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82% highlighted the Clear and Open Communications</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85% were confident in Working with Other Teams, with</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81% felt empowered to Lead Change, and </a:t>
            </a:r>
          </a:p>
          <a:p>
            <a:pPr>
              <a:lnSpc>
                <a:spcPct val="107000"/>
              </a:lnSpc>
              <a:buFont typeface="Cambria Math" panose="02040503050406030204" pitchFamily="18" charset="0"/>
              <a:buChar char="▸"/>
              <a:tabLst>
                <a:tab pos="457200" algn="l"/>
              </a:tabLst>
            </a:pPr>
            <a:r>
              <a:rPr lang="en-GB" sz="2000" b="0" dirty="0">
                <a:ea typeface="Calibri" panose="020F0502020204030204" pitchFamily="34" charset="0"/>
                <a:cs typeface="Times New Roman"/>
              </a:rPr>
              <a:t>89% confident to work in an inter-team setting.</a:t>
            </a:r>
            <a:endParaRPr lang="en-GB" sz="2000" b="0" dirty="0"/>
          </a:p>
        </p:txBody>
      </p:sp>
    </p:spTree>
    <p:extLst>
      <p:ext uri="{BB962C8B-B14F-4D97-AF65-F5344CB8AC3E}">
        <p14:creationId xmlns:p14="http://schemas.microsoft.com/office/powerpoint/2010/main" val="193087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639E-6DA8-4E93-B2B9-2785D364D146}"/>
              </a:ext>
            </a:extLst>
          </p:cNvPr>
          <p:cNvSpPr>
            <a:spLocks noGrp="1"/>
          </p:cNvSpPr>
          <p:nvPr>
            <p:ph type="title"/>
          </p:nvPr>
        </p:nvSpPr>
        <p:spPr>
          <a:xfrm>
            <a:off x="432000" y="431999"/>
            <a:ext cx="7920000" cy="838512"/>
          </a:xfrm>
        </p:spPr>
        <p:txBody>
          <a:bodyPr/>
          <a:lstStyle/>
          <a:p>
            <a:r>
              <a:rPr lang="en-GB" dirty="0"/>
              <a:t>Key findings - debriefings</a:t>
            </a:r>
          </a:p>
        </p:txBody>
      </p:sp>
      <p:sp>
        <p:nvSpPr>
          <p:cNvPr id="4" name="Speech Bubble: Rectangle with Corners Rounded 3">
            <a:extLst>
              <a:ext uri="{FF2B5EF4-FFF2-40B4-BE49-F238E27FC236}">
                <a16:creationId xmlns:a16="http://schemas.microsoft.com/office/drawing/2014/main" id="{C6FC4BFE-C50C-4573-B819-AFACCC4C2E22}"/>
              </a:ext>
            </a:extLst>
          </p:cNvPr>
          <p:cNvSpPr/>
          <p:nvPr/>
        </p:nvSpPr>
        <p:spPr>
          <a:xfrm>
            <a:off x="1062659" y="3859019"/>
            <a:ext cx="3737131" cy="1754326"/>
          </a:xfrm>
          <a:prstGeom prst="wedgeRoundRectCallout">
            <a:avLst>
              <a:gd name="adj1" fmla="val 45859"/>
              <a:gd name="adj2" fmla="val 77974"/>
              <a:gd name="adj3" fmla="val 16667"/>
            </a:avLst>
          </a:prstGeom>
          <a:solidFill>
            <a:srgbClr val="9FCD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B59281C8-B169-4BEB-8D78-4A15D9AEB2DE}"/>
              </a:ext>
            </a:extLst>
          </p:cNvPr>
          <p:cNvSpPr/>
          <p:nvPr/>
        </p:nvSpPr>
        <p:spPr>
          <a:xfrm>
            <a:off x="432000" y="1637068"/>
            <a:ext cx="3187500" cy="1556370"/>
          </a:xfrm>
          <a:prstGeom prst="wedgeRoundRectCallout">
            <a:avLst>
              <a:gd name="adj1" fmla="val -38189"/>
              <a:gd name="adj2" fmla="val 74508"/>
              <a:gd name="adj3" fmla="val 16667"/>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8C75762-2295-4D1D-AD04-73DF8C883A34}"/>
              </a:ext>
            </a:extLst>
          </p:cNvPr>
          <p:cNvSpPr txBox="1"/>
          <p:nvPr/>
        </p:nvSpPr>
        <p:spPr>
          <a:xfrm>
            <a:off x="602362" y="1716110"/>
            <a:ext cx="3017138" cy="1477328"/>
          </a:xfrm>
          <a:prstGeom prst="rect">
            <a:avLst/>
          </a:prstGeom>
          <a:noFill/>
        </p:spPr>
        <p:txBody>
          <a:bodyPr wrap="square" rtlCol="0">
            <a:spAutoFit/>
          </a:bodyPr>
          <a:lstStyle/>
          <a:p>
            <a:r>
              <a:rPr lang="en-GB" i="1"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rPr>
              <a:t>The ability to make decisions and create change at pace has been a great experience.</a:t>
            </a:r>
          </a:p>
          <a:p>
            <a:endParaRPr lang="en-GB" dirty="0"/>
          </a:p>
        </p:txBody>
      </p:sp>
      <p:sp>
        <p:nvSpPr>
          <p:cNvPr id="7" name="TextBox 6">
            <a:extLst>
              <a:ext uri="{FF2B5EF4-FFF2-40B4-BE49-F238E27FC236}">
                <a16:creationId xmlns:a16="http://schemas.microsoft.com/office/drawing/2014/main" id="{43D36641-4C0D-4456-A870-5A677F6C39E9}"/>
              </a:ext>
            </a:extLst>
          </p:cNvPr>
          <p:cNvSpPr txBox="1"/>
          <p:nvPr/>
        </p:nvSpPr>
        <p:spPr>
          <a:xfrm>
            <a:off x="1224255" y="4053795"/>
            <a:ext cx="3413937" cy="1754326"/>
          </a:xfrm>
          <a:prstGeom prst="rect">
            <a:avLst/>
          </a:prstGeom>
          <a:noFill/>
        </p:spPr>
        <p:txBody>
          <a:bodyPr wrap="square" rtlCol="0">
            <a:spAutoFit/>
          </a:bodyPr>
          <a:lstStyle/>
          <a:p>
            <a:r>
              <a:rPr lang="en-GB" i="1"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rPr>
              <a:t>There was great strength in recruiting so broadly, as we attracted people we would not have normally recruited -  who have blossomed here.</a:t>
            </a:r>
          </a:p>
          <a:p>
            <a:endParaRPr lang="en-GB" dirty="0"/>
          </a:p>
        </p:txBody>
      </p:sp>
      <p:sp>
        <p:nvSpPr>
          <p:cNvPr id="8" name="Speech Bubble: Rectangle with Corners Rounded 7">
            <a:extLst>
              <a:ext uri="{FF2B5EF4-FFF2-40B4-BE49-F238E27FC236}">
                <a16:creationId xmlns:a16="http://schemas.microsoft.com/office/drawing/2014/main" id="{B6B09567-AAAA-4A14-84B2-A60F3CF7EBA0}"/>
              </a:ext>
            </a:extLst>
          </p:cNvPr>
          <p:cNvSpPr/>
          <p:nvPr/>
        </p:nvSpPr>
        <p:spPr>
          <a:xfrm>
            <a:off x="3894178" y="1635462"/>
            <a:ext cx="4678324" cy="923330"/>
          </a:xfrm>
          <a:prstGeom prst="wedgeRoundRectCallout">
            <a:avLst>
              <a:gd name="adj1" fmla="val -39627"/>
              <a:gd name="adj2" fmla="val 85580"/>
              <a:gd name="adj3" fmla="val 16667"/>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119070C5-B5E2-4E7C-BEDA-6327750F7546}"/>
              </a:ext>
            </a:extLst>
          </p:cNvPr>
          <p:cNvSpPr txBox="1"/>
          <p:nvPr/>
        </p:nvSpPr>
        <p:spPr>
          <a:xfrm>
            <a:off x="4046676" y="1726067"/>
            <a:ext cx="4373328" cy="923330"/>
          </a:xfrm>
          <a:prstGeom prst="rect">
            <a:avLst/>
          </a:prstGeom>
          <a:noFill/>
        </p:spPr>
        <p:txBody>
          <a:bodyPr wrap="square" rtlCol="0">
            <a:spAutoFit/>
          </a:bodyPr>
          <a:lstStyle/>
          <a:p>
            <a:r>
              <a:rPr lang="en-GB" i="1"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rPr>
              <a:t>The culture of the organisation was excellent and enabled me to be my best.</a:t>
            </a:r>
          </a:p>
          <a:p>
            <a:endParaRPr lang="en-GB" dirty="0"/>
          </a:p>
        </p:txBody>
      </p:sp>
      <p:sp>
        <p:nvSpPr>
          <p:cNvPr id="10" name="Speech Bubble: Rectangle with Corners Rounded 9">
            <a:extLst>
              <a:ext uri="{FF2B5EF4-FFF2-40B4-BE49-F238E27FC236}">
                <a16:creationId xmlns:a16="http://schemas.microsoft.com/office/drawing/2014/main" id="{0BFB67C3-BDDE-4BC0-ADA2-2D88CF91486B}"/>
              </a:ext>
            </a:extLst>
          </p:cNvPr>
          <p:cNvSpPr/>
          <p:nvPr/>
        </p:nvSpPr>
        <p:spPr>
          <a:xfrm>
            <a:off x="5699709" y="2810193"/>
            <a:ext cx="4373328" cy="1060791"/>
          </a:xfrm>
          <a:prstGeom prst="wedgeRoundRectCallout">
            <a:avLst>
              <a:gd name="adj1" fmla="val -39501"/>
              <a:gd name="adj2" fmla="val 8859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DF41815-6414-43FE-873C-13ABEC629629}"/>
              </a:ext>
            </a:extLst>
          </p:cNvPr>
          <p:cNvSpPr txBox="1"/>
          <p:nvPr/>
        </p:nvSpPr>
        <p:spPr>
          <a:xfrm>
            <a:off x="5972176" y="2853466"/>
            <a:ext cx="4314826" cy="1200329"/>
          </a:xfrm>
          <a:prstGeom prst="rect">
            <a:avLst/>
          </a:prstGeom>
          <a:noFill/>
        </p:spPr>
        <p:txBody>
          <a:bodyPr wrap="square" rtlCol="0">
            <a:spAutoFit/>
          </a:bodyPr>
          <a:lstStyle/>
          <a:p>
            <a:r>
              <a:rPr lang="en-GB" i="1"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rPr>
              <a:t>I have decided to change the path for my career, and had never considered the NHS as an employer before.</a:t>
            </a:r>
          </a:p>
          <a:p>
            <a:endParaRPr lang="en-GB" dirty="0"/>
          </a:p>
        </p:txBody>
      </p:sp>
      <p:sp>
        <p:nvSpPr>
          <p:cNvPr id="12" name="Speech Bubble: Rectangle with Corners Rounded 11">
            <a:extLst>
              <a:ext uri="{FF2B5EF4-FFF2-40B4-BE49-F238E27FC236}">
                <a16:creationId xmlns:a16="http://schemas.microsoft.com/office/drawing/2014/main" id="{41E86358-23E4-4E5D-B716-B0E456BEAEA0}"/>
              </a:ext>
            </a:extLst>
          </p:cNvPr>
          <p:cNvSpPr/>
          <p:nvPr/>
        </p:nvSpPr>
        <p:spPr>
          <a:xfrm>
            <a:off x="5637183" y="4494391"/>
            <a:ext cx="5429634" cy="1456294"/>
          </a:xfrm>
          <a:prstGeom prst="wedgeRoundRectCallout">
            <a:avLst>
              <a:gd name="adj1" fmla="val 35075"/>
              <a:gd name="adj2" fmla="val 72857"/>
              <a:gd name="adj3" fmla="val 16667"/>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EA1BAFB6-582A-4B9F-A2E0-437A20B2C1A6}"/>
              </a:ext>
            </a:extLst>
          </p:cNvPr>
          <p:cNvSpPr txBox="1"/>
          <p:nvPr/>
        </p:nvSpPr>
        <p:spPr>
          <a:xfrm>
            <a:off x="5699709" y="4645115"/>
            <a:ext cx="5268035" cy="1477328"/>
          </a:xfrm>
          <a:prstGeom prst="rect">
            <a:avLst/>
          </a:prstGeom>
          <a:noFill/>
        </p:spPr>
        <p:txBody>
          <a:bodyPr wrap="square" rtlCol="0">
            <a:spAutoFit/>
          </a:bodyPr>
          <a:lstStyle/>
          <a:p>
            <a:r>
              <a:rPr lang="en-GB" i="1"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rPr>
              <a:t>It is important to understand the things that enable staff to feel valued as it produces a work environment where people work well, ask questions and provide discretionary effort.</a:t>
            </a:r>
          </a:p>
          <a:p>
            <a:endParaRPr lang="en-GB" dirty="0"/>
          </a:p>
        </p:txBody>
      </p:sp>
    </p:spTree>
    <p:extLst>
      <p:ext uri="{BB962C8B-B14F-4D97-AF65-F5344CB8AC3E}">
        <p14:creationId xmlns:p14="http://schemas.microsoft.com/office/powerpoint/2010/main" val="994256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8D39D-A053-45BB-A8C9-55CF262E6D0D}"/>
              </a:ext>
            </a:extLst>
          </p:cNvPr>
          <p:cNvSpPr/>
          <p:nvPr/>
        </p:nvSpPr>
        <p:spPr>
          <a:xfrm>
            <a:off x="8970744" y="67903"/>
            <a:ext cx="3099335" cy="1414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2D81DD3-EEF1-49B5-AAE0-2BAF07CDA50C}"/>
              </a:ext>
            </a:extLst>
          </p:cNvPr>
          <p:cNvPicPr>
            <a:picLocks noChangeAspect="1"/>
          </p:cNvPicPr>
          <p:nvPr/>
        </p:nvPicPr>
        <p:blipFill>
          <a:blip r:embed="rId3"/>
          <a:stretch>
            <a:fillRect/>
          </a:stretch>
        </p:blipFill>
        <p:spPr>
          <a:xfrm>
            <a:off x="10313656" y="187022"/>
            <a:ext cx="1678038" cy="637926"/>
          </a:xfrm>
          <a:prstGeom prst="rect">
            <a:avLst/>
          </a:prstGeom>
        </p:spPr>
      </p:pic>
      <p:sp>
        <p:nvSpPr>
          <p:cNvPr id="3" name="Title 2">
            <a:extLst>
              <a:ext uri="{FF2B5EF4-FFF2-40B4-BE49-F238E27FC236}">
                <a16:creationId xmlns:a16="http://schemas.microsoft.com/office/drawing/2014/main" id="{A181F3A6-BCA5-4E29-93BF-DC451308F2D5}"/>
              </a:ext>
            </a:extLst>
          </p:cNvPr>
          <p:cNvSpPr>
            <a:spLocks noGrp="1"/>
          </p:cNvSpPr>
          <p:nvPr>
            <p:ph type="title"/>
          </p:nvPr>
        </p:nvSpPr>
        <p:spPr>
          <a:xfrm>
            <a:off x="432000" y="565314"/>
            <a:ext cx="7920000" cy="1764000"/>
          </a:xfrm>
        </p:spPr>
        <p:txBody>
          <a:bodyPr/>
          <a:lstStyle/>
          <a:p>
            <a:r>
              <a:rPr lang="en-GB" dirty="0"/>
              <a:t>Our learning</a:t>
            </a:r>
          </a:p>
        </p:txBody>
      </p:sp>
      <p:sp>
        <p:nvSpPr>
          <p:cNvPr id="5" name="Content Placeholder 4">
            <a:extLst>
              <a:ext uri="{FF2B5EF4-FFF2-40B4-BE49-F238E27FC236}">
                <a16:creationId xmlns:a16="http://schemas.microsoft.com/office/drawing/2014/main" id="{97B7A9E5-164F-41C6-845E-22D4E7F9DB96}"/>
              </a:ext>
            </a:extLst>
          </p:cNvPr>
          <p:cNvSpPr>
            <a:spLocks noGrp="1"/>
          </p:cNvSpPr>
          <p:nvPr>
            <p:ph idx="1"/>
          </p:nvPr>
        </p:nvSpPr>
        <p:spPr/>
        <p:txBody>
          <a:bodyPr/>
          <a:lstStyle/>
          <a:p>
            <a:r>
              <a:rPr lang="en-GB" b="0" dirty="0"/>
              <a:t>We didn’t always get it right and we were only a small cog in a much bigger system responding to the pandemic, but building a hospital from scratch allowed us to do things differently.</a:t>
            </a:r>
          </a:p>
          <a:p>
            <a:r>
              <a:rPr lang="en-GB" b="0" dirty="0"/>
              <a:t>As a team we learnt so much from our Nightingale experience. Here are the big things we are taking a way with us. </a:t>
            </a:r>
          </a:p>
        </p:txBody>
      </p:sp>
    </p:spTree>
    <p:extLst>
      <p:ext uri="{BB962C8B-B14F-4D97-AF65-F5344CB8AC3E}">
        <p14:creationId xmlns:p14="http://schemas.microsoft.com/office/powerpoint/2010/main" val="17508652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7BAD5AF6-A065-4FBC-B35C-1D61BB1B8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009987" y="1"/>
            <a:ext cx="110549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r>
              <a:rPr lang="en-US" sz="1800" dirty="0"/>
              <a:t>Leaner and more effective structures and hierarchies where people are encouraged to have purpose and autonomy whilst being supported to master their skills produces teams who deliver great service and go the extra mile.</a:t>
            </a:r>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4106525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5E956B1-5582-49CA-8936-92BBB464E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085"/>
          <a:stretch/>
        </p:blipFill>
        <p:spPr bwMode="auto">
          <a:xfrm>
            <a:off x="5414211" y="-2"/>
            <a:ext cx="10952746"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r>
              <a:rPr lang="en-GB" sz="1800" dirty="0">
                <a:ea typeface="Calibri" panose="020F0502020204030204" pitchFamily="34" charset="0"/>
                <a:cs typeface="Times New Roman"/>
              </a:rPr>
              <a:t>The development of culture, vision and values should be succinct and easy to understand. This then needs to be weaved through every aspect of the workforce experience in order to be meaningful and to inspire ownership.</a:t>
            </a:r>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5190536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5D02EA18-E785-475B-90F3-2C097CED9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r>
              <a:rPr lang="en-GB" sz="1800" dirty="0">
                <a:ea typeface="Calibri" panose="020F0502020204030204" pitchFamily="34" charset="0"/>
                <a:cs typeface="Times New Roman"/>
              </a:rPr>
              <a:t>The true value of your stated culture does not come from the development of the words, but engagement with the workforce in delivering it. </a:t>
            </a:r>
            <a:endParaRPr lang="en-GB" sz="1800" dirty="0"/>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1851514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84437B4F-3291-4A3B-A9BE-84BAC3166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r>
              <a:rPr lang="en-GB" sz="1800" dirty="0">
                <a:ea typeface="Calibri" panose="020F0502020204030204" pitchFamily="34" charset="0"/>
                <a:cs typeface="Times New Roman"/>
              </a:rPr>
              <a:t>When we have an authentic approach to wellbeing we produce an environment in which people feel safe and well looked after. This approach supports people to deliver the kind of services we are looking for.</a:t>
            </a:r>
          </a:p>
          <a:p>
            <a:endParaRPr lang="en-GB" sz="1800" dirty="0"/>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172357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C5ED15-DB53-4E19-9D85-1461B834342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701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E92E10B-35AB-4B91-8C5A-D0EF223C6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08" y="-2"/>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pPr>
              <a:lnSpc>
                <a:spcPct val="107000"/>
              </a:lnSpc>
              <a:tabLst>
                <a:tab pos="457200" algn="l"/>
              </a:tabLst>
            </a:pPr>
            <a:r>
              <a:rPr lang="en-GB" sz="1800" dirty="0">
                <a:solidFill>
                  <a:schemeClr val="tx1">
                    <a:lumMod val="75000"/>
                    <a:lumOff val="25000"/>
                  </a:schemeClr>
                </a:solidFill>
              </a:rPr>
              <a:t>Creating a culture where people feel respected and able to act, encourages people to speak up about what they have to offer or what they need from a learning perspective to create a strong learning culture. </a:t>
            </a:r>
            <a:endParaRPr lang="en-GB" sz="1800" dirty="0"/>
          </a:p>
          <a:p>
            <a:endParaRPr lang="en-GB" sz="1800" dirty="0"/>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312485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3FAD2C4E-FCDE-4A57-BF7D-CA1E106B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45" y="-2"/>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pPr>
              <a:lnSpc>
                <a:spcPct val="107000"/>
              </a:lnSpc>
              <a:tabLst>
                <a:tab pos="457200" algn="l"/>
              </a:tabLst>
            </a:pPr>
            <a:r>
              <a:rPr lang="en-GB" sz="1800" dirty="0">
                <a:ea typeface="+mn-lt"/>
                <a:cs typeface="+mn-lt"/>
              </a:rPr>
              <a:t>When we have an intentional inclusive approach to recruitment and building a team, we create a workforce that reflects the communities we are looking to serve. This approach must run throughout the organisation; from recruitment through to how individual teams operate. </a:t>
            </a:r>
            <a:endParaRPr lang="en-GB" sz="1800" dirty="0">
              <a:ea typeface="Calibri" panose="020F0502020204030204" pitchFamily="34" charset="0"/>
              <a:cs typeface="Times New Roman"/>
            </a:endParaRPr>
          </a:p>
          <a:p>
            <a:endParaRPr lang="en-GB" sz="1800" dirty="0"/>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3266610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D66BA"/>
        </a:solidFill>
        <a:effectLst/>
      </p:bgPr>
    </p:bg>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BA9EB81E-79E7-47C3-8028-F0F8366D9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08"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87FC5F2-7E40-4FAC-AEA7-CC471D31BCCA}"/>
              </a:ext>
            </a:extLst>
          </p:cNvPr>
          <p:cNvSpPr>
            <a:spLocks noGrp="1"/>
          </p:cNvSpPr>
          <p:nvPr>
            <p:ph idx="1"/>
          </p:nvPr>
        </p:nvSpPr>
        <p:spPr>
          <a:xfrm>
            <a:off x="804672" y="2871982"/>
            <a:ext cx="4782458" cy="3181684"/>
          </a:xfrm>
        </p:spPr>
        <p:txBody>
          <a:bodyPr anchor="t">
            <a:normAutofit/>
          </a:bodyPr>
          <a:lstStyle/>
          <a:p>
            <a:r>
              <a:rPr lang="en-GB" sz="1800" dirty="0">
                <a:ea typeface="Calibri" panose="020F0502020204030204" pitchFamily="34" charset="0"/>
                <a:cs typeface="Times New Roman"/>
              </a:rPr>
              <a:t>The pandemic alongside a clear call to action has supported the NHS recruitment drive. If we go onto look after those recruits, we make them feel valued and support them to develop, we can help build a future workforce.</a:t>
            </a:r>
            <a:endParaRPr lang="en-GB" sz="1800" dirty="0">
              <a:ea typeface="Calibri" panose="020F0502020204030204" pitchFamily="34" charset="0"/>
              <a:cs typeface="Times New Roman" panose="02020603050405020304" pitchFamily="18" charset="0"/>
            </a:endParaRPr>
          </a:p>
          <a:p>
            <a:endParaRPr lang="en-GB" sz="1800" dirty="0"/>
          </a:p>
        </p:txBody>
      </p:sp>
      <p:sp>
        <p:nvSpPr>
          <p:cNvPr id="4" name="AutoShape 2">
            <a:extLst>
              <a:ext uri="{FF2B5EF4-FFF2-40B4-BE49-F238E27FC236}">
                <a16:creationId xmlns:a16="http://schemas.microsoft.com/office/drawing/2014/main" id="{B3487D20-B777-4911-90C3-2635AE08E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6676298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B136E-9F5A-4E5A-9E8C-BC1749E1BD83}"/>
              </a:ext>
            </a:extLst>
          </p:cNvPr>
          <p:cNvSpPr>
            <a:spLocks noGrp="1"/>
          </p:cNvSpPr>
          <p:nvPr>
            <p:ph type="title"/>
          </p:nvPr>
        </p:nvSpPr>
        <p:spPr>
          <a:xfrm>
            <a:off x="4053502" y="1875788"/>
            <a:ext cx="4176095" cy="1764000"/>
          </a:xfrm>
        </p:spPr>
        <p:txBody>
          <a:bodyPr/>
          <a:lstStyle/>
          <a:p>
            <a:r>
              <a:rPr lang="en-GB" dirty="0"/>
              <a:t>Reactivation</a:t>
            </a:r>
          </a:p>
        </p:txBody>
      </p:sp>
    </p:spTree>
    <p:extLst>
      <p:ext uri="{BB962C8B-B14F-4D97-AF65-F5344CB8AC3E}">
        <p14:creationId xmlns:p14="http://schemas.microsoft.com/office/powerpoint/2010/main" val="1407857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B136E-9F5A-4E5A-9E8C-BC1749E1BD83}"/>
              </a:ext>
            </a:extLst>
          </p:cNvPr>
          <p:cNvSpPr>
            <a:spLocks noGrp="1"/>
          </p:cNvSpPr>
          <p:nvPr>
            <p:ph type="title"/>
          </p:nvPr>
        </p:nvSpPr>
        <p:spPr>
          <a:xfrm>
            <a:off x="4053502" y="1875788"/>
            <a:ext cx="4176095" cy="1764000"/>
          </a:xfrm>
        </p:spPr>
        <p:txBody>
          <a:bodyPr/>
          <a:lstStyle/>
          <a:p>
            <a:r>
              <a:rPr lang="en-GB" dirty="0"/>
              <a:t>Any questions?</a:t>
            </a:r>
          </a:p>
        </p:txBody>
      </p:sp>
    </p:spTree>
    <p:extLst>
      <p:ext uri="{BB962C8B-B14F-4D97-AF65-F5344CB8AC3E}">
        <p14:creationId xmlns:p14="http://schemas.microsoft.com/office/powerpoint/2010/main" val="3926210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building&#10;&#10;Description automatically generated">
            <a:extLst>
              <a:ext uri="{FF2B5EF4-FFF2-40B4-BE49-F238E27FC236}">
                <a16:creationId xmlns:a16="http://schemas.microsoft.com/office/drawing/2014/main" id="{C9DB6733-3580-4AF0-899E-45FDC73C65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316163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1961-4863-4973-8150-8F0580AEA7D5}"/>
              </a:ext>
            </a:extLst>
          </p:cNvPr>
          <p:cNvSpPr>
            <a:spLocks noGrp="1"/>
          </p:cNvSpPr>
          <p:nvPr>
            <p:ph type="title"/>
          </p:nvPr>
        </p:nvSpPr>
        <p:spPr/>
        <p:txBody>
          <a:bodyPr/>
          <a:lstStyle/>
          <a:p>
            <a:r>
              <a:rPr lang="en-GB" dirty="0"/>
              <a:t>Our task</a:t>
            </a:r>
          </a:p>
        </p:txBody>
      </p:sp>
      <p:sp>
        <p:nvSpPr>
          <p:cNvPr id="3" name="Content Placeholder 2">
            <a:extLst>
              <a:ext uri="{FF2B5EF4-FFF2-40B4-BE49-F238E27FC236}">
                <a16:creationId xmlns:a16="http://schemas.microsoft.com/office/drawing/2014/main" id="{3DCA283A-6DD3-411D-967A-F3A52A6FBF4E}"/>
              </a:ext>
            </a:extLst>
          </p:cNvPr>
          <p:cNvSpPr>
            <a:spLocks noGrp="1"/>
          </p:cNvSpPr>
          <p:nvPr>
            <p:ph idx="1"/>
          </p:nvPr>
        </p:nvSpPr>
        <p:spPr/>
        <p:txBody>
          <a:bodyPr/>
          <a:lstStyle/>
          <a:p>
            <a:r>
              <a:rPr lang="en-GB" b="0" dirty="0"/>
              <a:t>To recruit a team at pace to a new hospital, without destabilising our neighbouring healthcare providers and while also putting approaches and processes in place to support our workforce for the time they were with us. </a:t>
            </a:r>
          </a:p>
          <a:p>
            <a:r>
              <a:rPr lang="en-GB" b="0" dirty="0"/>
              <a:t>Shortly before opening a host trust was confirmed (Manchester University NHS Foundation Trust), however due to the pace and scale of the task, alongside huge service pressures across the NHS, we recruited a dedicated Workforce Team to take on this challenge. </a:t>
            </a:r>
          </a:p>
        </p:txBody>
      </p:sp>
    </p:spTree>
    <p:extLst>
      <p:ext uri="{BB962C8B-B14F-4D97-AF65-F5344CB8AC3E}">
        <p14:creationId xmlns:p14="http://schemas.microsoft.com/office/powerpoint/2010/main" val="253093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F78A6-2596-4D40-A0AD-BB6713E29316}"/>
              </a:ext>
            </a:extLst>
          </p:cNvPr>
          <p:cNvSpPr>
            <a:spLocks noGrp="1"/>
          </p:cNvSpPr>
          <p:nvPr>
            <p:ph type="title"/>
          </p:nvPr>
        </p:nvSpPr>
        <p:spPr>
          <a:xfrm>
            <a:off x="218640" y="-787201"/>
            <a:ext cx="7920000" cy="1764000"/>
          </a:xfrm>
        </p:spPr>
        <p:txBody>
          <a:bodyPr/>
          <a:lstStyle/>
          <a:p>
            <a:r>
              <a:rPr lang="en-GB" dirty="0"/>
              <a:t>Our team</a:t>
            </a:r>
          </a:p>
        </p:txBody>
      </p:sp>
      <p:pic>
        <p:nvPicPr>
          <p:cNvPr id="5" name="Picture 4" descr="A group of people standing in front of a building&#10;&#10;Description automatically generated">
            <a:extLst>
              <a:ext uri="{FF2B5EF4-FFF2-40B4-BE49-F238E27FC236}">
                <a16:creationId xmlns:a16="http://schemas.microsoft.com/office/drawing/2014/main" id="{327C6B4E-BB23-4E63-AAB6-60785E07F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1069519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FF0B-8011-4B37-B5E0-E6BF07A5332B}"/>
              </a:ext>
            </a:extLst>
          </p:cNvPr>
          <p:cNvSpPr>
            <a:spLocks noGrp="1"/>
          </p:cNvSpPr>
          <p:nvPr>
            <p:ph type="title"/>
          </p:nvPr>
        </p:nvSpPr>
        <p:spPr/>
        <p:txBody>
          <a:bodyPr/>
          <a:lstStyle/>
          <a:p>
            <a:r>
              <a:rPr lang="en-GB" dirty="0"/>
              <a:t>Opportunities</a:t>
            </a:r>
          </a:p>
        </p:txBody>
      </p:sp>
      <p:sp>
        <p:nvSpPr>
          <p:cNvPr id="3" name="Content Placeholder 2">
            <a:extLst>
              <a:ext uri="{FF2B5EF4-FFF2-40B4-BE49-F238E27FC236}">
                <a16:creationId xmlns:a16="http://schemas.microsoft.com/office/drawing/2014/main" id="{42E3E8CF-76B7-4D93-8484-1A8B49939041}"/>
              </a:ext>
            </a:extLst>
          </p:cNvPr>
          <p:cNvSpPr>
            <a:spLocks noGrp="1"/>
          </p:cNvSpPr>
          <p:nvPr>
            <p:ph idx="1"/>
          </p:nvPr>
        </p:nvSpPr>
        <p:spPr/>
        <p:txBody>
          <a:bodyPr/>
          <a:lstStyle/>
          <a:p>
            <a:pPr marL="342900" indent="-342900">
              <a:buFont typeface="Arial" panose="020B0604020202020204" pitchFamily="34" charset="0"/>
              <a:buChar char="•"/>
            </a:pPr>
            <a:r>
              <a:rPr lang="en-GB" b="0" dirty="0"/>
              <a:t>A clear call to action and purpose to encourage people to step forward</a:t>
            </a:r>
          </a:p>
          <a:p>
            <a:pPr marL="342900" indent="-342900">
              <a:buFont typeface="Arial" panose="020B0604020202020204" pitchFamily="34" charset="0"/>
              <a:buChar char="•"/>
            </a:pPr>
            <a:r>
              <a:rPr lang="en-GB" b="0" dirty="0"/>
              <a:t>Current labour market: people furloughed or out of work due to COVID 19</a:t>
            </a:r>
          </a:p>
          <a:p>
            <a:pPr marL="342900" indent="-342900">
              <a:buFont typeface="Arial" panose="020B0604020202020204" pitchFamily="34" charset="0"/>
              <a:buChar char="•"/>
            </a:pPr>
            <a:r>
              <a:rPr lang="en-GB" b="0" dirty="0"/>
              <a:t>Support from our regional healthcare system</a:t>
            </a:r>
          </a:p>
          <a:p>
            <a:pPr marL="342900" indent="-342900">
              <a:buFont typeface="Arial" panose="020B0604020202020204" pitchFamily="34" charset="0"/>
              <a:buChar char="•"/>
            </a:pPr>
            <a:r>
              <a:rPr lang="en-GB" b="0" dirty="0"/>
              <a:t>Being able to build something from nothing – using our learning and experience to do things differently</a:t>
            </a:r>
          </a:p>
          <a:p>
            <a:pPr marL="342900" indent="-342900">
              <a:buFont typeface="Arial" panose="020B0604020202020204" pitchFamily="34" charset="0"/>
              <a:buChar char="•"/>
            </a:pPr>
            <a:r>
              <a:rPr lang="en-GB" b="0" dirty="0"/>
              <a:t>To create bespoke employment models, utilising national agreements as appropriate</a:t>
            </a:r>
          </a:p>
          <a:p>
            <a:pPr marL="342900" indent="-342900">
              <a:buFont typeface="Arial" panose="020B0604020202020204" pitchFamily="34" charset="0"/>
              <a:buChar char="•"/>
            </a:pPr>
            <a:r>
              <a:rPr lang="en-GB" b="0" dirty="0"/>
              <a:t>Not being afraid of the art of the possible – being motivated to create the best possible workforce experience</a:t>
            </a:r>
          </a:p>
          <a:p>
            <a:pPr marL="342900" indent="-342900">
              <a:buFont typeface="Arial" panose="020B0604020202020204" pitchFamily="34" charset="0"/>
              <a:buChar char="•"/>
            </a:pPr>
            <a:r>
              <a:rPr lang="en-GB" b="0" dirty="0"/>
              <a:t>Operating in pandemic requires fast actions, which makes for effective decision making</a:t>
            </a:r>
          </a:p>
        </p:txBody>
      </p:sp>
    </p:spTree>
    <p:extLst>
      <p:ext uri="{BB962C8B-B14F-4D97-AF65-F5344CB8AC3E}">
        <p14:creationId xmlns:p14="http://schemas.microsoft.com/office/powerpoint/2010/main" val="1350712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18C3-7436-4B54-BF00-1ED187965A42}"/>
              </a:ext>
            </a:extLst>
          </p:cNvPr>
          <p:cNvSpPr>
            <a:spLocks noGrp="1"/>
          </p:cNvSpPr>
          <p:nvPr>
            <p:ph type="title"/>
          </p:nvPr>
        </p:nvSpPr>
        <p:spPr/>
        <p:txBody>
          <a:bodyPr/>
          <a:lstStyle/>
          <a:p>
            <a:r>
              <a:rPr lang="en-GB" dirty="0"/>
              <a:t>Challenges</a:t>
            </a:r>
          </a:p>
        </p:txBody>
      </p:sp>
      <p:sp>
        <p:nvSpPr>
          <p:cNvPr id="3" name="Content Placeholder 2">
            <a:extLst>
              <a:ext uri="{FF2B5EF4-FFF2-40B4-BE49-F238E27FC236}">
                <a16:creationId xmlns:a16="http://schemas.microsoft.com/office/drawing/2014/main" id="{84A11082-F3AB-4261-BDDF-45DA00DB8594}"/>
              </a:ext>
            </a:extLst>
          </p:cNvPr>
          <p:cNvSpPr>
            <a:spLocks noGrp="1"/>
          </p:cNvSpPr>
          <p:nvPr>
            <p:ph idx="1"/>
          </p:nvPr>
        </p:nvSpPr>
        <p:spPr/>
        <p:txBody>
          <a:bodyPr/>
          <a:lstStyle/>
          <a:p>
            <a:pPr marL="342900" indent="-342900">
              <a:buFont typeface="Arial" panose="020B0604020202020204" pitchFamily="34" charset="0"/>
              <a:buChar char="•"/>
            </a:pPr>
            <a:r>
              <a:rPr lang="en-GB" b="0" dirty="0"/>
              <a:t>To recruit our team without drawing valuable resources away from other healthcare organisations</a:t>
            </a:r>
          </a:p>
          <a:p>
            <a:pPr marL="342900" indent="-342900">
              <a:buFont typeface="Arial" panose="020B0604020202020204" pitchFamily="34" charset="0"/>
              <a:buChar char="•"/>
            </a:pPr>
            <a:r>
              <a:rPr lang="en-GB" b="0" dirty="0"/>
              <a:t>To create a sense of belonging and team spirit in a new and temporary organisation, with different employment arrangements and individuals from a variety of backgrounds</a:t>
            </a:r>
          </a:p>
          <a:p>
            <a:pPr marL="342900" indent="-342900">
              <a:buFont typeface="Arial" panose="020B0604020202020204" pitchFamily="34" charset="0"/>
              <a:buChar char="•"/>
            </a:pPr>
            <a:r>
              <a:rPr lang="en-GB" b="0" dirty="0"/>
              <a:t>To build workforce systems and processes that supported the nature of the hospital </a:t>
            </a:r>
          </a:p>
          <a:p>
            <a:pPr marL="342900" indent="-342900">
              <a:buFont typeface="Arial" panose="020B0604020202020204" pitchFamily="34" charset="0"/>
              <a:buChar char="•"/>
            </a:pPr>
            <a:r>
              <a:rPr lang="en-GB" b="0" dirty="0"/>
              <a:t>To make sure our team felt supported – with extraordinary challenges and home situations.</a:t>
            </a:r>
          </a:p>
          <a:p>
            <a:pPr marL="342900" indent="-342900">
              <a:buFont typeface="Arial" panose="020B0604020202020204" pitchFamily="34" charset="0"/>
              <a:buChar char="•"/>
            </a:pPr>
            <a:r>
              <a:rPr lang="en-GB" b="0" dirty="0">
                <a:solidFill>
                  <a:schemeClr val="tx1">
                    <a:lumMod val="75000"/>
                    <a:lumOff val="25000"/>
                  </a:schemeClr>
                </a:solidFill>
              </a:rPr>
              <a:t>To be inclusive in a crisis, where the tendency is to make quick decisions without considering the equality impacts of those approaches</a:t>
            </a:r>
          </a:p>
          <a:p>
            <a:pPr marL="342900" indent="-342900">
              <a:buFont typeface="Arial" panose="020B0604020202020204" pitchFamily="34" charset="0"/>
              <a:buChar char="•"/>
            </a:pPr>
            <a:endParaRPr lang="en-GB" b="0" dirty="0"/>
          </a:p>
        </p:txBody>
      </p:sp>
      <p:sp>
        <p:nvSpPr>
          <p:cNvPr id="4" name="TextBox 3">
            <a:extLst>
              <a:ext uri="{FF2B5EF4-FFF2-40B4-BE49-F238E27FC236}">
                <a16:creationId xmlns:a16="http://schemas.microsoft.com/office/drawing/2014/main" id="{A0767748-A2E6-4899-8899-28ECE74AEF0E}"/>
              </a:ext>
            </a:extLst>
          </p:cNvPr>
          <p:cNvSpPr txBox="1"/>
          <p:nvPr/>
        </p:nvSpPr>
        <p:spPr>
          <a:xfrm>
            <a:off x="2815119" y="5870457"/>
            <a:ext cx="5854557" cy="430887"/>
          </a:xfrm>
          <a:prstGeom prst="rect">
            <a:avLst/>
          </a:prstGeom>
          <a:noFill/>
        </p:spPr>
        <p:txBody>
          <a:bodyPr wrap="square" rtlCol="0">
            <a:spAutoFit/>
          </a:bodyPr>
          <a:lstStyle/>
          <a:p>
            <a:r>
              <a:rPr lang="en-GB" sz="2200" b="1" dirty="0">
                <a:solidFill>
                  <a:srgbClr val="0D66BA"/>
                </a:solidFill>
              </a:rPr>
              <a:t>To do </a:t>
            </a:r>
            <a:r>
              <a:rPr lang="en-GB" sz="2200" b="1" u="sng" dirty="0">
                <a:solidFill>
                  <a:srgbClr val="0D66BA"/>
                </a:solidFill>
              </a:rPr>
              <a:t>ALL</a:t>
            </a:r>
            <a:r>
              <a:rPr lang="en-GB" sz="2200" b="1" dirty="0">
                <a:solidFill>
                  <a:srgbClr val="0D66BA"/>
                </a:solidFill>
              </a:rPr>
              <a:t> of this in less than two weeks!</a:t>
            </a:r>
          </a:p>
        </p:txBody>
      </p:sp>
    </p:spTree>
    <p:extLst>
      <p:ext uri="{BB962C8B-B14F-4D97-AF65-F5344CB8AC3E}">
        <p14:creationId xmlns:p14="http://schemas.microsoft.com/office/powerpoint/2010/main" val="41474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0FC9-C13A-460E-8E0E-F75A6A305170}"/>
              </a:ext>
            </a:extLst>
          </p:cNvPr>
          <p:cNvSpPr>
            <a:spLocks noGrp="1"/>
          </p:cNvSpPr>
          <p:nvPr>
            <p:ph type="title"/>
          </p:nvPr>
        </p:nvSpPr>
        <p:spPr/>
        <p:txBody>
          <a:bodyPr/>
          <a:lstStyle/>
          <a:p>
            <a:r>
              <a:rPr lang="en-GB" dirty="0"/>
              <a:t>Our approach</a:t>
            </a:r>
          </a:p>
        </p:txBody>
      </p:sp>
      <p:grpSp>
        <p:nvGrpSpPr>
          <p:cNvPr id="4" name="Group 3">
            <a:extLst>
              <a:ext uri="{FF2B5EF4-FFF2-40B4-BE49-F238E27FC236}">
                <a16:creationId xmlns:a16="http://schemas.microsoft.com/office/drawing/2014/main" id="{791ED148-DD9F-49B2-B149-923666BEF3F8}"/>
              </a:ext>
            </a:extLst>
          </p:cNvPr>
          <p:cNvGrpSpPr/>
          <p:nvPr/>
        </p:nvGrpSpPr>
        <p:grpSpPr>
          <a:xfrm>
            <a:off x="526786" y="3313738"/>
            <a:ext cx="10475196" cy="2335270"/>
            <a:chOff x="588431" y="919859"/>
            <a:chExt cx="7342039" cy="2335270"/>
          </a:xfrm>
        </p:grpSpPr>
        <p:sp>
          <p:nvSpPr>
            <p:cNvPr id="5" name="TextBox 4">
              <a:extLst>
                <a:ext uri="{FF2B5EF4-FFF2-40B4-BE49-F238E27FC236}">
                  <a16:creationId xmlns:a16="http://schemas.microsoft.com/office/drawing/2014/main" id="{329F33F7-5AC3-4390-80C5-66BB02427710}"/>
                </a:ext>
              </a:extLst>
            </p:cNvPr>
            <p:cNvSpPr txBox="1"/>
            <p:nvPr/>
          </p:nvSpPr>
          <p:spPr>
            <a:xfrm>
              <a:off x="647032" y="929280"/>
              <a:ext cx="1692000"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66BA"/>
                  </a:solidFill>
                  <a:effectLst/>
                  <a:uLnTx/>
                  <a:uFillTx/>
                  <a:latin typeface="Arial" panose="020B0604020202020204"/>
                  <a:ea typeface="+mn-ea"/>
                  <a:cs typeface="+mn-cs"/>
                </a:rPr>
                <a:t>1.</a:t>
              </a:r>
            </a:p>
            <a:p>
              <a:pPr algn="ctr">
                <a:defRPr/>
              </a:pPr>
              <a:r>
                <a:rPr lang="en-GB" dirty="0">
                  <a:solidFill>
                    <a:srgbClr val="0D66BA"/>
                  </a:solidFill>
                  <a:latin typeface="Arial" panose="020B0604020202020204"/>
                </a:rPr>
                <a:t>Looking after our people</a:t>
              </a:r>
              <a:endParaRPr lang="en-GB" dirty="0">
                <a:ea typeface="+mn-ea"/>
                <a:cs typeface="+mn-cs"/>
              </a:endParaRPr>
            </a:p>
          </p:txBody>
        </p:sp>
        <p:grpSp>
          <p:nvGrpSpPr>
            <p:cNvPr id="6" name="Group 5">
              <a:extLst>
                <a:ext uri="{FF2B5EF4-FFF2-40B4-BE49-F238E27FC236}">
                  <a16:creationId xmlns:a16="http://schemas.microsoft.com/office/drawing/2014/main" id="{E10D1451-4D4F-4B52-8017-2B888E1EB099}"/>
                </a:ext>
              </a:extLst>
            </p:cNvPr>
            <p:cNvGrpSpPr/>
            <p:nvPr/>
          </p:nvGrpSpPr>
          <p:grpSpPr>
            <a:xfrm>
              <a:off x="588431" y="919859"/>
              <a:ext cx="7342039" cy="2335270"/>
              <a:chOff x="596691" y="1262653"/>
              <a:chExt cx="7342039" cy="2335270"/>
            </a:xfrm>
          </p:grpSpPr>
          <p:sp>
            <p:nvSpPr>
              <p:cNvPr id="7" name="TextBox 6">
                <a:extLst>
                  <a:ext uri="{FF2B5EF4-FFF2-40B4-BE49-F238E27FC236}">
                    <a16:creationId xmlns:a16="http://schemas.microsoft.com/office/drawing/2014/main" id="{81BB8B06-3759-4D85-8727-789E9DAF8351}"/>
                  </a:ext>
                </a:extLst>
              </p:cNvPr>
              <p:cNvSpPr txBox="1"/>
              <p:nvPr/>
            </p:nvSpPr>
            <p:spPr>
              <a:xfrm>
                <a:off x="2474350" y="1262655"/>
                <a:ext cx="1692000"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66BA"/>
                    </a:solidFill>
                    <a:effectLst/>
                    <a:uLnTx/>
                    <a:uFillTx/>
                    <a:latin typeface="Arial" panose="020B0604020202020204"/>
                    <a:ea typeface="+mn-ea"/>
                    <a:cs typeface="+mn-cs"/>
                  </a:rPr>
                  <a:t>2.</a:t>
                </a:r>
              </a:p>
              <a:p>
                <a:pPr marL="0" marR="0" lvl="0" indent="0" algn="ctr" defTabSz="914400">
                  <a:lnSpc>
                    <a:spcPct val="100000"/>
                  </a:lnSpc>
                  <a:spcBef>
                    <a:spcPts val="0"/>
                  </a:spcBef>
                  <a:spcAft>
                    <a:spcPts val="0"/>
                  </a:spcAft>
                  <a:buClrTx/>
                  <a:buSzTx/>
                  <a:buNone/>
                  <a:tabLst/>
                  <a:defRPr/>
                </a:pPr>
                <a:r>
                  <a:rPr lang="en-GB" dirty="0">
                    <a:solidFill>
                      <a:srgbClr val="0D66BA"/>
                    </a:solidFill>
                    <a:latin typeface="Arial" panose="020B0604020202020204"/>
                  </a:rPr>
                  <a:t>Belonging</a:t>
                </a:r>
                <a:endParaRPr lang="en-GB" dirty="0">
                  <a:ea typeface="+mn-ea"/>
                  <a:cs typeface="+mn-cs"/>
                </a:endParaRPr>
              </a:p>
            </p:txBody>
          </p:sp>
          <p:sp>
            <p:nvSpPr>
              <p:cNvPr id="8" name="TextBox 7">
                <a:extLst>
                  <a:ext uri="{FF2B5EF4-FFF2-40B4-BE49-F238E27FC236}">
                    <a16:creationId xmlns:a16="http://schemas.microsoft.com/office/drawing/2014/main" id="{990EF09B-8142-48C3-A9C9-E1FA8CEFA546}"/>
                  </a:ext>
                </a:extLst>
              </p:cNvPr>
              <p:cNvSpPr txBox="1"/>
              <p:nvPr/>
            </p:nvSpPr>
            <p:spPr>
              <a:xfrm>
                <a:off x="4301668" y="1262655"/>
                <a:ext cx="1692000"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66BA"/>
                    </a:solidFill>
                    <a:effectLst/>
                    <a:uLnTx/>
                    <a:uFillTx/>
                    <a:latin typeface="Arial" panose="020B0604020202020204"/>
                    <a:ea typeface="+mn-ea"/>
                    <a:cs typeface="+mn-cs"/>
                  </a:rPr>
                  <a:t>3.</a:t>
                </a:r>
              </a:p>
              <a:p>
                <a:pPr algn="ctr">
                  <a:defRPr/>
                </a:pPr>
                <a:r>
                  <a:rPr lang="en-GB" dirty="0">
                    <a:solidFill>
                      <a:srgbClr val="0D66BA"/>
                    </a:solidFill>
                    <a:latin typeface="Arial" panose="020B0604020202020204"/>
                  </a:rPr>
                  <a:t>New ways of working and delivering care </a:t>
                </a:r>
                <a:endParaRPr lang="en-GB" dirty="0">
                  <a:ea typeface="+mn-ea"/>
                  <a:cs typeface="+mn-cs"/>
                </a:endParaRPr>
              </a:p>
            </p:txBody>
          </p:sp>
          <p:sp>
            <p:nvSpPr>
              <p:cNvPr id="9" name="TextBox 8">
                <a:extLst>
                  <a:ext uri="{FF2B5EF4-FFF2-40B4-BE49-F238E27FC236}">
                    <a16:creationId xmlns:a16="http://schemas.microsoft.com/office/drawing/2014/main" id="{10FCBFD1-4BC5-4A41-B64A-2C34EEB7FB58}"/>
                  </a:ext>
                </a:extLst>
              </p:cNvPr>
              <p:cNvSpPr txBox="1"/>
              <p:nvPr/>
            </p:nvSpPr>
            <p:spPr>
              <a:xfrm>
                <a:off x="6128986" y="1262655"/>
                <a:ext cx="16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66BA"/>
                    </a:solidFill>
                    <a:effectLst/>
                    <a:uLnTx/>
                    <a:uFillTx/>
                    <a:latin typeface="Arial" panose="020B0604020202020204"/>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66BA"/>
                    </a:solidFill>
                    <a:effectLst/>
                    <a:uLnTx/>
                    <a:uFillTx/>
                    <a:latin typeface="Arial" panose="020B0604020202020204"/>
                    <a:ea typeface="+mn-ea"/>
                    <a:cs typeface="+mn-cs"/>
                  </a:rPr>
                  <a:t>Growing for the future</a:t>
                </a:r>
              </a:p>
            </p:txBody>
          </p:sp>
          <p:sp>
            <p:nvSpPr>
              <p:cNvPr id="10" name="Rectangle 9">
                <a:extLst>
                  <a:ext uri="{FF2B5EF4-FFF2-40B4-BE49-F238E27FC236}">
                    <a16:creationId xmlns:a16="http://schemas.microsoft.com/office/drawing/2014/main" id="{71ECF41E-7007-4FFF-BB2D-2C3257587DBE}"/>
                  </a:ext>
                </a:extLst>
              </p:cNvPr>
              <p:cNvSpPr/>
              <p:nvPr/>
            </p:nvSpPr>
            <p:spPr>
              <a:xfrm>
                <a:off x="596691" y="2171998"/>
                <a:ext cx="1810000" cy="1169551"/>
              </a:xfrm>
              <a:prstGeom prst="rect">
                <a:avLst/>
              </a:prstGeom>
            </p:spPr>
            <p:txBody>
              <a:bodyPr wrap="square" lIns="91440" tIns="45720" rIns="91440" bIns="45720" anchor="t">
                <a:spAutoFit/>
              </a:bodyPr>
              <a:lstStyle/>
              <a:p>
                <a:pPr algn="ctr">
                  <a:spcAft>
                    <a:spcPts val="600"/>
                  </a:spcAft>
                  <a:defRPr/>
                </a:pPr>
                <a:r>
                  <a:rPr lang="en-GB" sz="1400" dirty="0">
                    <a:latin typeface="Arial" panose="020B0604020202020204"/>
                  </a:rPr>
                  <a:t>Focussing on delivering a positive experience for all our team; supporting their physical and psychological wellbeing</a:t>
                </a:r>
                <a:endParaRPr lang="en-US" sz="1400" dirty="0" err="1">
                  <a:cs typeface="Arial" panose="020B0604020202020204"/>
                </a:endParaRPr>
              </a:p>
            </p:txBody>
          </p:sp>
          <p:sp>
            <p:nvSpPr>
              <p:cNvPr id="11" name="Rectangle 10">
                <a:extLst>
                  <a:ext uri="{FF2B5EF4-FFF2-40B4-BE49-F238E27FC236}">
                    <a16:creationId xmlns:a16="http://schemas.microsoft.com/office/drawing/2014/main" id="{397129BC-9291-403B-B64D-EF4086C99126}"/>
                  </a:ext>
                </a:extLst>
              </p:cNvPr>
              <p:cNvSpPr/>
              <p:nvPr/>
            </p:nvSpPr>
            <p:spPr>
              <a:xfrm>
                <a:off x="2474890" y="2192875"/>
                <a:ext cx="1810000" cy="1169551"/>
              </a:xfrm>
              <a:prstGeom prst="rect">
                <a:avLst/>
              </a:prstGeom>
            </p:spPr>
            <p:txBody>
              <a:bodyPr wrap="square" lIns="91440" tIns="45720" rIns="91440" bIns="45720" anchor="t">
                <a:spAutoFit/>
              </a:bodyPr>
              <a:lstStyle/>
              <a:p>
                <a:pPr algn="ctr">
                  <a:spcAft>
                    <a:spcPts val="600"/>
                  </a:spcAft>
                  <a:defRPr/>
                </a:pPr>
                <a:r>
                  <a:rPr kumimoji="0" lang="en-GB" sz="1400" b="0" i="0" u="none" strike="noStrike" kern="1200" cap="none" spc="0" normalizeH="0" baseline="0" noProof="0" dirty="0">
                    <a:ln>
                      <a:noFill/>
                    </a:ln>
                    <a:effectLst/>
                    <a:uLnTx/>
                    <a:uFillTx/>
                    <a:latin typeface="Arial" panose="020B0604020202020204"/>
                    <a:ea typeface="+mn-ea"/>
                    <a:cs typeface="+mn-cs"/>
                  </a:rPr>
                  <a:t>Developing strong and collegiate relationships with all our </a:t>
                </a:r>
                <a:r>
                  <a:rPr lang="en-GB" sz="1400" dirty="0">
                    <a:latin typeface="Arial" panose="020B0604020202020204"/>
                  </a:rPr>
                  <a:t>team</a:t>
                </a:r>
                <a:r>
                  <a:rPr kumimoji="0" lang="en-GB" sz="1400" b="0" i="0" u="none" strike="noStrike" kern="1200" cap="none" spc="0" normalizeH="0" baseline="0" noProof="0" dirty="0">
                    <a:ln>
                      <a:noFill/>
                    </a:ln>
                    <a:effectLst/>
                    <a:uLnTx/>
                    <a:uFillTx/>
                    <a:latin typeface="Arial" panose="020B0604020202020204"/>
                    <a:ea typeface="+mn-ea"/>
                    <a:cs typeface="+mn-cs"/>
                  </a:rPr>
                  <a:t>; working to a shared purpose</a:t>
                </a:r>
                <a:r>
                  <a:rPr lang="en-GB" sz="1400" dirty="0">
                    <a:latin typeface="Arial" panose="020B0604020202020204"/>
                  </a:rPr>
                  <a:t>, with clear and intentional culture</a:t>
                </a:r>
                <a:r>
                  <a:rPr kumimoji="0" lang="en-GB" sz="1400" b="0" i="0" u="none" strike="noStrike" kern="1200" cap="none" spc="0" normalizeH="0" baseline="0" noProof="0" dirty="0">
                    <a:ln>
                      <a:noFill/>
                    </a:ln>
                    <a:effectLst/>
                    <a:uLnTx/>
                    <a:uFillTx/>
                    <a:latin typeface="Arial" panose="020B0604020202020204"/>
                    <a:ea typeface="+mn-ea"/>
                    <a:cs typeface="+mn-cs"/>
                  </a:rPr>
                  <a:t> and values</a:t>
                </a:r>
              </a:p>
            </p:txBody>
          </p:sp>
          <p:sp>
            <p:nvSpPr>
              <p:cNvPr id="12" name="Rectangle 11">
                <a:extLst>
                  <a:ext uri="{FF2B5EF4-FFF2-40B4-BE49-F238E27FC236}">
                    <a16:creationId xmlns:a16="http://schemas.microsoft.com/office/drawing/2014/main" id="{4E53C6BD-BF0D-46D1-96A0-35A3BCB45F14}"/>
                  </a:ext>
                </a:extLst>
              </p:cNvPr>
              <p:cNvSpPr/>
              <p:nvPr/>
            </p:nvSpPr>
            <p:spPr>
              <a:xfrm>
                <a:off x="5822747" y="2212928"/>
                <a:ext cx="2115983" cy="1384995"/>
              </a:xfrm>
              <a:prstGeom prst="rect">
                <a:avLst/>
              </a:prstGeom>
            </p:spPr>
            <p:txBody>
              <a:bodyPr wrap="square">
                <a:spAutoFit/>
              </a:bodyPr>
              <a:lstStyle/>
              <a:p>
                <a:pPr lvl="1"/>
                <a:r>
                  <a:rPr lang="en-GB" sz="1400" dirty="0"/>
                  <a:t>To create a proactive learning culture to provide our workforce with opportunities to develop new skills, competencies and future career opportunities. </a:t>
                </a:r>
              </a:p>
            </p:txBody>
          </p:sp>
          <p:sp>
            <p:nvSpPr>
              <p:cNvPr id="13" name="Rectangle 12">
                <a:extLst>
                  <a:ext uri="{FF2B5EF4-FFF2-40B4-BE49-F238E27FC236}">
                    <a16:creationId xmlns:a16="http://schemas.microsoft.com/office/drawing/2014/main" id="{A2F163E3-E92D-41A8-8073-9D37C396AA9B}"/>
                  </a:ext>
                </a:extLst>
              </p:cNvPr>
              <p:cNvSpPr/>
              <p:nvPr/>
            </p:nvSpPr>
            <p:spPr>
              <a:xfrm>
                <a:off x="646386" y="1262655"/>
                <a:ext cx="1738080" cy="2294342"/>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44E4840-6063-4E46-8148-DBD3912825B2}"/>
                  </a:ext>
                </a:extLst>
              </p:cNvPr>
              <p:cNvSpPr/>
              <p:nvPr/>
            </p:nvSpPr>
            <p:spPr>
              <a:xfrm>
                <a:off x="2473834" y="1262654"/>
                <a:ext cx="1738080" cy="2294342"/>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50F9258C-A8FE-42F1-8444-EE7BAB799460}"/>
                  </a:ext>
                </a:extLst>
              </p:cNvPr>
              <p:cNvSpPr/>
              <p:nvPr/>
            </p:nvSpPr>
            <p:spPr>
              <a:xfrm>
                <a:off x="4301282" y="1262654"/>
                <a:ext cx="1738080" cy="2294342"/>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240DBCB-75D2-4E3F-8E9C-80C208BCC0E9}"/>
                  </a:ext>
                </a:extLst>
              </p:cNvPr>
              <p:cNvSpPr/>
              <p:nvPr/>
            </p:nvSpPr>
            <p:spPr>
              <a:xfrm>
                <a:off x="6128730" y="1262653"/>
                <a:ext cx="1810000" cy="2294342"/>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18" name="TextBox 17">
            <a:extLst>
              <a:ext uri="{FF2B5EF4-FFF2-40B4-BE49-F238E27FC236}">
                <a16:creationId xmlns:a16="http://schemas.microsoft.com/office/drawing/2014/main" id="{079C87BD-801A-41A0-AD02-39921CBE09D3}"/>
              </a:ext>
            </a:extLst>
          </p:cNvPr>
          <p:cNvSpPr txBox="1"/>
          <p:nvPr/>
        </p:nvSpPr>
        <p:spPr>
          <a:xfrm>
            <a:off x="5709671" y="4264746"/>
            <a:ext cx="2582403" cy="1169551"/>
          </a:xfrm>
          <a:prstGeom prst="rect">
            <a:avLst/>
          </a:prstGeom>
          <a:noFill/>
        </p:spPr>
        <p:txBody>
          <a:bodyPr wrap="square" rtlCol="0">
            <a:spAutoFit/>
          </a:bodyPr>
          <a:lstStyle/>
          <a:p>
            <a:pPr algn="ctr">
              <a:spcAft>
                <a:spcPts val="600"/>
              </a:spcAft>
              <a:defRPr/>
            </a:pPr>
            <a:r>
              <a:rPr lang="en-GB" sz="1400" dirty="0"/>
              <a:t>To build and recruit to a new organisation at pace with an innovative and agile approach to recruitment, onboarding and HR processes.</a:t>
            </a:r>
          </a:p>
        </p:txBody>
      </p:sp>
    </p:spTree>
    <p:extLst>
      <p:ext uri="{BB962C8B-B14F-4D97-AF65-F5344CB8AC3E}">
        <p14:creationId xmlns:p14="http://schemas.microsoft.com/office/powerpoint/2010/main" val="2575995255"/>
      </p:ext>
    </p:extLst>
  </p:cSld>
  <p:clrMapOvr>
    <a:masterClrMapping/>
  </p:clrMapOvr>
</p:sld>
</file>

<file path=ppt/theme/theme1.xml><?xml version="1.0" encoding="utf-8"?>
<a:theme xmlns:a="http://schemas.openxmlformats.org/drawingml/2006/main" name="NHS Nightingale PPT_v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 Nightingale PPT_v2" id="{864F5E36-D441-41AC-B7F4-93DBA14F3FA4}" vid="{5242E5F7-E542-4051-87BD-68E5895E9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e Induction Slides SM FINAL" id="{229492E4-36A9-4E31-A503-AA217042BFF3}" vid="{5BC3E752-1F5C-4DCE-A839-C4D341EA6C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1445</Words>
  <Application>Microsoft Office PowerPoint</Application>
  <PresentationFormat>Widescreen</PresentationFormat>
  <Paragraphs>198</Paragraphs>
  <Slides>34</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Arial</vt:lpstr>
      <vt:lpstr>Calibri</vt:lpstr>
      <vt:lpstr>Cambria Math</vt:lpstr>
      <vt:lpstr>NHS Nightingale PPT_v2</vt:lpstr>
      <vt:lpstr>Office Theme</vt:lpstr>
      <vt:lpstr>PowerPoint Presentation</vt:lpstr>
      <vt:lpstr>PowerPoint Presentation</vt:lpstr>
      <vt:lpstr>PowerPoint Presentation</vt:lpstr>
      <vt:lpstr>PowerPoint Presentation</vt:lpstr>
      <vt:lpstr>Our task</vt:lpstr>
      <vt:lpstr>Our team</vt:lpstr>
      <vt:lpstr>Opportunities</vt:lpstr>
      <vt:lpstr>Challenges</vt:lpstr>
      <vt:lpstr>Our approach</vt:lpstr>
      <vt:lpstr>Our workforce journey</vt:lpstr>
      <vt:lpstr>What we did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findings</vt:lpstr>
      <vt:lpstr>Key findings - debriefings</vt:lpstr>
      <vt:lpstr>Our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Reactivation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2020-11-13T13:31:13Z</dcterms:created>
  <dcterms:modified xsi:type="dcterms:W3CDTF">2020-11-13T13:31:22Z</dcterms:modified>
</cp:coreProperties>
</file>