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8" r:id="rId5"/>
    <p:sldId id="266" r:id="rId6"/>
    <p:sldId id="279" r:id="rId7"/>
    <p:sldId id="284" r:id="rId8"/>
    <p:sldId id="267" r:id="rId9"/>
    <p:sldId id="268" r:id="rId10"/>
    <p:sldId id="272" r:id="rId11"/>
    <p:sldId id="277" r:id="rId12"/>
    <p:sldId id="273" r:id="rId13"/>
    <p:sldId id="285" r:id="rId14"/>
    <p:sldId id="286" r:id="rId15"/>
    <p:sldId id="281" r:id="rId16"/>
    <p:sldId id="288" r:id="rId17"/>
    <p:sldId id="289" r:id="rId18"/>
    <p:sldId id="290" r:id="rId19"/>
    <p:sldId id="287" r:id="rId20"/>
    <p:sldId id="270" r:id="rId21"/>
    <p:sldId id="276" r:id="rId22"/>
    <p:sldId id="283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AD90E-5EAC-CA4F-9AB3-C02D7A0C9320}" type="doc">
      <dgm:prSet loTypeId="urn:microsoft.com/office/officeart/2005/8/layout/process3" loCatId="process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03FF0261-75AD-514E-9544-CD25EA747436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GB" sz="1400" dirty="0"/>
            <a:t>Validating the ‘healthy leadership’ framework</a:t>
          </a:r>
        </a:p>
        <a:p>
          <a:pPr rtl="0"/>
          <a:endParaRPr lang="en-GB" sz="1400" dirty="0"/>
        </a:p>
        <a:p>
          <a:pPr rtl="0"/>
          <a:endParaRPr lang="en-GB" sz="1400" dirty="0"/>
        </a:p>
        <a:p>
          <a:pPr rtl="0"/>
          <a:endParaRPr lang="en-GB" sz="1400" dirty="0"/>
        </a:p>
        <a:p>
          <a:pPr rtl="0"/>
          <a:endParaRPr lang="en-GB" sz="1400" dirty="0"/>
        </a:p>
      </dgm:t>
    </dgm:pt>
    <dgm:pt modelId="{4061C668-6E91-C94B-8CC7-54E416945338}" type="parTrans" cxnId="{3C8E1B83-D83E-4045-950A-1C51D33E51B6}">
      <dgm:prSet/>
      <dgm:spPr/>
      <dgm:t>
        <a:bodyPr/>
        <a:lstStyle/>
        <a:p>
          <a:endParaRPr lang="en-GB" sz="1400"/>
        </a:p>
      </dgm:t>
    </dgm:pt>
    <dgm:pt modelId="{7BFEFAEE-D884-C648-9482-4613739BFA1C}" type="sibTrans" cxnId="{3C8E1B83-D83E-4045-950A-1C51D33E51B6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GB" sz="1400" dirty="0"/>
        </a:p>
      </dgm:t>
    </dgm:pt>
    <dgm:pt modelId="{A261046E-CA52-7442-939D-B4523BBFC678}">
      <dgm:prSet phldrT="[Text]" custT="1"/>
      <dgm:spPr/>
      <dgm:t>
        <a:bodyPr/>
        <a:lstStyle/>
        <a:p>
          <a:pPr rtl="0"/>
          <a:r>
            <a:rPr lang="en-GB" sz="1400" dirty="0"/>
            <a:t>Map the final framework against 3 existing frameworks to validate e.g. Healthcare Leadership Model, HSE Management Standards Framework, CIPD framework</a:t>
          </a:r>
        </a:p>
      </dgm:t>
    </dgm:pt>
    <dgm:pt modelId="{C5F3DEBE-8FFD-1E46-B2D3-AFBA8B7AAE8F}" type="parTrans" cxnId="{85CE7FE0-21D0-AE4F-93D3-759157C3413B}">
      <dgm:prSet/>
      <dgm:spPr/>
      <dgm:t>
        <a:bodyPr/>
        <a:lstStyle/>
        <a:p>
          <a:endParaRPr lang="en-GB" sz="1400"/>
        </a:p>
      </dgm:t>
    </dgm:pt>
    <dgm:pt modelId="{D2C8FE7E-4820-6245-804B-633F2693CE0B}" type="sibTrans" cxnId="{85CE7FE0-21D0-AE4F-93D3-759157C3413B}">
      <dgm:prSet/>
      <dgm:spPr/>
      <dgm:t>
        <a:bodyPr/>
        <a:lstStyle/>
        <a:p>
          <a:endParaRPr lang="en-GB" sz="1400"/>
        </a:p>
      </dgm:t>
    </dgm:pt>
    <dgm:pt modelId="{92005A34-599F-5D47-9FFE-5F4F3DF75DAE}">
      <dgm:prSet phldrT="[Text]" custT="1"/>
      <dgm:spPr>
        <a:solidFill>
          <a:srgbClr val="00B0F0"/>
        </a:solidFill>
      </dgm:spPr>
      <dgm:t>
        <a:bodyPr/>
        <a:lstStyle/>
        <a:p>
          <a:pPr rtl="0"/>
          <a:r>
            <a:rPr lang="en-GB" sz="1400" dirty="0"/>
            <a:t>Identify ‘healthy leadership behaviours’ data collection</a:t>
          </a:r>
        </a:p>
      </dgm:t>
    </dgm:pt>
    <dgm:pt modelId="{51AAE27D-8BDE-F548-83DC-9B07ED3F417E}" type="parTrans" cxnId="{260FEA0C-110E-4246-ACD6-660226719D0B}">
      <dgm:prSet/>
      <dgm:spPr/>
      <dgm:t>
        <a:bodyPr/>
        <a:lstStyle/>
        <a:p>
          <a:endParaRPr lang="en-GB" sz="1400"/>
        </a:p>
      </dgm:t>
    </dgm:pt>
    <dgm:pt modelId="{AB3F097C-78B6-EE42-90EF-418F936E3742}" type="sibTrans" cxnId="{260FEA0C-110E-4246-ACD6-660226719D0B}">
      <dgm:prSet custT="1"/>
      <dgm:spPr>
        <a:solidFill>
          <a:srgbClr val="00B0F0"/>
        </a:solidFill>
      </dgm:spPr>
      <dgm:t>
        <a:bodyPr/>
        <a:lstStyle/>
        <a:p>
          <a:pPr rtl="0"/>
          <a:endParaRPr lang="en-GB" sz="1400" dirty="0"/>
        </a:p>
      </dgm:t>
    </dgm:pt>
    <dgm:pt modelId="{341DCBC6-64D1-8D47-B137-75E3C67990F8}">
      <dgm:prSet phldrT="[Text]" custT="1"/>
      <dgm:spPr>
        <a:solidFill>
          <a:srgbClr val="7C2855"/>
        </a:solidFill>
      </dgm:spPr>
      <dgm:t>
        <a:bodyPr/>
        <a:lstStyle/>
        <a:p>
          <a:pPr rtl="0"/>
          <a:r>
            <a:rPr lang="en-GB" sz="1400" dirty="0"/>
            <a:t>Identify</a:t>
          </a:r>
          <a:r>
            <a:rPr lang="en-GB" sz="1400" baseline="0" dirty="0"/>
            <a:t> ‘healthy leadership behaviours’ from literature</a:t>
          </a:r>
          <a:endParaRPr lang="en-GB" sz="1400" dirty="0"/>
        </a:p>
      </dgm:t>
    </dgm:pt>
    <dgm:pt modelId="{C2EEFF2E-31EF-334F-A5AB-8AE398B6C7F5}" type="parTrans" cxnId="{E6629C2A-5A27-A541-AC39-5DE10F04314E}">
      <dgm:prSet/>
      <dgm:spPr/>
      <dgm:t>
        <a:bodyPr/>
        <a:lstStyle/>
        <a:p>
          <a:endParaRPr lang="en-GB" sz="1400"/>
        </a:p>
      </dgm:t>
    </dgm:pt>
    <dgm:pt modelId="{3AFEEEFC-0249-D946-BD87-7D59C139CEB7}" type="sibTrans" cxnId="{E6629C2A-5A27-A541-AC39-5DE10F04314E}">
      <dgm:prSet custT="1"/>
      <dgm:spPr>
        <a:solidFill>
          <a:srgbClr val="7C2855"/>
        </a:solidFill>
      </dgm:spPr>
      <dgm:t>
        <a:bodyPr/>
        <a:lstStyle/>
        <a:p>
          <a:endParaRPr lang="en-GB" sz="1400" dirty="0"/>
        </a:p>
      </dgm:t>
    </dgm:pt>
    <dgm:pt modelId="{0D6D946B-C2A4-F744-AB52-7011766364F0}">
      <dgm:prSet custT="1"/>
      <dgm:spPr/>
      <dgm:t>
        <a:bodyPr/>
        <a:lstStyle/>
        <a:p>
          <a:pPr rtl="0"/>
          <a:r>
            <a:rPr lang="en-GB" sz="1400" dirty="0"/>
            <a:t>Desktop literate review and validation of the research with HWB ‘experts’  - peer review by Prof Cary Cooper, Dr Steve Boorman, Jean Jenkins</a:t>
          </a:r>
        </a:p>
      </dgm:t>
    </dgm:pt>
    <dgm:pt modelId="{FA54CD55-D096-1D46-B707-A8843180F8B2}" type="parTrans" cxnId="{C7ED2CF7-8D5A-3740-86B8-9ADEB4A9CB32}">
      <dgm:prSet/>
      <dgm:spPr/>
      <dgm:t>
        <a:bodyPr/>
        <a:lstStyle/>
        <a:p>
          <a:endParaRPr lang="en-GB" sz="1400"/>
        </a:p>
      </dgm:t>
    </dgm:pt>
    <dgm:pt modelId="{FA93E58A-D375-0F49-8D9F-56D28B1D1834}" type="sibTrans" cxnId="{C7ED2CF7-8D5A-3740-86B8-9ADEB4A9CB32}">
      <dgm:prSet/>
      <dgm:spPr/>
      <dgm:t>
        <a:bodyPr/>
        <a:lstStyle/>
        <a:p>
          <a:endParaRPr lang="en-GB" sz="1400"/>
        </a:p>
      </dgm:t>
    </dgm:pt>
    <dgm:pt modelId="{074837A7-0E98-E24D-9777-7F0005FB21F9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en-GB" sz="1400" dirty="0"/>
            <a:t>Developing the ‘healthy leadership’ competency framework</a:t>
          </a:r>
        </a:p>
      </dgm:t>
    </dgm:pt>
    <dgm:pt modelId="{BE40E273-5582-EA43-801A-06855F91BD67}" type="parTrans" cxnId="{A01151B7-2ACB-3141-9D1F-C42F8E58A8CD}">
      <dgm:prSet/>
      <dgm:spPr/>
      <dgm:t>
        <a:bodyPr/>
        <a:lstStyle/>
        <a:p>
          <a:endParaRPr lang="en-GB" sz="1400"/>
        </a:p>
      </dgm:t>
    </dgm:pt>
    <dgm:pt modelId="{7055A0AA-7EBC-8B4F-A9B9-EA3269B7A80D}" type="sibTrans" cxnId="{A01151B7-2ACB-3141-9D1F-C42F8E58A8CD}">
      <dgm:prSet custT="1"/>
      <dgm:spPr>
        <a:solidFill>
          <a:srgbClr val="00B0F0"/>
        </a:solidFill>
      </dgm:spPr>
      <dgm:t>
        <a:bodyPr/>
        <a:lstStyle/>
        <a:p>
          <a:endParaRPr lang="en-GB" sz="1400" dirty="0"/>
        </a:p>
      </dgm:t>
    </dgm:pt>
    <dgm:pt modelId="{D8D6D10D-9A98-694D-B8CC-D5961EA0943A}">
      <dgm:prSet custT="1"/>
      <dgm:spPr/>
      <dgm:t>
        <a:bodyPr/>
        <a:lstStyle/>
        <a:p>
          <a:r>
            <a:rPr lang="en-GB" sz="1400" dirty="0"/>
            <a:t>Validate and refine the framework with focus groups</a:t>
          </a:r>
        </a:p>
      </dgm:t>
    </dgm:pt>
    <dgm:pt modelId="{18D69414-3B6D-8F47-A971-43D0C588A46F}" type="parTrans" cxnId="{4075751D-9BE4-1240-83D7-BA42E8250153}">
      <dgm:prSet/>
      <dgm:spPr/>
      <dgm:t>
        <a:bodyPr/>
        <a:lstStyle/>
        <a:p>
          <a:endParaRPr lang="en-GB" sz="1400"/>
        </a:p>
      </dgm:t>
    </dgm:pt>
    <dgm:pt modelId="{3F8F19F4-1693-C74E-824D-C3AE76CF12D9}" type="sibTrans" cxnId="{4075751D-9BE4-1240-83D7-BA42E8250153}">
      <dgm:prSet/>
      <dgm:spPr/>
      <dgm:t>
        <a:bodyPr/>
        <a:lstStyle/>
        <a:p>
          <a:endParaRPr lang="en-GB" sz="1400"/>
        </a:p>
      </dgm:t>
    </dgm:pt>
    <dgm:pt modelId="{3ED2D4C3-FF64-E447-9252-E0EE6EEE44C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r>
            <a:rPr lang="en-GB" sz="1400" dirty="0"/>
            <a:t>Final report </a:t>
          </a:r>
        </a:p>
      </dgm:t>
    </dgm:pt>
    <dgm:pt modelId="{368B0CE6-ED1D-1343-95A8-D9EA10D126F1}" type="parTrans" cxnId="{9B11F93C-BAD2-7D42-9B60-E6797D30578A}">
      <dgm:prSet/>
      <dgm:spPr/>
      <dgm:t>
        <a:bodyPr/>
        <a:lstStyle/>
        <a:p>
          <a:endParaRPr lang="en-GB" sz="1400"/>
        </a:p>
      </dgm:t>
    </dgm:pt>
    <dgm:pt modelId="{AA568863-4FE1-814B-97C3-987981E5E1D6}" type="sibTrans" cxnId="{9B11F93C-BAD2-7D42-9B60-E6797D30578A}">
      <dgm:prSet/>
      <dgm:spPr/>
      <dgm:t>
        <a:bodyPr/>
        <a:lstStyle/>
        <a:p>
          <a:endParaRPr lang="en-GB" sz="1400"/>
        </a:p>
      </dgm:t>
    </dgm:pt>
    <dgm:pt modelId="{CCB81D23-B389-B54A-B816-4378E0EA5D31}">
      <dgm:prSet custT="1"/>
      <dgm:spPr/>
      <dgm:t>
        <a:bodyPr/>
        <a:lstStyle/>
        <a:p>
          <a:r>
            <a:rPr lang="en-GB" sz="1400" dirty="0"/>
            <a:t>Framework which outlines leadership behaviours that promote health and wellbeing in the workplace </a:t>
          </a:r>
        </a:p>
      </dgm:t>
    </dgm:pt>
    <dgm:pt modelId="{99A6E2D8-7CBA-F545-AC6E-928034C52A7A}" type="parTrans" cxnId="{4DF21044-10CB-1B43-A3F7-A724D5B1BBCB}">
      <dgm:prSet/>
      <dgm:spPr/>
      <dgm:t>
        <a:bodyPr/>
        <a:lstStyle/>
        <a:p>
          <a:endParaRPr lang="en-GB" sz="1400"/>
        </a:p>
      </dgm:t>
    </dgm:pt>
    <dgm:pt modelId="{603B6446-310F-774C-8A5D-B88CFC9C38A3}" type="sibTrans" cxnId="{4DF21044-10CB-1B43-A3F7-A724D5B1BBCB}">
      <dgm:prSet/>
      <dgm:spPr/>
      <dgm:t>
        <a:bodyPr/>
        <a:lstStyle/>
        <a:p>
          <a:endParaRPr lang="en-GB" sz="1400"/>
        </a:p>
      </dgm:t>
    </dgm:pt>
    <dgm:pt modelId="{8BD8099A-8F65-2441-8140-6C96607069E9}">
      <dgm:prSet custT="1"/>
      <dgm:spPr/>
      <dgm:t>
        <a:bodyPr/>
        <a:lstStyle/>
        <a:p>
          <a:r>
            <a:rPr lang="en-GB" sz="1400" dirty="0"/>
            <a:t>Insights from stakeholders around what could be done  embed the framework </a:t>
          </a:r>
        </a:p>
      </dgm:t>
    </dgm:pt>
    <dgm:pt modelId="{B74A4DB3-DB69-8841-8B03-13AD31BF2EA9}" type="parTrans" cxnId="{5BFC5778-DAAE-1844-B632-73517BCA2ABB}">
      <dgm:prSet/>
      <dgm:spPr/>
      <dgm:t>
        <a:bodyPr/>
        <a:lstStyle/>
        <a:p>
          <a:endParaRPr lang="en-GB" sz="1400"/>
        </a:p>
      </dgm:t>
    </dgm:pt>
    <dgm:pt modelId="{24CA09F5-FEFF-6D47-BC10-4A48EA04C350}" type="sibTrans" cxnId="{5BFC5778-DAAE-1844-B632-73517BCA2ABB}">
      <dgm:prSet/>
      <dgm:spPr/>
      <dgm:t>
        <a:bodyPr/>
        <a:lstStyle/>
        <a:p>
          <a:endParaRPr lang="en-GB" sz="1400"/>
        </a:p>
      </dgm:t>
    </dgm:pt>
    <dgm:pt modelId="{A8346658-A941-304E-A713-E818A2D1097F}">
      <dgm:prSet phldrT="[Text]" custT="1"/>
      <dgm:spPr/>
      <dgm:t>
        <a:bodyPr/>
        <a:lstStyle/>
        <a:p>
          <a:pPr rtl="0"/>
          <a:r>
            <a:rPr lang="en-GB" sz="1400" dirty="0"/>
            <a:t>1:1 interview</a:t>
          </a:r>
        </a:p>
      </dgm:t>
    </dgm:pt>
    <dgm:pt modelId="{4646ACEE-92C1-6141-8CBE-B85E9A3D6E07}" type="parTrans" cxnId="{D5065B1B-2A32-974A-9A38-6EFD1F4234B5}">
      <dgm:prSet/>
      <dgm:spPr/>
      <dgm:t>
        <a:bodyPr/>
        <a:lstStyle/>
        <a:p>
          <a:endParaRPr lang="en-GB" sz="1400"/>
        </a:p>
      </dgm:t>
    </dgm:pt>
    <dgm:pt modelId="{B2F80086-757F-0743-BB6A-8969E7579238}" type="sibTrans" cxnId="{D5065B1B-2A32-974A-9A38-6EFD1F4234B5}">
      <dgm:prSet/>
      <dgm:spPr/>
      <dgm:t>
        <a:bodyPr/>
        <a:lstStyle/>
        <a:p>
          <a:endParaRPr lang="en-GB" sz="1400"/>
        </a:p>
      </dgm:t>
    </dgm:pt>
    <dgm:pt modelId="{FADE17A0-B3BF-314D-9B30-B43E7D7E7ED1}">
      <dgm:prSet custT="1"/>
      <dgm:spPr/>
      <dgm:t>
        <a:bodyPr/>
        <a:lstStyle/>
        <a:p>
          <a:pPr rtl="0"/>
          <a:r>
            <a:rPr lang="en-GB" sz="1400" dirty="0"/>
            <a:t>Integrate the data into the initial behaviour framework. </a:t>
          </a:r>
        </a:p>
      </dgm:t>
    </dgm:pt>
    <dgm:pt modelId="{59A7357E-15A4-E04D-BC1B-D886884CD6B6}" type="parTrans" cxnId="{F2D204CC-DC17-AA4F-BEBD-100F8CAC6DC1}">
      <dgm:prSet/>
      <dgm:spPr/>
      <dgm:t>
        <a:bodyPr/>
        <a:lstStyle/>
        <a:p>
          <a:endParaRPr lang="en-GB" sz="1400"/>
        </a:p>
      </dgm:t>
    </dgm:pt>
    <dgm:pt modelId="{7877FE42-8B9F-5A42-8230-F9FFBFC94532}" type="sibTrans" cxnId="{F2D204CC-DC17-AA4F-BEBD-100F8CAC6DC1}">
      <dgm:prSet/>
      <dgm:spPr/>
      <dgm:t>
        <a:bodyPr/>
        <a:lstStyle/>
        <a:p>
          <a:endParaRPr lang="en-GB" sz="1400"/>
        </a:p>
      </dgm:t>
    </dgm:pt>
    <dgm:pt modelId="{9C25CAD1-1F63-A049-A663-6EF2ED92D3CA}">
      <dgm:prSet custT="1"/>
      <dgm:spPr/>
      <dgm:t>
        <a:bodyPr/>
        <a:lstStyle/>
        <a:p>
          <a:pPr rtl="0"/>
          <a:r>
            <a:rPr lang="en-GB" sz="1400" dirty="0"/>
            <a:t>Desk top review (peer reviewed)</a:t>
          </a:r>
        </a:p>
      </dgm:t>
    </dgm:pt>
    <dgm:pt modelId="{183E4606-5539-7547-92F4-14112883D241}" type="parTrans" cxnId="{DD55E0EA-8193-1640-95A2-0FFF945F85C0}">
      <dgm:prSet/>
      <dgm:spPr/>
      <dgm:t>
        <a:bodyPr/>
        <a:lstStyle/>
        <a:p>
          <a:endParaRPr lang="en-GB" sz="1400"/>
        </a:p>
      </dgm:t>
    </dgm:pt>
    <dgm:pt modelId="{F6DFF528-2972-CA4D-846E-DACACAB5E673}" type="sibTrans" cxnId="{DD55E0EA-8193-1640-95A2-0FFF945F85C0}">
      <dgm:prSet/>
      <dgm:spPr/>
      <dgm:t>
        <a:bodyPr/>
        <a:lstStyle/>
        <a:p>
          <a:endParaRPr lang="en-GB" sz="1400"/>
        </a:p>
      </dgm:t>
    </dgm:pt>
    <dgm:pt modelId="{EAE3C42F-FE35-465F-A3F4-8D8B8B00B81D}">
      <dgm:prSet phldrT="[Text]" custT="1"/>
      <dgm:spPr/>
      <dgm:t>
        <a:bodyPr/>
        <a:lstStyle/>
        <a:p>
          <a:pPr rtl="0"/>
          <a:r>
            <a:rPr lang="en-GB" sz="1400" dirty="0"/>
            <a:t>Twitter chat and supplementary survey for those not able to contribute via twitter</a:t>
          </a:r>
        </a:p>
      </dgm:t>
    </dgm:pt>
    <dgm:pt modelId="{D511FE1E-41D5-4876-99B2-0617CCF25EA9}" type="parTrans" cxnId="{AE87E053-A5D3-4152-BEB6-DA8043921FB3}">
      <dgm:prSet/>
      <dgm:spPr/>
      <dgm:t>
        <a:bodyPr/>
        <a:lstStyle/>
        <a:p>
          <a:endParaRPr lang="en-GB" sz="1400"/>
        </a:p>
      </dgm:t>
    </dgm:pt>
    <dgm:pt modelId="{D2ADB62D-625B-4C76-9F93-0C1E3614992F}" type="sibTrans" cxnId="{AE87E053-A5D3-4152-BEB6-DA8043921FB3}">
      <dgm:prSet/>
      <dgm:spPr/>
      <dgm:t>
        <a:bodyPr/>
        <a:lstStyle/>
        <a:p>
          <a:endParaRPr lang="en-GB" sz="1400"/>
        </a:p>
      </dgm:t>
    </dgm:pt>
    <dgm:pt modelId="{830AEA11-2CD9-49FE-96CF-69CD0127D48B}">
      <dgm:prSet custT="1"/>
      <dgm:spPr/>
      <dgm:t>
        <a:bodyPr/>
        <a:lstStyle/>
        <a:p>
          <a:r>
            <a:rPr lang="en-GB" sz="1400" dirty="0"/>
            <a:t>Survey and Twitter chat</a:t>
          </a:r>
        </a:p>
      </dgm:t>
    </dgm:pt>
    <dgm:pt modelId="{6A4F37A3-9C21-4A7D-8905-7E510C4C5A04}" type="parTrans" cxnId="{6950E6FD-D44C-4BC1-B7BE-F4025E85A749}">
      <dgm:prSet/>
      <dgm:spPr/>
      <dgm:t>
        <a:bodyPr/>
        <a:lstStyle/>
        <a:p>
          <a:endParaRPr lang="en-GB" sz="1400"/>
        </a:p>
      </dgm:t>
    </dgm:pt>
    <dgm:pt modelId="{A7EE3B6B-49E8-4106-9E66-53BE9E05672D}" type="sibTrans" cxnId="{6950E6FD-D44C-4BC1-B7BE-F4025E85A749}">
      <dgm:prSet/>
      <dgm:spPr/>
      <dgm:t>
        <a:bodyPr/>
        <a:lstStyle/>
        <a:p>
          <a:endParaRPr lang="en-GB" sz="1400"/>
        </a:p>
      </dgm:t>
    </dgm:pt>
    <dgm:pt modelId="{646CA54E-6C85-7C4D-A897-05C624E2AB05}" type="pres">
      <dgm:prSet presAssocID="{E04AD90E-5EAC-CA4F-9AB3-C02D7A0C9320}" presName="linearFlow" presStyleCnt="0">
        <dgm:presLayoutVars>
          <dgm:dir/>
          <dgm:animLvl val="lvl"/>
          <dgm:resizeHandles val="exact"/>
        </dgm:presLayoutVars>
      </dgm:prSet>
      <dgm:spPr/>
    </dgm:pt>
    <dgm:pt modelId="{50936C81-303C-A846-8903-A0B2B49C1EC6}" type="pres">
      <dgm:prSet presAssocID="{341DCBC6-64D1-8D47-B137-75E3C67990F8}" presName="composite" presStyleCnt="0"/>
      <dgm:spPr/>
    </dgm:pt>
    <dgm:pt modelId="{B2543ED8-8C04-444D-AEF9-9D192E7BE814}" type="pres">
      <dgm:prSet presAssocID="{341DCBC6-64D1-8D47-B137-75E3C67990F8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0C47B1B-94B7-3C4B-A701-999F3CD13B5C}" type="pres">
      <dgm:prSet presAssocID="{341DCBC6-64D1-8D47-B137-75E3C67990F8}" presName="parSh" presStyleLbl="node1" presStyleIdx="0" presStyleCnt="5" custScaleX="123361" custScaleY="162471"/>
      <dgm:spPr/>
    </dgm:pt>
    <dgm:pt modelId="{2BB046A6-4F26-E143-B1DB-DC313D1C0885}" type="pres">
      <dgm:prSet presAssocID="{341DCBC6-64D1-8D47-B137-75E3C67990F8}" presName="desTx" presStyleLbl="fgAcc1" presStyleIdx="0" presStyleCnt="5" custScaleX="113671">
        <dgm:presLayoutVars>
          <dgm:bulletEnabled val="1"/>
        </dgm:presLayoutVars>
      </dgm:prSet>
      <dgm:spPr/>
    </dgm:pt>
    <dgm:pt modelId="{13A128F1-DBA4-9C40-A6C7-EA5692A4C48B}" type="pres">
      <dgm:prSet presAssocID="{3AFEEEFC-0249-D946-BD87-7D59C139CEB7}" presName="sibTrans" presStyleLbl="sibTrans2D1" presStyleIdx="0" presStyleCnt="4"/>
      <dgm:spPr/>
    </dgm:pt>
    <dgm:pt modelId="{700D238F-67AD-1242-A842-6654B4F98644}" type="pres">
      <dgm:prSet presAssocID="{3AFEEEFC-0249-D946-BD87-7D59C139CEB7}" presName="connTx" presStyleLbl="sibTrans2D1" presStyleIdx="0" presStyleCnt="4"/>
      <dgm:spPr/>
    </dgm:pt>
    <dgm:pt modelId="{118BC3ED-0564-D541-B9B9-A3493DDB0469}" type="pres">
      <dgm:prSet presAssocID="{92005A34-599F-5D47-9FFE-5F4F3DF75DAE}" presName="composite" presStyleCnt="0"/>
      <dgm:spPr/>
    </dgm:pt>
    <dgm:pt modelId="{7FC9E615-FFFB-464C-9738-97B3A49AD6A7}" type="pres">
      <dgm:prSet presAssocID="{92005A34-599F-5D47-9FFE-5F4F3DF75DAE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342CC18-5AD7-3041-B5F7-400DCC2331DA}" type="pres">
      <dgm:prSet presAssocID="{92005A34-599F-5D47-9FFE-5F4F3DF75DAE}" presName="parSh" presStyleLbl="node1" presStyleIdx="1" presStyleCnt="5" custScaleX="117522" custScaleY="157443"/>
      <dgm:spPr/>
    </dgm:pt>
    <dgm:pt modelId="{9F4921FF-41FA-8B45-805A-FC5D9981554C}" type="pres">
      <dgm:prSet presAssocID="{92005A34-599F-5D47-9FFE-5F4F3DF75DAE}" presName="desTx" presStyleLbl="fgAcc1" presStyleIdx="1" presStyleCnt="5" custScaleX="110625">
        <dgm:presLayoutVars>
          <dgm:bulletEnabled val="1"/>
        </dgm:presLayoutVars>
      </dgm:prSet>
      <dgm:spPr/>
    </dgm:pt>
    <dgm:pt modelId="{63F511CA-3609-8E45-8023-1104A93D9157}" type="pres">
      <dgm:prSet presAssocID="{AB3F097C-78B6-EE42-90EF-418F936E3742}" presName="sibTrans" presStyleLbl="sibTrans2D1" presStyleIdx="1" presStyleCnt="4"/>
      <dgm:spPr/>
    </dgm:pt>
    <dgm:pt modelId="{2499DCAD-AE90-0D4E-A9BB-4E9DEF91B952}" type="pres">
      <dgm:prSet presAssocID="{AB3F097C-78B6-EE42-90EF-418F936E3742}" presName="connTx" presStyleLbl="sibTrans2D1" presStyleIdx="1" presStyleCnt="4"/>
      <dgm:spPr/>
    </dgm:pt>
    <dgm:pt modelId="{0D69C937-9ECC-E748-B36B-54D95E41AF9F}" type="pres">
      <dgm:prSet presAssocID="{074837A7-0E98-E24D-9777-7F0005FB21F9}" presName="composite" presStyleCnt="0"/>
      <dgm:spPr/>
    </dgm:pt>
    <dgm:pt modelId="{9AC242F6-2F03-084B-A5E2-72D33FFE976D}" type="pres">
      <dgm:prSet presAssocID="{074837A7-0E98-E24D-9777-7F0005FB21F9}" presName="par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1C6682A-8F76-254F-A96F-6973B0E02116}" type="pres">
      <dgm:prSet presAssocID="{074837A7-0E98-E24D-9777-7F0005FB21F9}" presName="parSh" presStyleLbl="node1" presStyleIdx="2" presStyleCnt="5" custScaleX="122502" custScaleY="146707"/>
      <dgm:spPr/>
    </dgm:pt>
    <dgm:pt modelId="{FB5B0151-7512-014C-9AF3-33417342B570}" type="pres">
      <dgm:prSet presAssocID="{074837A7-0E98-E24D-9777-7F0005FB21F9}" presName="desTx" presStyleLbl="fgAcc1" presStyleIdx="2" presStyleCnt="5" custScaleX="119945">
        <dgm:presLayoutVars>
          <dgm:bulletEnabled val="1"/>
        </dgm:presLayoutVars>
      </dgm:prSet>
      <dgm:spPr/>
    </dgm:pt>
    <dgm:pt modelId="{3BF657A8-C9B7-3040-9095-DBD255ED2787}" type="pres">
      <dgm:prSet presAssocID="{7055A0AA-7EBC-8B4F-A9B9-EA3269B7A80D}" presName="sibTrans" presStyleLbl="sibTrans2D1" presStyleIdx="2" presStyleCnt="4"/>
      <dgm:spPr/>
    </dgm:pt>
    <dgm:pt modelId="{2E2FADAE-AA1D-3C41-B7DB-76ADBE4B5C04}" type="pres">
      <dgm:prSet presAssocID="{7055A0AA-7EBC-8B4F-A9B9-EA3269B7A80D}" presName="connTx" presStyleLbl="sibTrans2D1" presStyleIdx="2" presStyleCnt="4"/>
      <dgm:spPr/>
    </dgm:pt>
    <dgm:pt modelId="{E9982C02-019C-1943-8B63-66DF777D0008}" type="pres">
      <dgm:prSet presAssocID="{03FF0261-75AD-514E-9544-CD25EA747436}" presName="composite" presStyleCnt="0"/>
      <dgm:spPr/>
    </dgm:pt>
    <dgm:pt modelId="{9747C03E-3857-F344-A900-206B2FEF8189}" type="pres">
      <dgm:prSet presAssocID="{03FF0261-75AD-514E-9544-CD25EA747436}" presName="par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7F126C12-33D0-604E-AC39-478FF5BE1F4D}" type="pres">
      <dgm:prSet presAssocID="{03FF0261-75AD-514E-9544-CD25EA747436}" presName="parSh" presStyleLbl="node1" presStyleIdx="3" presStyleCnt="5" custScaleX="111405" custScaleY="159772"/>
      <dgm:spPr/>
    </dgm:pt>
    <dgm:pt modelId="{A53B85C5-F99A-EC4D-8572-6143BF7AFA84}" type="pres">
      <dgm:prSet presAssocID="{03FF0261-75AD-514E-9544-CD25EA747436}" presName="desTx" presStyleLbl="fgAcc1" presStyleIdx="3" presStyleCnt="5" custScaleX="115468">
        <dgm:presLayoutVars>
          <dgm:bulletEnabled val="1"/>
        </dgm:presLayoutVars>
      </dgm:prSet>
      <dgm:spPr/>
    </dgm:pt>
    <dgm:pt modelId="{5C62DE08-7BBE-6342-B172-C0540E3E43C5}" type="pres">
      <dgm:prSet presAssocID="{7BFEFAEE-D884-C648-9482-4613739BFA1C}" presName="sibTrans" presStyleLbl="sibTrans2D1" presStyleIdx="3" presStyleCnt="4"/>
      <dgm:spPr/>
    </dgm:pt>
    <dgm:pt modelId="{F34645FB-23D3-274D-B740-0FA0A71C1CF7}" type="pres">
      <dgm:prSet presAssocID="{7BFEFAEE-D884-C648-9482-4613739BFA1C}" presName="connTx" presStyleLbl="sibTrans2D1" presStyleIdx="3" presStyleCnt="4"/>
      <dgm:spPr/>
    </dgm:pt>
    <dgm:pt modelId="{C369799E-CDCF-7C40-87FE-F8A8E118C254}" type="pres">
      <dgm:prSet presAssocID="{3ED2D4C3-FF64-E447-9252-E0EE6EEE44C1}" presName="composite" presStyleCnt="0"/>
      <dgm:spPr/>
    </dgm:pt>
    <dgm:pt modelId="{88EA9567-DCB6-1A4D-9028-B8977E4D0C7D}" type="pres">
      <dgm:prSet presAssocID="{3ED2D4C3-FF64-E447-9252-E0EE6EEE44C1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C08E357-4DA1-3249-877A-2085044E440E}" type="pres">
      <dgm:prSet presAssocID="{3ED2D4C3-FF64-E447-9252-E0EE6EEE44C1}" presName="parSh" presStyleLbl="node1" presStyleIdx="4" presStyleCnt="5" custScaleY="116204"/>
      <dgm:spPr/>
    </dgm:pt>
    <dgm:pt modelId="{AB3D7797-BDAC-254B-9458-06945DFBA55E}" type="pres">
      <dgm:prSet presAssocID="{3ED2D4C3-FF64-E447-9252-E0EE6EEE44C1}" presName="desTx" presStyleLbl="fgAcc1" presStyleIdx="4" presStyleCnt="5" custScaleX="134721">
        <dgm:presLayoutVars>
          <dgm:bulletEnabled val="1"/>
        </dgm:presLayoutVars>
      </dgm:prSet>
      <dgm:spPr/>
    </dgm:pt>
  </dgm:ptLst>
  <dgm:cxnLst>
    <dgm:cxn modelId="{CBE5A401-7C48-CE41-9F43-69291ED4A4A0}" type="presOf" srcId="{074837A7-0E98-E24D-9777-7F0005FB21F9}" destId="{9AC242F6-2F03-084B-A5E2-72D33FFE976D}" srcOrd="0" destOrd="0" presId="urn:microsoft.com/office/officeart/2005/8/layout/process3"/>
    <dgm:cxn modelId="{9EECCA04-BEEB-2F4E-834B-F6B676674485}" type="presOf" srcId="{3AFEEEFC-0249-D946-BD87-7D59C139CEB7}" destId="{13A128F1-DBA4-9C40-A6C7-EA5692A4C48B}" srcOrd="0" destOrd="0" presId="urn:microsoft.com/office/officeart/2005/8/layout/process3"/>
    <dgm:cxn modelId="{784CCC06-6DC5-4FFC-B08D-BBED61038E3E}" type="presOf" srcId="{830AEA11-2CD9-49FE-96CF-69CD0127D48B}" destId="{FB5B0151-7512-014C-9AF3-33417342B570}" srcOrd="0" destOrd="2" presId="urn:microsoft.com/office/officeart/2005/8/layout/process3"/>
    <dgm:cxn modelId="{260FEA0C-110E-4246-ACD6-660226719D0B}" srcId="{E04AD90E-5EAC-CA4F-9AB3-C02D7A0C9320}" destId="{92005A34-599F-5D47-9FFE-5F4F3DF75DAE}" srcOrd="1" destOrd="0" parTransId="{51AAE27D-8BDE-F548-83DC-9B07ED3F417E}" sibTransId="{AB3F097C-78B6-EE42-90EF-418F936E3742}"/>
    <dgm:cxn modelId="{B213A216-6ED0-D140-92C2-8CECD0032612}" type="presOf" srcId="{3ED2D4C3-FF64-E447-9252-E0EE6EEE44C1}" destId="{88EA9567-DCB6-1A4D-9028-B8977E4D0C7D}" srcOrd="0" destOrd="0" presId="urn:microsoft.com/office/officeart/2005/8/layout/process3"/>
    <dgm:cxn modelId="{C260CF18-C29F-7141-A46A-917C97733DC2}" type="presOf" srcId="{AB3F097C-78B6-EE42-90EF-418F936E3742}" destId="{63F511CA-3609-8E45-8023-1104A93D9157}" srcOrd="0" destOrd="0" presId="urn:microsoft.com/office/officeart/2005/8/layout/process3"/>
    <dgm:cxn modelId="{D5065B1B-2A32-974A-9A38-6EFD1F4234B5}" srcId="{92005A34-599F-5D47-9FFE-5F4F3DF75DAE}" destId="{A8346658-A941-304E-A713-E818A2D1097F}" srcOrd="0" destOrd="0" parTransId="{4646ACEE-92C1-6141-8CBE-B85E9A3D6E07}" sibTransId="{B2F80086-757F-0743-BB6A-8969E7579238}"/>
    <dgm:cxn modelId="{24E9591B-8E42-564D-A2CF-34BC3E55D489}" type="presOf" srcId="{E04AD90E-5EAC-CA4F-9AB3-C02D7A0C9320}" destId="{646CA54E-6C85-7C4D-A897-05C624E2AB05}" srcOrd="0" destOrd="0" presId="urn:microsoft.com/office/officeart/2005/8/layout/process3"/>
    <dgm:cxn modelId="{99DC2D1D-C1D0-E545-80B8-70A61FEB46F1}" type="presOf" srcId="{CCB81D23-B389-B54A-B816-4378E0EA5D31}" destId="{AB3D7797-BDAC-254B-9458-06945DFBA55E}" srcOrd="0" destOrd="1" presId="urn:microsoft.com/office/officeart/2005/8/layout/process3"/>
    <dgm:cxn modelId="{4075751D-9BE4-1240-83D7-BA42E8250153}" srcId="{074837A7-0E98-E24D-9777-7F0005FB21F9}" destId="{D8D6D10D-9A98-694D-B8CC-D5961EA0943A}" srcOrd="1" destOrd="0" parTransId="{18D69414-3B6D-8F47-A971-43D0C588A46F}" sibTransId="{3F8F19F4-1693-C74E-824D-C3AE76CF12D9}"/>
    <dgm:cxn modelId="{3709D124-9863-B940-9AF1-33955F4C469C}" type="presOf" srcId="{074837A7-0E98-E24D-9777-7F0005FB21F9}" destId="{D1C6682A-8F76-254F-A96F-6973B0E02116}" srcOrd="1" destOrd="0" presId="urn:microsoft.com/office/officeart/2005/8/layout/process3"/>
    <dgm:cxn modelId="{E6629C2A-5A27-A541-AC39-5DE10F04314E}" srcId="{E04AD90E-5EAC-CA4F-9AB3-C02D7A0C9320}" destId="{341DCBC6-64D1-8D47-B137-75E3C67990F8}" srcOrd="0" destOrd="0" parTransId="{C2EEFF2E-31EF-334F-A5AB-8AE398B6C7F5}" sibTransId="{3AFEEEFC-0249-D946-BD87-7D59C139CEB7}"/>
    <dgm:cxn modelId="{A4526E37-A9E0-504E-9097-BFF7B1D8EC47}" type="presOf" srcId="{7055A0AA-7EBC-8B4F-A9B9-EA3269B7A80D}" destId="{3BF657A8-C9B7-3040-9095-DBD255ED2787}" srcOrd="0" destOrd="0" presId="urn:microsoft.com/office/officeart/2005/8/layout/process3"/>
    <dgm:cxn modelId="{9B11F93C-BAD2-7D42-9B60-E6797D30578A}" srcId="{E04AD90E-5EAC-CA4F-9AB3-C02D7A0C9320}" destId="{3ED2D4C3-FF64-E447-9252-E0EE6EEE44C1}" srcOrd="4" destOrd="0" parTransId="{368B0CE6-ED1D-1343-95A8-D9EA10D126F1}" sibTransId="{AA568863-4FE1-814B-97C3-987981E5E1D6}"/>
    <dgm:cxn modelId="{8A03F163-1AF2-F64B-8B37-26AA20C599AA}" type="presOf" srcId="{0D6D946B-C2A4-F744-AB52-7011766364F0}" destId="{2BB046A6-4F26-E143-B1DB-DC313D1C0885}" srcOrd="0" destOrd="0" presId="urn:microsoft.com/office/officeart/2005/8/layout/process3"/>
    <dgm:cxn modelId="{4DF21044-10CB-1B43-A3F7-A724D5B1BBCB}" srcId="{3ED2D4C3-FF64-E447-9252-E0EE6EEE44C1}" destId="{CCB81D23-B389-B54A-B816-4378E0EA5D31}" srcOrd="1" destOrd="0" parTransId="{99A6E2D8-7CBA-F545-AC6E-928034C52A7A}" sibTransId="{603B6446-310F-774C-8A5D-B88CFC9C38A3}"/>
    <dgm:cxn modelId="{FB0D8668-441E-3540-AA0D-A8A2EE3F7C15}" type="presOf" srcId="{7BFEFAEE-D884-C648-9482-4613739BFA1C}" destId="{F34645FB-23D3-274D-B740-0FA0A71C1CF7}" srcOrd="1" destOrd="0" presId="urn:microsoft.com/office/officeart/2005/8/layout/process3"/>
    <dgm:cxn modelId="{89953E6A-0027-C74F-9C07-36E372BC6A69}" type="presOf" srcId="{92005A34-599F-5D47-9FFE-5F4F3DF75DAE}" destId="{C342CC18-5AD7-3041-B5F7-400DCC2331DA}" srcOrd="1" destOrd="0" presId="urn:microsoft.com/office/officeart/2005/8/layout/process3"/>
    <dgm:cxn modelId="{AE12A94F-7CC9-2D4C-BE62-E07AC76A46C8}" type="presOf" srcId="{3ED2D4C3-FF64-E447-9252-E0EE6EEE44C1}" destId="{DC08E357-4DA1-3249-877A-2085044E440E}" srcOrd="1" destOrd="0" presId="urn:microsoft.com/office/officeart/2005/8/layout/process3"/>
    <dgm:cxn modelId="{9B1E8270-CBE6-E74A-83D0-27C7C658D32A}" type="presOf" srcId="{7BFEFAEE-D884-C648-9482-4613739BFA1C}" destId="{5C62DE08-7BBE-6342-B172-C0540E3E43C5}" srcOrd="0" destOrd="0" presId="urn:microsoft.com/office/officeart/2005/8/layout/process3"/>
    <dgm:cxn modelId="{D1580C51-E851-D94A-9997-2BD6DD5DC79F}" type="presOf" srcId="{7055A0AA-7EBC-8B4F-A9B9-EA3269B7A80D}" destId="{2E2FADAE-AA1D-3C41-B7DB-76ADBE4B5C04}" srcOrd="1" destOrd="0" presId="urn:microsoft.com/office/officeart/2005/8/layout/process3"/>
    <dgm:cxn modelId="{AE87E053-A5D3-4152-BEB6-DA8043921FB3}" srcId="{92005A34-599F-5D47-9FFE-5F4F3DF75DAE}" destId="{EAE3C42F-FE35-465F-A3F4-8D8B8B00B81D}" srcOrd="1" destOrd="0" parTransId="{D511FE1E-41D5-4876-99B2-0617CCF25EA9}" sibTransId="{D2ADB62D-625B-4C76-9F93-0C1E3614992F}"/>
    <dgm:cxn modelId="{5BFC5778-DAAE-1844-B632-73517BCA2ABB}" srcId="{3ED2D4C3-FF64-E447-9252-E0EE6EEE44C1}" destId="{8BD8099A-8F65-2441-8140-6C96607069E9}" srcOrd="2" destOrd="0" parTransId="{B74A4DB3-DB69-8841-8B03-13AD31BF2EA9}" sibTransId="{24CA09F5-FEFF-6D47-BC10-4A48EA04C350}"/>
    <dgm:cxn modelId="{A9631A59-93AB-4146-AB1E-06E0A61EB5E9}" type="presOf" srcId="{FADE17A0-B3BF-314D-9B30-B43E7D7E7ED1}" destId="{FB5B0151-7512-014C-9AF3-33417342B570}" srcOrd="0" destOrd="0" presId="urn:microsoft.com/office/officeart/2005/8/layout/process3"/>
    <dgm:cxn modelId="{97F7787B-317E-3640-93D4-24739855AFF6}" type="presOf" srcId="{9C25CAD1-1F63-A049-A663-6EF2ED92D3CA}" destId="{AB3D7797-BDAC-254B-9458-06945DFBA55E}" srcOrd="0" destOrd="0" presId="urn:microsoft.com/office/officeart/2005/8/layout/process3"/>
    <dgm:cxn modelId="{3C8E1B83-D83E-4045-950A-1C51D33E51B6}" srcId="{E04AD90E-5EAC-CA4F-9AB3-C02D7A0C9320}" destId="{03FF0261-75AD-514E-9544-CD25EA747436}" srcOrd="3" destOrd="0" parTransId="{4061C668-6E91-C94B-8CC7-54E416945338}" sibTransId="{7BFEFAEE-D884-C648-9482-4613739BFA1C}"/>
    <dgm:cxn modelId="{F0739984-F743-C14B-9A60-CE078B0B95AC}" type="presOf" srcId="{03FF0261-75AD-514E-9544-CD25EA747436}" destId="{7F126C12-33D0-604E-AC39-478FF5BE1F4D}" srcOrd="1" destOrd="0" presId="urn:microsoft.com/office/officeart/2005/8/layout/process3"/>
    <dgm:cxn modelId="{6EF20597-24EB-3244-8996-B40856B04EF3}" type="presOf" srcId="{D8D6D10D-9A98-694D-B8CC-D5961EA0943A}" destId="{FB5B0151-7512-014C-9AF3-33417342B570}" srcOrd="0" destOrd="1" presId="urn:microsoft.com/office/officeart/2005/8/layout/process3"/>
    <dgm:cxn modelId="{A01151B7-2ACB-3141-9D1F-C42F8E58A8CD}" srcId="{E04AD90E-5EAC-CA4F-9AB3-C02D7A0C9320}" destId="{074837A7-0E98-E24D-9777-7F0005FB21F9}" srcOrd="2" destOrd="0" parTransId="{BE40E273-5582-EA43-801A-06855F91BD67}" sibTransId="{7055A0AA-7EBC-8B4F-A9B9-EA3269B7A80D}"/>
    <dgm:cxn modelId="{10ED89BB-AEC0-4E9F-86C2-AE82A8523B69}" type="presOf" srcId="{EAE3C42F-FE35-465F-A3F4-8D8B8B00B81D}" destId="{9F4921FF-41FA-8B45-805A-FC5D9981554C}" srcOrd="0" destOrd="1" presId="urn:microsoft.com/office/officeart/2005/8/layout/process3"/>
    <dgm:cxn modelId="{81D2DEBF-C2A1-4049-8264-8E00316C1F58}" type="presOf" srcId="{92005A34-599F-5D47-9FFE-5F4F3DF75DAE}" destId="{7FC9E615-FFFB-464C-9738-97B3A49AD6A7}" srcOrd="0" destOrd="0" presId="urn:microsoft.com/office/officeart/2005/8/layout/process3"/>
    <dgm:cxn modelId="{D98F6DC8-9B9C-A845-95E9-10ED3D4284A8}" type="presOf" srcId="{AB3F097C-78B6-EE42-90EF-418F936E3742}" destId="{2499DCAD-AE90-0D4E-A9BB-4E9DEF91B952}" srcOrd="1" destOrd="0" presId="urn:microsoft.com/office/officeart/2005/8/layout/process3"/>
    <dgm:cxn modelId="{F2D204CC-DC17-AA4F-BEBD-100F8CAC6DC1}" srcId="{074837A7-0E98-E24D-9777-7F0005FB21F9}" destId="{FADE17A0-B3BF-314D-9B30-B43E7D7E7ED1}" srcOrd="0" destOrd="0" parTransId="{59A7357E-15A4-E04D-BC1B-D886884CD6B6}" sibTransId="{7877FE42-8B9F-5A42-8230-F9FFBFC94532}"/>
    <dgm:cxn modelId="{3F6B3BD1-6D8D-724E-B967-C1701C671C46}" type="presOf" srcId="{3AFEEEFC-0249-D946-BD87-7D59C139CEB7}" destId="{700D238F-67AD-1242-A842-6654B4F98644}" srcOrd="1" destOrd="0" presId="urn:microsoft.com/office/officeart/2005/8/layout/process3"/>
    <dgm:cxn modelId="{85CE7FE0-21D0-AE4F-93D3-759157C3413B}" srcId="{03FF0261-75AD-514E-9544-CD25EA747436}" destId="{A261046E-CA52-7442-939D-B4523BBFC678}" srcOrd="0" destOrd="0" parTransId="{C5F3DEBE-8FFD-1E46-B2D3-AFBA8B7AAE8F}" sibTransId="{D2C8FE7E-4820-6245-804B-633F2693CE0B}"/>
    <dgm:cxn modelId="{F97F84E2-021A-404B-94B3-59B70D180D43}" type="presOf" srcId="{8BD8099A-8F65-2441-8140-6C96607069E9}" destId="{AB3D7797-BDAC-254B-9458-06945DFBA55E}" srcOrd="0" destOrd="2" presId="urn:microsoft.com/office/officeart/2005/8/layout/process3"/>
    <dgm:cxn modelId="{5A5E3BE4-7017-2A49-AD6F-F86994285BAA}" type="presOf" srcId="{341DCBC6-64D1-8D47-B137-75E3C67990F8}" destId="{B2543ED8-8C04-444D-AEF9-9D192E7BE814}" srcOrd="0" destOrd="0" presId="urn:microsoft.com/office/officeart/2005/8/layout/process3"/>
    <dgm:cxn modelId="{DD55E0EA-8193-1640-95A2-0FFF945F85C0}" srcId="{3ED2D4C3-FF64-E447-9252-E0EE6EEE44C1}" destId="{9C25CAD1-1F63-A049-A663-6EF2ED92D3CA}" srcOrd="0" destOrd="0" parTransId="{183E4606-5539-7547-92F4-14112883D241}" sibTransId="{F6DFF528-2972-CA4D-846E-DACACAB5E673}"/>
    <dgm:cxn modelId="{F47450F0-3D08-5C40-8962-E311F706D32A}" type="presOf" srcId="{03FF0261-75AD-514E-9544-CD25EA747436}" destId="{9747C03E-3857-F344-A900-206B2FEF8189}" srcOrd="0" destOrd="0" presId="urn:microsoft.com/office/officeart/2005/8/layout/process3"/>
    <dgm:cxn modelId="{D4CEB6F2-DB11-304C-9200-41578F17F784}" type="presOf" srcId="{341DCBC6-64D1-8D47-B137-75E3C67990F8}" destId="{C0C47B1B-94B7-3C4B-A701-999F3CD13B5C}" srcOrd="1" destOrd="0" presId="urn:microsoft.com/office/officeart/2005/8/layout/process3"/>
    <dgm:cxn modelId="{138BD1F2-1C65-0F4A-A66D-A840123131A7}" type="presOf" srcId="{A261046E-CA52-7442-939D-B4523BBFC678}" destId="{A53B85C5-F99A-EC4D-8572-6143BF7AFA84}" srcOrd="0" destOrd="0" presId="urn:microsoft.com/office/officeart/2005/8/layout/process3"/>
    <dgm:cxn modelId="{C7ED2CF7-8D5A-3740-86B8-9ADEB4A9CB32}" srcId="{341DCBC6-64D1-8D47-B137-75E3C67990F8}" destId="{0D6D946B-C2A4-F744-AB52-7011766364F0}" srcOrd="0" destOrd="0" parTransId="{FA54CD55-D096-1D46-B707-A8843180F8B2}" sibTransId="{FA93E58A-D375-0F49-8D9F-56D28B1D1834}"/>
    <dgm:cxn modelId="{56E2DCF9-195C-0B42-8733-868F9D26B8CE}" type="presOf" srcId="{A8346658-A941-304E-A713-E818A2D1097F}" destId="{9F4921FF-41FA-8B45-805A-FC5D9981554C}" srcOrd="0" destOrd="0" presId="urn:microsoft.com/office/officeart/2005/8/layout/process3"/>
    <dgm:cxn modelId="{6950E6FD-D44C-4BC1-B7BE-F4025E85A749}" srcId="{074837A7-0E98-E24D-9777-7F0005FB21F9}" destId="{830AEA11-2CD9-49FE-96CF-69CD0127D48B}" srcOrd="2" destOrd="0" parTransId="{6A4F37A3-9C21-4A7D-8905-7E510C4C5A04}" sibTransId="{A7EE3B6B-49E8-4106-9E66-53BE9E05672D}"/>
    <dgm:cxn modelId="{E93FC6BB-9180-604A-B403-E40BE6629EB9}" type="presParOf" srcId="{646CA54E-6C85-7C4D-A897-05C624E2AB05}" destId="{50936C81-303C-A846-8903-A0B2B49C1EC6}" srcOrd="0" destOrd="0" presId="urn:microsoft.com/office/officeart/2005/8/layout/process3"/>
    <dgm:cxn modelId="{19D73157-EF9D-E34C-A8F3-EDAEB454B587}" type="presParOf" srcId="{50936C81-303C-A846-8903-A0B2B49C1EC6}" destId="{B2543ED8-8C04-444D-AEF9-9D192E7BE814}" srcOrd="0" destOrd="0" presId="urn:microsoft.com/office/officeart/2005/8/layout/process3"/>
    <dgm:cxn modelId="{4A159008-5CCA-3240-BA3A-2CDB038EAC93}" type="presParOf" srcId="{50936C81-303C-A846-8903-A0B2B49C1EC6}" destId="{C0C47B1B-94B7-3C4B-A701-999F3CD13B5C}" srcOrd="1" destOrd="0" presId="urn:microsoft.com/office/officeart/2005/8/layout/process3"/>
    <dgm:cxn modelId="{EAC990EB-DF1F-CB40-8B17-C21988CF0653}" type="presParOf" srcId="{50936C81-303C-A846-8903-A0B2B49C1EC6}" destId="{2BB046A6-4F26-E143-B1DB-DC313D1C0885}" srcOrd="2" destOrd="0" presId="urn:microsoft.com/office/officeart/2005/8/layout/process3"/>
    <dgm:cxn modelId="{D00C228D-967F-9A43-9344-6C324839C88A}" type="presParOf" srcId="{646CA54E-6C85-7C4D-A897-05C624E2AB05}" destId="{13A128F1-DBA4-9C40-A6C7-EA5692A4C48B}" srcOrd="1" destOrd="0" presId="urn:microsoft.com/office/officeart/2005/8/layout/process3"/>
    <dgm:cxn modelId="{F5903A49-BF93-8442-90F8-F8F3F0F6ABA0}" type="presParOf" srcId="{13A128F1-DBA4-9C40-A6C7-EA5692A4C48B}" destId="{700D238F-67AD-1242-A842-6654B4F98644}" srcOrd="0" destOrd="0" presId="urn:microsoft.com/office/officeart/2005/8/layout/process3"/>
    <dgm:cxn modelId="{086FEAE2-248E-584A-A595-4385256CA6B3}" type="presParOf" srcId="{646CA54E-6C85-7C4D-A897-05C624E2AB05}" destId="{118BC3ED-0564-D541-B9B9-A3493DDB0469}" srcOrd="2" destOrd="0" presId="urn:microsoft.com/office/officeart/2005/8/layout/process3"/>
    <dgm:cxn modelId="{9DFB5BBB-FDAF-A243-831E-334A80DDC59A}" type="presParOf" srcId="{118BC3ED-0564-D541-B9B9-A3493DDB0469}" destId="{7FC9E615-FFFB-464C-9738-97B3A49AD6A7}" srcOrd="0" destOrd="0" presId="urn:microsoft.com/office/officeart/2005/8/layout/process3"/>
    <dgm:cxn modelId="{F846BFF8-19AA-4843-A978-44CE42697327}" type="presParOf" srcId="{118BC3ED-0564-D541-B9B9-A3493DDB0469}" destId="{C342CC18-5AD7-3041-B5F7-400DCC2331DA}" srcOrd="1" destOrd="0" presId="urn:microsoft.com/office/officeart/2005/8/layout/process3"/>
    <dgm:cxn modelId="{1D910AD9-4D6D-BE40-8466-2A0E3793A033}" type="presParOf" srcId="{118BC3ED-0564-D541-B9B9-A3493DDB0469}" destId="{9F4921FF-41FA-8B45-805A-FC5D9981554C}" srcOrd="2" destOrd="0" presId="urn:microsoft.com/office/officeart/2005/8/layout/process3"/>
    <dgm:cxn modelId="{715BBED5-2C36-7A4A-A5C0-884FCDFC1029}" type="presParOf" srcId="{646CA54E-6C85-7C4D-A897-05C624E2AB05}" destId="{63F511CA-3609-8E45-8023-1104A93D9157}" srcOrd="3" destOrd="0" presId="urn:microsoft.com/office/officeart/2005/8/layout/process3"/>
    <dgm:cxn modelId="{7FE6AE16-65F7-A64D-A3F8-D84985D05EFE}" type="presParOf" srcId="{63F511CA-3609-8E45-8023-1104A93D9157}" destId="{2499DCAD-AE90-0D4E-A9BB-4E9DEF91B952}" srcOrd="0" destOrd="0" presId="urn:microsoft.com/office/officeart/2005/8/layout/process3"/>
    <dgm:cxn modelId="{697B68DD-C48E-1C41-A61B-B7A8FE7B424A}" type="presParOf" srcId="{646CA54E-6C85-7C4D-A897-05C624E2AB05}" destId="{0D69C937-9ECC-E748-B36B-54D95E41AF9F}" srcOrd="4" destOrd="0" presId="urn:microsoft.com/office/officeart/2005/8/layout/process3"/>
    <dgm:cxn modelId="{3445497F-EC99-5C49-AC9C-90D3E255C7B5}" type="presParOf" srcId="{0D69C937-9ECC-E748-B36B-54D95E41AF9F}" destId="{9AC242F6-2F03-084B-A5E2-72D33FFE976D}" srcOrd="0" destOrd="0" presId="urn:microsoft.com/office/officeart/2005/8/layout/process3"/>
    <dgm:cxn modelId="{943F7999-BC9F-2B49-A59D-73EBFD82E363}" type="presParOf" srcId="{0D69C937-9ECC-E748-B36B-54D95E41AF9F}" destId="{D1C6682A-8F76-254F-A96F-6973B0E02116}" srcOrd="1" destOrd="0" presId="urn:microsoft.com/office/officeart/2005/8/layout/process3"/>
    <dgm:cxn modelId="{3A1A1C81-46DD-1945-9E2D-AF81035FB1A9}" type="presParOf" srcId="{0D69C937-9ECC-E748-B36B-54D95E41AF9F}" destId="{FB5B0151-7512-014C-9AF3-33417342B570}" srcOrd="2" destOrd="0" presId="urn:microsoft.com/office/officeart/2005/8/layout/process3"/>
    <dgm:cxn modelId="{704FC1FA-9BFB-644C-9E88-64EBA139C701}" type="presParOf" srcId="{646CA54E-6C85-7C4D-A897-05C624E2AB05}" destId="{3BF657A8-C9B7-3040-9095-DBD255ED2787}" srcOrd="5" destOrd="0" presId="urn:microsoft.com/office/officeart/2005/8/layout/process3"/>
    <dgm:cxn modelId="{6809EAAA-1B9E-4243-BAE5-F5A43F9C0443}" type="presParOf" srcId="{3BF657A8-C9B7-3040-9095-DBD255ED2787}" destId="{2E2FADAE-AA1D-3C41-B7DB-76ADBE4B5C04}" srcOrd="0" destOrd="0" presId="urn:microsoft.com/office/officeart/2005/8/layout/process3"/>
    <dgm:cxn modelId="{FB1370A9-94A1-3341-AB91-EE3C406FF487}" type="presParOf" srcId="{646CA54E-6C85-7C4D-A897-05C624E2AB05}" destId="{E9982C02-019C-1943-8B63-66DF777D0008}" srcOrd="6" destOrd="0" presId="urn:microsoft.com/office/officeart/2005/8/layout/process3"/>
    <dgm:cxn modelId="{6FAFEB14-A165-8944-A5B3-6780D2533F27}" type="presParOf" srcId="{E9982C02-019C-1943-8B63-66DF777D0008}" destId="{9747C03E-3857-F344-A900-206B2FEF8189}" srcOrd="0" destOrd="0" presId="urn:microsoft.com/office/officeart/2005/8/layout/process3"/>
    <dgm:cxn modelId="{9D8535BF-F248-684C-BCD5-E2D06283429E}" type="presParOf" srcId="{E9982C02-019C-1943-8B63-66DF777D0008}" destId="{7F126C12-33D0-604E-AC39-478FF5BE1F4D}" srcOrd="1" destOrd="0" presId="urn:microsoft.com/office/officeart/2005/8/layout/process3"/>
    <dgm:cxn modelId="{9A253156-7BBB-914D-8906-4657C2F0298E}" type="presParOf" srcId="{E9982C02-019C-1943-8B63-66DF777D0008}" destId="{A53B85C5-F99A-EC4D-8572-6143BF7AFA84}" srcOrd="2" destOrd="0" presId="urn:microsoft.com/office/officeart/2005/8/layout/process3"/>
    <dgm:cxn modelId="{29436DE3-B41A-DF46-9FE3-7B994B94728E}" type="presParOf" srcId="{646CA54E-6C85-7C4D-A897-05C624E2AB05}" destId="{5C62DE08-7BBE-6342-B172-C0540E3E43C5}" srcOrd="7" destOrd="0" presId="urn:microsoft.com/office/officeart/2005/8/layout/process3"/>
    <dgm:cxn modelId="{431D14DE-CB62-0A4F-8243-676C63ACEE9B}" type="presParOf" srcId="{5C62DE08-7BBE-6342-B172-C0540E3E43C5}" destId="{F34645FB-23D3-274D-B740-0FA0A71C1CF7}" srcOrd="0" destOrd="0" presId="urn:microsoft.com/office/officeart/2005/8/layout/process3"/>
    <dgm:cxn modelId="{45CF3E9C-6E64-6243-83AE-69BB6ED6897F}" type="presParOf" srcId="{646CA54E-6C85-7C4D-A897-05C624E2AB05}" destId="{C369799E-CDCF-7C40-87FE-F8A8E118C254}" srcOrd="8" destOrd="0" presId="urn:microsoft.com/office/officeart/2005/8/layout/process3"/>
    <dgm:cxn modelId="{11DAA660-E98D-4947-8E17-B8CA3F81DE9D}" type="presParOf" srcId="{C369799E-CDCF-7C40-87FE-F8A8E118C254}" destId="{88EA9567-DCB6-1A4D-9028-B8977E4D0C7D}" srcOrd="0" destOrd="0" presId="urn:microsoft.com/office/officeart/2005/8/layout/process3"/>
    <dgm:cxn modelId="{AEAC0C56-BF60-C041-8C2E-3C484582F1CC}" type="presParOf" srcId="{C369799E-CDCF-7C40-87FE-F8A8E118C254}" destId="{DC08E357-4DA1-3249-877A-2085044E440E}" srcOrd="1" destOrd="0" presId="urn:microsoft.com/office/officeart/2005/8/layout/process3"/>
    <dgm:cxn modelId="{246C66C1-1863-DE48-918F-43EB8FF615DB}" type="presParOf" srcId="{C369799E-CDCF-7C40-87FE-F8A8E118C254}" destId="{AB3D7797-BDAC-254B-9458-06945DFBA55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4A2E2-ADCA-432F-A1E5-643D08488C9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3ECAB3-8681-4C7D-B888-1E6802CDD808}">
      <dgm:prSet/>
      <dgm:spPr/>
      <dgm:t>
        <a:bodyPr/>
        <a:lstStyle/>
        <a:p>
          <a:r>
            <a:rPr lang="en-US" b="1" i="1" dirty="0"/>
            <a:t>How I am (being) </a:t>
          </a:r>
          <a:r>
            <a:rPr lang="en-US" dirty="0"/>
            <a:t>– </a:t>
          </a:r>
          <a:r>
            <a:rPr lang="en-GB" dirty="0"/>
            <a:t>Actively engage with opportunities to understand and enhance positive mental and physical health for self and others, sharing own experience, being authentic</a:t>
          </a:r>
          <a:r>
            <a:rPr lang="en-US" dirty="0"/>
            <a:t>. 13 positive behaviours and 9 negative behaviours.</a:t>
          </a:r>
        </a:p>
      </dgm:t>
    </dgm:pt>
    <dgm:pt modelId="{34B75323-336D-4CDD-958C-B94AD088DD13}" type="parTrans" cxnId="{3EA60D89-241B-4BD6-8CE6-B656FF70372F}">
      <dgm:prSet/>
      <dgm:spPr/>
      <dgm:t>
        <a:bodyPr/>
        <a:lstStyle/>
        <a:p>
          <a:endParaRPr lang="en-US"/>
        </a:p>
      </dgm:t>
    </dgm:pt>
    <dgm:pt modelId="{8B675162-0476-488D-BFAC-97A0F3BC285A}" type="sibTrans" cxnId="{3EA60D89-241B-4BD6-8CE6-B656FF70372F}">
      <dgm:prSet/>
      <dgm:spPr/>
      <dgm:t>
        <a:bodyPr/>
        <a:lstStyle/>
        <a:p>
          <a:endParaRPr lang="en-US"/>
        </a:p>
      </dgm:t>
    </dgm:pt>
    <dgm:pt modelId="{8E0FF9D7-1F97-499F-A995-ECE3080F0840}">
      <dgm:prSet/>
      <dgm:spPr/>
      <dgm:t>
        <a:bodyPr/>
        <a:lstStyle/>
        <a:p>
          <a:r>
            <a:rPr lang="en-US" b="1" i="1" dirty="0"/>
            <a:t>What I do (doing) </a:t>
          </a:r>
          <a:r>
            <a:rPr lang="en-US" dirty="0"/>
            <a:t>– </a:t>
          </a:r>
          <a:r>
            <a:rPr lang="en-GB" dirty="0"/>
            <a:t>Actively support and empower others to manage work and how it’s done</a:t>
          </a:r>
          <a:r>
            <a:rPr lang="en-US" dirty="0"/>
            <a:t>.  15 positive behaviours and 9 negative behaviours.</a:t>
          </a:r>
        </a:p>
      </dgm:t>
    </dgm:pt>
    <dgm:pt modelId="{04F2D40F-9199-4CBE-A836-33DAA94C5B49}" type="parTrans" cxnId="{CA86FE44-B502-4A29-95AF-F2252973FD70}">
      <dgm:prSet/>
      <dgm:spPr/>
      <dgm:t>
        <a:bodyPr/>
        <a:lstStyle/>
        <a:p>
          <a:endParaRPr lang="en-US"/>
        </a:p>
      </dgm:t>
    </dgm:pt>
    <dgm:pt modelId="{D6FD138B-3E82-4FCE-B78C-017600603946}" type="sibTrans" cxnId="{CA86FE44-B502-4A29-95AF-F2252973FD70}">
      <dgm:prSet/>
      <dgm:spPr/>
      <dgm:t>
        <a:bodyPr/>
        <a:lstStyle/>
        <a:p>
          <a:endParaRPr lang="en-US"/>
        </a:p>
      </dgm:t>
    </dgm:pt>
    <dgm:pt modelId="{2D407180-7A60-4F95-86AE-04128BFD3CB6}">
      <dgm:prSet/>
      <dgm:spPr/>
      <dgm:t>
        <a:bodyPr/>
        <a:lstStyle/>
        <a:p>
          <a:r>
            <a:rPr lang="en-US" b="1" i="1" dirty="0"/>
            <a:t>What we do together (enabling) </a:t>
          </a:r>
          <a:r>
            <a:rPr lang="en-US" dirty="0"/>
            <a:t>– Actively empower an inclusive healthy wellness culture that mutually enables us all to bring our whole selves to work. 18 positive behaviours and 6 negative behaviours.</a:t>
          </a:r>
        </a:p>
      </dgm:t>
    </dgm:pt>
    <dgm:pt modelId="{1992C445-BA03-496A-902D-B0DBA62C0834}" type="parTrans" cxnId="{E690E58F-E161-4D87-8649-708BECFE4D80}">
      <dgm:prSet/>
      <dgm:spPr/>
      <dgm:t>
        <a:bodyPr/>
        <a:lstStyle/>
        <a:p>
          <a:endParaRPr lang="en-US"/>
        </a:p>
      </dgm:t>
    </dgm:pt>
    <dgm:pt modelId="{C5E02897-6595-44F3-BE2C-11D6C53A2D0A}" type="sibTrans" cxnId="{E690E58F-E161-4D87-8649-708BECFE4D80}">
      <dgm:prSet/>
      <dgm:spPr/>
      <dgm:t>
        <a:bodyPr/>
        <a:lstStyle/>
        <a:p>
          <a:endParaRPr lang="en-US"/>
        </a:p>
      </dgm:t>
    </dgm:pt>
    <dgm:pt modelId="{0CB42590-899D-4E92-86A6-40E4B015BD52}" type="pres">
      <dgm:prSet presAssocID="{6544A2E2-ADCA-432F-A1E5-643D08488C95}" presName="root" presStyleCnt="0">
        <dgm:presLayoutVars>
          <dgm:dir/>
          <dgm:resizeHandles val="exact"/>
        </dgm:presLayoutVars>
      </dgm:prSet>
      <dgm:spPr/>
    </dgm:pt>
    <dgm:pt modelId="{61305812-C58E-4E69-8543-AF33191290BF}" type="pres">
      <dgm:prSet presAssocID="{9A3ECAB3-8681-4C7D-B888-1E6802CDD808}" presName="compNode" presStyleCnt="0"/>
      <dgm:spPr/>
    </dgm:pt>
    <dgm:pt modelId="{A7BD7BF6-5287-4E43-8387-C60A9DC10EBA}" type="pres">
      <dgm:prSet presAssocID="{9A3ECAB3-8681-4C7D-B888-1E6802CDD808}" presName="bgRect" presStyleLbl="bgShp" presStyleIdx="0" presStyleCnt="3" custLinFactNeighborX="7744" custLinFactNeighborY="-13425"/>
      <dgm:spPr>
        <a:solidFill>
          <a:srgbClr val="7C2855"/>
        </a:solidFill>
      </dgm:spPr>
    </dgm:pt>
    <dgm:pt modelId="{CCFAF421-12D0-4CAA-BF5F-A2E773DB637C}" type="pres">
      <dgm:prSet presAssocID="{9A3ECAB3-8681-4C7D-B888-1E6802CDD80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CC24B35B-0B4A-458D-B4B3-FEB1AA9695EB}" type="pres">
      <dgm:prSet presAssocID="{9A3ECAB3-8681-4C7D-B888-1E6802CDD808}" presName="spaceRect" presStyleCnt="0"/>
      <dgm:spPr/>
    </dgm:pt>
    <dgm:pt modelId="{39649558-B657-4AD0-B9AF-7A2ED41CA3D8}" type="pres">
      <dgm:prSet presAssocID="{9A3ECAB3-8681-4C7D-B888-1E6802CDD808}" presName="parTx" presStyleLbl="revTx" presStyleIdx="0" presStyleCnt="3">
        <dgm:presLayoutVars>
          <dgm:chMax val="0"/>
          <dgm:chPref val="0"/>
        </dgm:presLayoutVars>
      </dgm:prSet>
      <dgm:spPr/>
    </dgm:pt>
    <dgm:pt modelId="{AC932DF7-476B-4B04-B3BF-F8185B8B3E7E}" type="pres">
      <dgm:prSet presAssocID="{8B675162-0476-488D-BFAC-97A0F3BC285A}" presName="sibTrans" presStyleCnt="0"/>
      <dgm:spPr/>
    </dgm:pt>
    <dgm:pt modelId="{8109902E-2E29-4D43-B740-7C6DFD07A1C3}" type="pres">
      <dgm:prSet presAssocID="{8E0FF9D7-1F97-499F-A995-ECE3080F0840}" presName="compNode" presStyleCnt="0"/>
      <dgm:spPr/>
    </dgm:pt>
    <dgm:pt modelId="{908ADC29-388C-4249-BEFA-492FEE86479F}" type="pres">
      <dgm:prSet presAssocID="{8E0FF9D7-1F97-499F-A995-ECE3080F0840}" presName="bgRect" presStyleLbl="bgShp" presStyleIdx="1" presStyleCnt="3"/>
      <dgm:spPr>
        <a:solidFill>
          <a:srgbClr val="7C2855"/>
        </a:solidFill>
      </dgm:spPr>
    </dgm:pt>
    <dgm:pt modelId="{3B1562F6-C0F6-4957-A0A3-D61C4FEB1C48}" type="pres">
      <dgm:prSet presAssocID="{8E0FF9D7-1F97-499F-A995-ECE3080F084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EFA7F405-46C2-4062-A332-16F62ACFA431}" type="pres">
      <dgm:prSet presAssocID="{8E0FF9D7-1F97-499F-A995-ECE3080F0840}" presName="spaceRect" presStyleCnt="0"/>
      <dgm:spPr/>
    </dgm:pt>
    <dgm:pt modelId="{AC2D356E-13A4-4A4A-B3EF-43C98C5080E1}" type="pres">
      <dgm:prSet presAssocID="{8E0FF9D7-1F97-499F-A995-ECE3080F0840}" presName="parTx" presStyleLbl="revTx" presStyleIdx="1" presStyleCnt="3">
        <dgm:presLayoutVars>
          <dgm:chMax val="0"/>
          <dgm:chPref val="0"/>
        </dgm:presLayoutVars>
      </dgm:prSet>
      <dgm:spPr/>
    </dgm:pt>
    <dgm:pt modelId="{E7461F5C-8DA8-4732-B588-13AA87DAF8A7}" type="pres">
      <dgm:prSet presAssocID="{D6FD138B-3E82-4FCE-B78C-017600603946}" presName="sibTrans" presStyleCnt="0"/>
      <dgm:spPr/>
    </dgm:pt>
    <dgm:pt modelId="{DEBA777C-C130-44B8-8AC4-BF3BCEA7E41B}" type="pres">
      <dgm:prSet presAssocID="{2D407180-7A60-4F95-86AE-04128BFD3CB6}" presName="compNode" presStyleCnt="0"/>
      <dgm:spPr/>
    </dgm:pt>
    <dgm:pt modelId="{CCE1D20D-B41A-4D9D-8184-D0B930793316}" type="pres">
      <dgm:prSet presAssocID="{2D407180-7A60-4F95-86AE-04128BFD3CB6}" presName="bgRect" presStyleLbl="bgShp" presStyleIdx="2" presStyleCnt="3"/>
      <dgm:spPr>
        <a:solidFill>
          <a:srgbClr val="7C2855"/>
        </a:solidFill>
      </dgm:spPr>
    </dgm:pt>
    <dgm:pt modelId="{CCA7411A-7FB1-4CD7-A3AB-B082A2681D17}" type="pres">
      <dgm:prSet presAssocID="{2D407180-7A60-4F95-86AE-04128BFD3CB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2716D86-BB75-48C8-8D6B-51791D9A244D}" type="pres">
      <dgm:prSet presAssocID="{2D407180-7A60-4F95-86AE-04128BFD3CB6}" presName="spaceRect" presStyleCnt="0"/>
      <dgm:spPr/>
    </dgm:pt>
    <dgm:pt modelId="{8986F9BB-BEDC-4B43-AB88-D6F9093B299C}" type="pres">
      <dgm:prSet presAssocID="{2D407180-7A60-4F95-86AE-04128BFD3CB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73BE341-62DE-4C74-AE39-118089743F33}" type="presOf" srcId="{2D407180-7A60-4F95-86AE-04128BFD3CB6}" destId="{8986F9BB-BEDC-4B43-AB88-D6F9093B299C}" srcOrd="0" destOrd="0" presId="urn:microsoft.com/office/officeart/2018/2/layout/IconVerticalSolidList"/>
    <dgm:cxn modelId="{CA86FE44-B502-4A29-95AF-F2252973FD70}" srcId="{6544A2E2-ADCA-432F-A1E5-643D08488C95}" destId="{8E0FF9D7-1F97-499F-A995-ECE3080F0840}" srcOrd="1" destOrd="0" parTransId="{04F2D40F-9199-4CBE-A836-33DAA94C5B49}" sibTransId="{D6FD138B-3E82-4FCE-B78C-017600603946}"/>
    <dgm:cxn modelId="{5451A465-4C60-4577-8F4E-2FD2A64DAE41}" type="presOf" srcId="{9A3ECAB3-8681-4C7D-B888-1E6802CDD808}" destId="{39649558-B657-4AD0-B9AF-7A2ED41CA3D8}" srcOrd="0" destOrd="0" presId="urn:microsoft.com/office/officeart/2018/2/layout/IconVerticalSolidList"/>
    <dgm:cxn modelId="{3EA60D89-241B-4BD6-8CE6-B656FF70372F}" srcId="{6544A2E2-ADCA-432F-A1E5-643D08488C95}" destId="{9A3ECAB3-8681-4C7D-B888-1E6802CDD808}" srcOrd="0" destOrd="0" parTransId="{34B75323-336D-4CDD-958C-B94AD088DD13}" sibTransId="{8B675162-0476-488D-BFAC-97A0F3BC285A}"/>
    <dgm:cxn modelId="{E690E58F-E161-4D87-8649-708BECFE4D80}" srcId="{6544A2E2-ADCA-432F-A1E5-643D08488C95}" destId="{2D407180-7A60-4F95-86AE-04128BFD3CB6}" srcOrd="2" destOrd="0" parTransId="{1992C445-BA03-496A-902D-B0DBA62C0834}" sibTransId="{C5E02897-6595-44F3-BE2C-11D6C53A2D0A}"/>
    <dgm:cxn modelId="{C81113C3-897C-4786-ACDC-E12FAFEDEF09}" type="presOf" srcId="{6544A2E2-ADCA-432F-A1E5-643D08488C95}" destId="{0CB42590-899D-4E92-86A6-40E4B015BD52}" srcOrd="0" destOrd="0" presId="urn:microsoft.com/office/officeart/2018/2/layout/IconVerticalSolidList"/>
    <dgm:cxn modelId="{228633F6-0BB6-455A-A1E1-856A0ED48DCB}" type="presOf" srcId="{8E0FF9D7-1F97-499F-A995-ECE3080F0840}" destId="{AC2D356E-13A4-4A4A-B3EF-43C98C5080E1}" srcOrd="0" destOrd="0" presId="urn:microsoft.com/office/officeart/2018/2/layout/IconVerticalSolidList"/>
    <dgm:cxn modelId="{C4F06D95-9FB7-40EB-9696-81963B2B2C3A}" type="presParOf" srcId="{0CB42590-899D-4E92-86A6-40E4B015BD52}" destId="{61305812-C58E-4E69-8543-AF33191290BF}" srcOrd="0" destOrd="0" presId="urn:microsoft.com/office/officeart/2018/2/layout/IconVerticalSolidList"/>
    <dgm:cxn modelId="{8AC19F13-8E14-464A-B76C-8C35FEAA8392}" type="presParOf" srcId="{61305812-C58E-4E69-8543-AF33191290BF}" destId="{A7BD7BF6-5287-4E43-8387-C60A9DC10EBA}" srcOrd="0" destOrd="0" presId="urn:microsoft.com/office/officeart/2018/2/layout/IconVerticalSolidList"/>
    <dgm:cxn modelId="{426CEC2C-FCCE-4F65-863E-15EEE6A66694}" type="presParOf" srcId="{61305812-C58E-4E69-8543-AF33191290BF}" destId="{CCFAF421-12D0-4CAA-BF5F-A2E773DB637C}" srcOrd="1" destOrd="0" presId="urn:microsoft.com/office/officeart/2018/2/layout/IconVerticalSolidList"/>
    <dgm:cxn modelId="{757D78C6-9DAB-493A-A093-4DF3389CE9FE}" type="presParOf" srcId="{61305812-C58E-4E69-8543-AF33191290BF}" destId="{CC24B35B-0B4A-458D-B4B3-FEB1AA9695EB}" srcOrd="2" destOrd="0" presId="urn:microsoft.com/office/officeart/2018/2/layout/IconVerticalSolidList"/>
    <dgm:cxn modelId="{0F761261-DDEF-4250-82BF-44624995AEAB}" type="presParOf" srcId="{61305812-C58E-4E69-8543-AF33191290BF}" destId="{39649558-B657-4AD0-B9AF-7A2ED41CA3D8}" srcOrd="3" destOrd="0" presId="urn:microsoft.com/office/officeart/2018/2/layout/IconVerticalSolidList"/>
    <dgm:cxn modelId="{AB0F3C08-32C3-4DF4-8C68-4000ABC64C7A}" type="presParOf" srcId="{0CB42590-899D-4E92-86A6-40E4B015BD52}" destId="{AC932DF7-476B-4B04-B3BF-F8185B8B3E7E}" srcOrd="1" destOrd="0" presId="urn:microsoft.com/office/officeart/2018/2/layout/IconVerticalSolidList"/>
    <dgm:cxn modelId="{74477896-8D65-42E6-B807-4EF667B9F500}" type="presParOf" srcId="{0CB42590-899D-4E92-86A6-40E4B015BD52}" destId="{8109902E-2E29-4D43-B740-7C6DFD07A1C3}" srcOrd="2" destOrd="0" presId="urn:microsoft.com/office/officeart/2018/2/layout/IconVerticalSolidList"/>
    <dgm:cxn modelId="{74F17939-5803-4CB4-B275-7ED5F0221DAC}" type="presParOf" srcId="{8109902E-2E29-4D43-B740-7C6DFD07A1C3}" destId="{908ADC29-388C-4249-BEFA-492FEE86479F}" srcOrd="0" destOrd="0" presId="urn:microsoft.com/office/officeart/2018/2/layout/IconVerticalSolidList"/>
    <dgm:cxn modelId="{0A271892-D0A2-41D5-91E9-74F83C1A0124}" type="presParOf" srcId="{8109902E-2E29-4D43-B740-7C6DFD07A1C3}" destId="{3B1562F6-C0F6-4957-A0A3-D61C4FEB1C48}" srcOrd="1" destOrd="0" presId="urn:microsoft.com/office/officeart/2018/2/layout/IconVerticalSolidList"/>
    <dgm:cxn modelId="{3E37B85D-B9C0-4FF2-B921-DC821535C493}" type="presParOf" srcId="{8109902E-2E29-4D43-B740-7C6DFD07A1C3}" destId="{EFA7F405-46C2-4062-A332-16F62ACFA431}" srcOrd="2" destOrd="0" presId="urn:microsoft.com/office/officeart/2018/2/layout/IconVerticalSolidList"/>
    <dgm:cxn modelId="{E0417926-6A94-4108-B450-4C728CB14E9B}" type="presParOf" srcId="{8109902E-2E29-4D43-B740-7C6DFD07A1C3}" destId="{AC2D356E-13A4-4A4A-B3EF-43C98C5080E1}" srcOrd="3" destOrd="0" presId="urn:microsoft.com/office/officeart/2018/2/layout/IconVerticalSolidList"/>
    <dgm:cxn modelId="{3363A215-74E2-41D9-9C6D-BB8B0C9E53E8}" type="presParOf" srcId="{0CB42590-899D-4E92-86A6-40E4B015BD52}" destId="{E7461F5C-8DA8-4732-B588-13AA87DAF8A7}" srcOrd="3" destOrd="0" presId="urn:microsoft.com/office/officeart/2018/2/layout/IconVerticalSolidList"/>
    <dgm:cxn modelId="{4180712F-0973-4B57-99DC-EFBF751380A1}" type="presParOf" srcId="{0CB42590-899D-4E92-86A6-40E4B015BD52}" destId="{DEBA777C-C130-44B8-8AC4-BF3BCEA7E41B}" srcOrd="4" destOrd="0" presId="urn:microsoft.com/office/officeart/2018/2/layout/IconVerticalSolidList"/>
    <dgm:cxn modelId="{F4686FC1-9290-4817-8E90-3E7EE27778A9}" type="presParOf" srcId="{DEBA777C-C130-44B8-8AC4-BF3BCEA7E41B}" destId="{CCE1D20D-B41A-4D9D-8184-D0B930793316}" srcOrd="0" destOrd="0" presId="urn:microsoft.com/office/officeart/2018/2/layout/IconVerticalSolidList"/>
    <dgm:cxn modelId="{82C120E8-00AD-4ABE-9419-FA319459BEE8}" type="presParOf" srcId="{DEBA777C-C130-44B8-8AC4-BF3BCEA7E41B}" destId="{CCA7411A-7FB1-4CD7-A3AB-B082A2681D17}" srcOrd="1" destOrd="0" presId="urn:microsoft.com/office/officeart/2018/2/layout/IconVerticalSolidList"/>
    <dgm:cxn modelId="{0A599937-1EF7-4D50-8594-606741279C13}" type="presParOf" srcId="{DEBA777C-C130-44B8-8AC4-BF3BCEA7E41B}" destId="{22716D86-BB75-48C8-8D6B-51791D9A244D}" srcOrd="2" destOrd="0" presId="urn:microsoft.com/office/officeart/2018/2/layout/IconVerticalSolidList"/>
    <dgm:cxn modelId="{87FE26F6-F04F-47A2-B402-1BBDEEE5158D}" type="presParOf" srcId="{DEBA777C-C130-44B8-8AC4-BF3BCEA7E41B}" destId="{8986F9BB-BEDC-4B43-AB88-D6F9093B299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47B1B-94B7-3C4B-A701-999F3CD13B5C}">
      <dsp:nvSpPr>
        <dsp:cNvPr id="0" name=""/>
        <dsp:cNvSpPr/>
      </dsp:nvSpPr>
      <dsp:spPr>
        <a:xfrm>
          <a:off x="10374" y="118649"/>
          <a:ext cx="1724488" cy="1681075"/>
        </a:xfrm>
        <a:prstGeom prst="roundRect">
          <a:avLst>
            <a:gd name="adj" fmla="val 10000"/>
          </a:avLst>
        </a:prstGeom>
        <a:solidFill>
          <a:srgbClr val="7C2855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Identify</a:t>
          </a:r>
          <a:r>
            <a:rPr lang="en-GB" sz="1400" kern="1200" baseline="0" dirty="0"/>
            <a:t> ‘healthy leadership behaviours’ from literature</a:t>
          </a:r>
          <a:endParaRPr lang="en-GB" sz="1400" kern="1200" dirty="0"/>
        </a:p>
      </dsp:txBody>
      <dsp:txXfrm>
        <a:off x="10374" y="118649"/>
        <a:ext cx="1724488" cy="1120717"/>
      </dsp:txXfrm>
    </dsp:sp>
    <dsp:sp modelId="{2BB046A6-4F26-E143-B1DB-DC313D1C0885}">
      <dsp:nvSpPr>
        <dsp:cNvPr id="0" name=""/>
        <dsp:cNvSpPr/>
      </dsp:nvSpPr>
      <dsp:spPr>
        <a:xfrm>
          <a:off x="363818" y="1131635"/>
          <a:ext cx="1589029" cy="38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Desktop literate review and validation of the research with HWB ‘experts’  - peer review by Prof Cary Cooper, Dr Steve Boorman, Jean Jenkins</a:t>
          </a:r>
        </a:p>
      </dsp:txBody>
      <dsp:txXfrm>
        <a:off x="410359" y="1178176"/>
        <a:ext cx="1495947" cy="3767918"/>
      </dsp:txXfrm>
    </dsp:sp>
    <dsp:sp modelId="{13A128F1-DBA4-9C40-A6C7-EA5692A4C48B}">
      <dsp:nvSpPr>
        <dsp:cNvPr id="0" name=""/>
        <dsp:cNvSpPr/>
      </dsp:nvSpPr>
      <dsp:spPr>
        <a:xfrm rot="21590675">
          <a:off x="1929560" y="501729"/>
          <a:ext cx="412762" cy="347701"/>
        </a:xfrm>
        <a:prstGeom prst="rightArrow">
          <a:avLst>
            <a:gd name="adj1" fmla="val 60000"/>
            <a:gd name="adj2" fmla="val 50000"/>
          </a:avLst>
        </a:prstGeom>
        <a:solidFill>
          <a:srgbClr val="7C2855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1929560" y="571410"/>
        <a:ext cx="308452" cy="208621"/>
      </dsp:txXfrm>
    </dsp:sp>
    <dsp:sp modelId="{C342CC18-5AD7-3041-B5F7-400DCC2331DA}">
      <dsp:nvSpPr>
        <dsp:cNvPr id="0" name=""/>
        <dsp:cNvSpPr/>
      </dsp:nvSpPr>
      <dsp:spPr>
        <a:xfrm>
          <a:off x="2513657" y="155013"/>
          <a:ext cx="1642863" cy="1551944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Identify ‘healthy leadership behaviours’ data collection</a:t>
          </a:r>
        </a:p>
      </dsp:txBody>
      <dsp:txXfrm>
        <a:off x="2513657" y="155013"/>
        <a:ext cx="1642863" cy="1034629"/>
      </dsp:txXfrm>
    </dsp:sp>
    <dsp:sp modelId="{9F4921FF-41FA-8B45-805A-FC5D9981554C}">
      <dsp:nvSpPr>
        <dsp:cNvPr id="0" name=""/>
        <dsp:cNvSpPr/>
      </dsp:nvSpPr>
      <dsp:spPr>
        <a:xfrm>
          <a:off x="2847579" y="1095271"/>
          <a:ext cx="1546449" cy="38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87321"/>
              <a:satOff val="-1564"/>
              <a:lumOff val="664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1:1 interview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Twitter chat and supplementary survey for those not able to contribute via twitter</a:t>
          </a:r>
        </a:p>
      </dsp:txBody>
      <dsp:txXfrm>
        <a:off x="2892873" y="1140565"/>
        <a:ext cx="1455861" cy="3770412"/>
      </dsp:txXfrm>
    </dsp:sp>
    <dsp:sp modelId="{63F511CA-3609-8E45-8023-1104A93D9157}">
      <dsp:nvSpPr>
        <dsp:cNvPr id="0" name=""/>
        <dsp:cNvSpPr/>
      </dsp:nvSpPr>
      <dsp:spPr>
        <a:xfrm rot="21590013">
          <a:off x="4356099" y="494896"/>
          <a:ext cx="423109" cy="34770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4356099" y="564588"/>
        <a:ext cx="318799" cy="208621"/>
      </dsp:txXfrm>
    </dsp:sp>
    <dsp:sp modelId="{D1C6682A-8F76-254F-A96F-6973B0E02116}">
      <dsp:nvSpPr>
        <dsp:cNvPr id="0" name=""/>
        <dsp:cNvSpPr/>
      </dsp:nvSpPr>
      <dsp:spPr>
        <a:xfrm>
          <a:off x="4954837" y="162669"/>
          <a:ext cx="1712480" cy="1507396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Developing the ‘healthy leadership’ competency framework</a:t>
          </a:r>
        </a:p>
      </dsp:txBody>
      <dsp:txXfrm>
        <a:off x="4954837" y="162669"/>
        <a:ext cx="1712480" cy="1004931"/>
      </dsp:txXfrm>
    </dsp:sp>
    <dsp:sp modelId="{FB5B0151-7512-014C-9AF3-33417342B570}">
      <dsp:nvSpPr>
        <dsp:cNvPr id="0" name=""/>
        <dsp:cNvSpPr/>
      </dsp:nvSpPr>
      <dsp:spPr>
        <a:xfrm>
          <a:off x="5258424" y="1087615"/>
          <a:ext cx="1676735" cy="38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174641"/>
              <a:satOff val="-3128"/>
              <a:lumOff val="132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Integrate the data into the initial behaviour framework.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Validate and refine the framework with focus groups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Survey and Twitter chat</a:t>
          </a:r>
        </a:p>
      </dsp:txBody>
      <dsp:txXfrm>
        <a:off x="5307534" y="1136725"/>
        <a:ext cx="1578515" cy="3762780"/>
      </dsp:txXfrm>
    </dsp:sp>
    <dsp:sp modelId="{3BF657A8-C9B7-3040-9095-DBD255ED2787}">
      <dsp:nvSpPr>
        <dsp:cNvPr id="0" name=""/>
        <dsp:cNvSpPr/>
      </dsp:nvSpPr>
      <dsp:spPr>
        <a:xfrm rot="9141">
          <a:off x="6874479" y="494695"/>
          <a:ext cx="439186" cy="347701"/>
        </a:xfrm>
        <a:prstGeom prst="righ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6874479" y="564096"/>
        <a:ext cx="334876" cy="208621"/>
      </dsp:txXfrm>
    </dsp:sp>
    <dsp:sp modelId="{7F126C12-33D0-604E-AC39-478FF5BE1F4D}">
      <dsp:nvSpPr>
        <dsp:cNvPr id="0" name=""/>
        <dsp:cNvSpPr/>
      </dsp:nvSpPr>
      <dsp:spPr>
        <a:xfrm>
          <a:off x="7495969" y="174042"/>
          <a:ext cx="1557352" cy="149292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Validating the ‘healthy leadership’ framework</a:t>
          </a:r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7495969" y="174042"/>
        <a:ext cx="1557352" cy="995285"/>
      </dsp:txXfrm>
    </dsp:sp>
    <dsp:sp modelId="{A53B85C5-F99A-EC4D-8572-6143BF7AFA84}">
      <dsp:nvSpPr>
        <dsp:cNvPr id="0" name=""/>
        <dsp:cNvSpPr/>
      </dsp:nvSpPr>
      <dsp:spPr>
        <a:xfrm>
          <a:off x="7753285" y="1076242"/>
          <a:ext cx="1614150" cy="38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261962"/>
              <a:satOff val="-4692"/>
              <a:lumOff val="1993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Map the final framework against 3 existing frameworks to validate e.g. Healthcare Leadership Model, HSE Management Standards Framework, CIPD framework</a:t>
          </a:r>
        </a:p>
      </dsp:txBody>
      <dsp:txXfrm>
        <a:off x="7800562" y="1123519"/>
        <a:ext cx="1519596" cy="3766446"/>
      </dsp:txXfrm>
    </dsp:sp>
    <dsp:sp modelId="{5C62DE08-7BBE-6342-B172-C0540E3E43C5}">
      <dsp:nvSpPr>
        <dsp:cNvPr id="0" name=""/>
        <dsp:cNvSpPr/>
      </dsp:nvSpPr>
      <dsp:spPr>
        <a:xfrm rot="21553416">
          <a:off x="9272031" y="481176"/>
          <a:ext cx="463751" cy="3477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9272036" y="551423"/>
        <a:ext cx="359441" cy="208621"/>
      </dsp:txXfrm>
    </dsp:sp>
    <dsp:sp modelId="{DC08E357-4DA1-3249-877A-2085044E440E}">
      <dsp:nvSpPr>
        <dsp:cNvPr id="0" name=""/>
        <dsp:cNvSpPr/>
      </dsp:nvSpPr>
      <dsp:spPr>
        <a:xfrm>
          <a:off x="9928245" y="219214"/>
          <a:ext cx="1397920" cy="126177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Final report </a:t>
          </a:r>
        </a:p>
      </dsp:txBody>
      <dsp:txXfrm>
        <a:off x="9928245" y="219214"/>
        <a:ext cx="1397920" cy="841180"/>
      </dsp:txXfrm>
    </dsp:sp>
    <dsp:sp modelId="{AB3D7797-BDAC-254B-9458-06945DFBA55E}">
      <dsp:nvSpPr>
        <dsp:cNvPr id="0" name=""/>
        <dsp:cNvSpPr/>
      </dsp:nvSpPr>
      <dsp:spPr>
        <a:xfrm>
          <a:off x="9971273" y="1031070"/>
          <a:ext cx="1883291" cy="38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Desk top review (peer reviewed)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Framework which outlines leadership behaviours that promote health and wellbeing in the workplace 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Insights from stakeholders around what could be done  embed the framework </a:t>
          </a:r>
        </a:p>
      </dsp:txBody>
      <dsp:txXfrm>
        <a:off x="10026433" y="1086230"/>
        <a:ext cx="1772971" cy="3750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D7BF6-5287-4E43-8387-C60A9DC10EBA}">
      <dsp:nvSpPr>
        <dsp:cNvPr id="0" name=""/>
        <dsp:cNvSpPr/>
      </dsp:nvSpPr>
      <dsp:spPr>
        <a:xfrm>
          <a:off x="0" y="0"/>
          <a:ext cx="6590414" cy="1196615"/>
        </a:xfrm>
        <a:prstGeom prst="roundRect">
          <a:avLst>
            <a:gd name="adj" fmla="val 10000"/>
          </a:avLst>
        </a:prstGeom>
        <a:solidFill>
          <a:srgbClr val="7C285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AF421-12D0-4CAA-BF5F-A2E773DB637C}">
      <dsp:nvSpPr>
        <dsp:cNvPr id="0" name=""/>
        <dsp:cNvSpPr/>
      </dsp:nvSpPr>
      <dsp:spPr>
        <a:xfrm>
          <a:off x="361976" y="269749"/>
          <a:ext cx="658138" cy="6581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49558-B657-4AD0-B9AF-7A2ED41CA3D8}">
      <dsp:nvSpPr>
        <dsp:cNvPr id="0" name=""/>
        <dsp:cNvSpPr/>
      </dsp:nvSpPr>
      <dsp:spPr>
        <a:xfrm>
          <a:off x="1382090" y="511"/>
          <a:ext cx="5208323" cy="1196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2" tIns="126642" rIns="126642" bIns="1266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How I am (being) </a:t>
          </a:r>
          <a:r>
            <a:rPr lang="en-US" sz="1500" kern="1200" dirty="0"/>
            <a:t>– </a:t>
          </a:r>
          <a:r>
            <a:rPr lang="en-GB" sz="1500" kern="1200" dirty="0"/>
            <a:t>Actively engage with opportunities to understand and enhance positive mental and physical health for self and others, sharing own experience, being authentic</a:t>
          </a:r>
          <a:r>
            <a:rPr lang="en-US" sz="1500" kern="1200" dirty="0"/>
            <a:t>. 13 positive behaviours and 9 negative behaviours.</a:t>
          </a:r>
        </a:p>
      </dsp:txBody>
      <dsp:txXfrm>
        <a:off x="1382090" y="511"/>
        <a:ext cx="5208323" cy="1196615"/>
      </dsp:txXfrm>
    </dsp:sp>
    <dsp:sp modelId="{908ADC29-388C-4249-BEFA-492FEE86479F}">
      <dsp:nvSpPr>
        <dsp:cNvPr id="0" name=""/>
        <dsp:cNvSpPr/>
      </dsp:nvSpPr>
      <dsp:spPr>
        <a:xfrm>
          <a:off x="0" y="1496280"/>
          <a:ext cx="6590414" cy="1196615"/>
        </a:xfrm>
        <a:prstGeom prst="roundRect">
          <a:avLst>
            <a:gd name="adj" fmla="val 10000"/>
          </a:avLst>
        </a:prstGeom>
        <a:solidFill>
          <a:srgbClr val="7C285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562F6-C0F6-4957-A0A3-D61C4FEB1C48}">
      <dsp:nvSpPr>
        <dsp:cNvPr id="0" name=""/>
        <dsp:cNvSpPr/>
      </dsp:nvSpPr>
      <dsp:spPr>
        <a:xfrm>
          <a:off x="361976" y="1765518"/>
          <a:ext cx="658138" cy="6581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D356E-13A4-4A4A-B3EF-43C98C5080E1}">
      <dsp:nvSpPr>
        <dsp:cNvPr id="0" name=""/>
        <dsp:cNvSpPr/>
      </dsp:nvSpPr>
      <dsp:spPr>
        <a:xfrm>
          <a:off x="1382090" y="1496280"/>
          <a:ext cx="5208323" cy="1196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2" tIns="126642" rIns="126642" bIns="1266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What I do (doing) </a:t>
          </a:r>
          <a:r>
            <a:rPr lang="en-US" sz="1500" kern="1200" dirty="0"/>
            <a:t>– </a:t>
          </a:r>
          <a:r>
            <a:rPr lang="en-GB" sz="1500" kern="1200" dirty="0"/>
            <a:t>Actively support and empower others to manage work and how it’s done</a:t>
          </a:r>
          <a:r>
            <a:rPr lang="en-US" sz="1500" kern="1200" dirty="0"/>
            <a:t>.  15 positive behaviours and 9 negative behaviours.</a:t>
          </a:r>
        </a:p>
      </dsp:txBody>
      <dsp:txXfrm>
        <a:off x="1382090" y="1496280"/>
        <a:ext cx="5208323" cy="1196615"/>
      </dsp:txXfrm>
    </dsp:sp>
    <dsp:sp modelId="{CCE1D20D-B41A-4D9D-8184-D0B930793316}">
      <dsp:nvSpPr>
        <dsp:cNvPr id="0" name=""/>
        <dsp:cNvSpPr/>
      </dsp:nvSpPr>
      <dsp:spPr>
        <a:xfrm>
          <a:off x="0" y="2992049"/>
          <a:ext cx="6590414" cy="1196615"/>
        </a:xfrm>
        <a:prstGeom prst="roundRect">
          <a:avLst>
            <a:gd name="adj" fmla="val 10000"/>
          </a:avLst>
        </a:prstGeom>
        <a:solidFill>
          <a:srgbClr val="7C285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7411A-7FB1-4CD7-A3AB-B082A2681D17}">
      <dsp:nvSpPr>
        <dsp:cNvPr id="0" name=""/>
        <dsp:cNvSpPr/>
      </dsp:nvSpPr>
      <dsp:spPr>
        <a:xfrm>
          <a:off x="361976" y="3261287"/>
          <a:ext cx="658138" cy="6581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6F9BB-BEDC-4B43-AB88-D6F9093B299C}">
      <dsp:nvSpPr>
        <dsp:cNvPr id="0" name=""/>
        <dsp:cNvSpPr/>
      </dsp:nvSpPr>
      <dsp:spPr>
        <a:xfrm>
          <a:off x="1382090" y="2992049"/>
          <a:ext cx="5208323" cy="1196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2" tIns="126642" rIns="126642" bIns="1266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1" kern="1200" dirty="0"/>
            <a:t>What we do together (enabling) </a:t>
          </a:r>
          <a:r>
            <a:rPr lang="en-US" sz="1500" kern="1200" dirty="0"/>
            <a:t>– Actively empower an inclusive healthy wellness culture that mutually enables us all to bring our whole selves to work. 18 positive behaviours and 6 negative behaviours.</a:t>
          </a:r>
        </a:p>
      </dsp:txBody>
      <dsp:txXfrm>
        <a:off x="1382090" y="2992049"/>
        <a:ext cx="5208323" cy="1196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9181F-E836-4EF7-8225-432D2BC83216}" type="datetimeFigureOut">
              <a:rPr lang="en-GB" smtClean="0"/>
              <a:t>17/11/2020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73229-689A-4581-9402-42A290EADF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38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08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19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50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39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2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5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86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3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373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80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80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65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0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7029A-23B8-2343-A3C5-C0823BEFB9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2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70D1D-27EF-459D-941D-BEA71C5C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1A15D-7C4D-4575-A6AA-2D7A33130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06D59-A1DC-4852-AD26-505A9739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8488-9BD3-441C-9105-50825081F6B1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9DDAE-2B6F-4CB6-99FA-E1B6B938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F4FB2-82B0-4AA2-8E03-FB4D0BDB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43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7991-B0E4-42CC-9200-1BBEF3C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AED6D-657B-4790-BF80-E6E83A4CB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C63CF-7D44-42FC-AE9C-873EE97F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B9A3-E1A1-47BE-955B-B9161CDB611A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DC6AD-1604-42EF-9819-3A0DBE08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B9F34-30B2-485C-AD72-DA13F06F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58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7E4F6-FEE9-41C3-AC55-B9F9CD1AF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53479-BD41-401A-9F99-DB8DAA885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C18C8-1135-4EE5-888B-1EBE2DCC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7D7A-FEEC-4DAE-B0BB-E93A995F2F0F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C2808-DE04-4685-8579-42096817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2E61E-C861-4F07-AF7D-00BF610D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45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61C36-69A0-4BA5-8A8F-941D261C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E60C-ED6F-419E-809E-F4B20C861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46F1A-C660-42BA-BF08-61ACB628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FA66-9DB7-4E32-BC8E-BA0C082E500C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C08B1-FE3E-427B-8A56-527DADE8A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E42F1-E204-4A19-9EBB-EAE42C79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70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B8BB1-9024-4CB2-99DC-CA794A8A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A9B3B-6F9C-474F-91E8-5F243FA8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662CF-C0A1-493E-AE3F-346C99197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B19A-89F8-48D5-B9DB-705626C9A7A1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82D03-FFAD-44AB-8F7A-D906B55D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94B9A-FA01-4D3A-A8D9-950FD9D0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58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EE43-38DE-4D13-B457-44C6E84C3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38B8E-7100-472F-88ED-8814CAB45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180E7F-E548-4110-90F5-E45A6E460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FC37B-3A4C-4766-ACFC-C361E090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6F26-0D1E-44A7-A8A6-B6A3A073BDA9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D870-C5E1-4473-875D-80EF4761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69D70-7B96-4D31-95B7-1D207327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34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4F85-7059-4CE8-8031-8E628BF7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9A42D-EE33-46FD-A304-CA6191660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A10AD-C72F-4789-A52B-BA37B21BD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74669-F175-4C72-988F-E34381B0D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B5853-F39D-4FC8-B6A7-C5DE27E70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5F3524-845D-4788-BCE0-4874810C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4536-31CA-4E83-94C3-1BE5810D82EF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CD432-793A-4659-8EA4-E212C1B6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6754-8283-450E-AD79-507FD2D5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02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F8B8-EF7E-447B-8090-2ED88AFD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32126-F922-48ED-8961-A39DE13A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7627-46D9-4692-9B91-0E137507697A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E56787-3C06-450C-9B06-568B4BA6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55AA4-B9A2-48FD-9B10-C0BD2970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43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2F566-6720-4CDB-A316-E94EC8DA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7876E-B686-4308-8DBB-CFB411695DE8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9D6DC3-EABD-46FB-AC57-D4E014B4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28459-ABE3-465B-9992-E6814A2F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95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24CCD-1410-4AB9-8D31-D2CFA5B9E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AB2CF-89DD-4155-A63D-5A486CEA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7B3CF-C694-402F-B403-E05567792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ACEE1-2BE1-4C2A-8D5B-E03368A4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B38C-2E7E-422B-8DD2-237C2639337F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FF502-364E-4A55-AB50-EFFB8206C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1E8A2-35DF-4AA1-987E-B46670BF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90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1B4F-C71E-4F03-9E6E-77BD0387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4857A2-B554-4531-A82F-623621E26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0184D-A62E-4EAF-8719-72855EB37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0DF98-591D-4D72-8F46-32CF35DD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FABB-05F4-4AEC-A46B-B4DB07BC8E0D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AD89F-CA66-4D81-9606-ECFFDC75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CD2C1-7A78-45ED-822E-B2A8FFCF7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52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439629-9C43-4682-A591-F016E6A96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AB7B5-FACC-4CBF-BFCA-A3D73C053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C1CA9-8F45-463D-BC5A-A7F2AF79C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087D2-810C-4F5D-B430-4FE1CFF814DD}" type="datetime1">
              <a:rPr lang="en-GB" smtClean="0"/>
              <a:t>17/11/2020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8262F-5350-4C4D-A220-4DC51C928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1144B-60AA-45B2-BFE9-07269A73E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A70CE-F775-4A8A-BE8D-497B7001398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84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.uk/r/NWHealthyLeadershi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people.nhs.uk/executivesuite/support-in-difficult-times/" TargetMode="External"/><Relationship Id="rId3" Type="http://schemas.openxmlformats.org/officeDocument/2006/relationships/hyperlink" Target="https://people.nhs.uk/" TargetMode="External"/><Relationship Id="rId7" Type="http://schemas.openxmlformats.org/officeDocument/2006/relationships/hyperlink" Target="https://people.nhs.uk/executivesuit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ople.nhs.uk/guides/supporting-others-in-difficult-times/" TargetMode="External"/><Relationship Id="rId5" Type="http://schemas.openxmlformats.org/officeDocument/2006/relationships/hyperlink" Target="https://people.nhs.uk/guides/health-and-wellbeing-conversations/" TargetMode="External"/><Relationship Id="rId4" Type="http://schemas.openxmlformats.org/officeDocument/2006/relationships/hyperlink" Target="https://people.nhs.uk/support-for-leaders/" TargetMode="External"/><Relationship Id="rId9" Type="http://schemas.openxmlformats.org/officeDocument/2006/relationships/hyperlink" Target="https://www.nwacademy.nhs.uk/discover/news-blogs/2020/virtual-offers-health-wellbeing-and-resilienc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ma.org.uk/isma-online-global-stress-and-wellbeing-summ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BB06AF96-D1AF-4AE7-B795-3CE36E5F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02F4496-7158-4298-9DA4-81E7057AE642}"/>
              </a:ext>
            </a:extLst>
          </p:cNvPr>
          <p:cNvSpPr/>
          <p:nvPr/>
        </p:nvSpPr>
        <p:spPr>
          <a:xfrm>
            <a:off x="0" y="2180550"/>
            <a:ext cx="12192000" cy="1511980"/>
          </a:xfrm>
          <a:prstGeom prst="rect">
            <a:avLst/>
          </a:prstGeom>
          <a:solidFill>
            <a:srgbClr val="7C2855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BE452E-1A6B-4A70-888A-6DEC39A8E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774" y="3091280"/>
            <a:ext cx="9231087" cy="67544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Leadership Through the Lens of Health and Wellbeing</a:t>
            </a:r>
            <a:r>
              <a:rPr lang="en-GB" dirty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3597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2A9D44A-DF89-4083-BAC7-D266CA90A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BFC7D3A-ABC3-4842-B5C6-0E2788AB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Healthy Leadership Twitter Chat – </a:t>
            </a:r>
            <a:r>
              <a:rPr lang="en-US" sz="4000" b="1" dirty="0">
                <a:solidFill>
                  <a:schemeClr val="bg2"/>
                </a:solidFill>
              </a:rPr>
              <a:t>29</a:t>
            </a:r>
            <a:r>
              <a:rPr lang="en-US" sz="4000" b="1" baseline="30000" dirty="0">
                <a:solidFill>
                  <a:schemeClr val="bg2"/>
                </a:solidFill>
              </a:rPr>
              <a:t>th </a:t>
            </a:r>
            <a:r>
              <a:rPr lang="en-US" sz="4000" b="1" dirty="0">
                <a:solidFill>
                  <a:schemeClr val="bg2"/>
                </a:solidFill>
              </a:rPr>
              <a:t>September 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0AB61-8006-47ED-A7F2-45778805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4" y="1825625"/>
            <a:ext cx="1185637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Aim:</a:t>
            </a:r>
            <a:r>
              <a:rPr lang="en-GB" sz="2400" dirty="0"/>
              <a:t> Engage and connect in a conversation to scope out the leadership behaviours that enable, encourage and promote employee wellbeing in the workplace.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b="1" dirty="0"/>
              <a:t>Twitter Chat Questions </a:t>
            </a:r>
            <a:endParaRPr lang="en-GB" sz="2400" dirty="0"/>
          </a:p>
          <a:p>
            <a:pPr lvl="0"/>
            <a:r>
              <a:rPr lang="en-GB" sz="2000" dirty="0"/>
              <a:t>What leadership/management behaviours positively impact on health and wellbeing at work?</a:t>
            </a:r>
          </a:p>
          <a:p>
            <a:pPr lvl="0"/>
            <a:r>
              <a:rPr lang="en-GB" sz="2000" dirty="0"/>
              <a:t>What leadership/management behaviours negatively impact on health and wellbeing at work? </a:t>
            </a:r>
          </a:p>
          <a:p>
            <a:pPr lvl="0"/>
            <a:r>
              <a:rPr lang="en-GB" sz="2000" dirty="0"/>
              <a:t>What things do you do personally that positively impact on your health and wellbeing at work? </a:t>
            </a:r>
          </a:p>
          <a:p>
            <a:pPr lvl="0"/>
            <a:r>
              <a:rPr lang="en-GB" sz="2000" dirty="0"/>
              <a:t>What gets in the way of you looking after your own health and wellbeing at work? </a:t>
            </a:r>
          </a:p>
          <a:p>
            <a:pPr lvl="0"/>
            <a:r>
              <a:rPr lang="en-GB" sz="2000" dirty="0"/>
              <a:t>What health and wellbeing interventions have the most positive impact on health and wellbeing at work? </a:t>
            </a:r>
          </a:p>
          <a:p>
            <a:pPr lvl="0"/>
            <a:r>
              <a:rPr lang="en-GB" sz="2000" dirty="0"/>
              <a:t>What could the NHS NWLA do now and in the future to support the development of ‘healthy leadership’?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448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FC7D3A-ABC3-4842-B5C6-0E2788AB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Preview of the Healthy Leadership Framework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AD6CEB7B-55D5-4E37-96B8-3E1AF44C77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82" y="1985670"/>
            <a:ext cx="8850024" cy="442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8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FC7D3A-ABC3-4842-B5C6-0E2788AB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Preview of the Healthy Leadership Framework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EE33AF-7B9B-48C7-8A8F-01138713C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421" y="1934474"/>
            <a:ext cx="4759785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 I am  </a:t>
            </a:r>
          </a:p>
          <a:p>
            <a:r>
              <a:rPr lang="en-US" dirty="0"/>
              <a:t>Positive Presence</a:t>
            </a:r>
          </a:p>
          <a:p>
            <a:r>
              <a:rPr lang="en-US" dirty="0"/>
              <a:t>Self Care </a:t>
            </a:r>
          </a:p>
          <a:p>
            <a:pPr marL="0" indent="0">
              <a:buNone/>
            </a:pPr>
            <a:r>
              <a:rPr lang="en-US" b="1" dirty="0"/>
              <a:t>What I do</a:t>
            </a:r>
          </a:p>
          <a:p>
            <a:r>
              <a:rPr lang="en-US" dirty="0"/>
              <a:t>Leading Task </a:t>
            </a:r>
          </a:p>
          <a:p>
            <a:pPr marL="0" indent="0">
              <a:buNone/>
            </a:pPr>
            <a:r>
              <a:rPr lang="en-US" b="1" dirty="0"/>
              <a:t>What we do together</a:t>
            </a:r>
          </a:p>
          <a:p>
            <a:r>
              <a:rPr lang="en-US" dirty="0"/>
              <a:t>Caring for and developing others</a:t>
            </a:r>
          </a:p>
          <a:p>
            <a:r>
              <a:rPr lang="en-US" dirty="0"/>
              <a:t>Relating to others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E93D27E1-05F4-445F-B429-6335501D7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16507"/>
              </p:ext>
            </p:extLst>
          </p:nvPr>
        </p:nvGraphicFramePr>
        <p:xfrm>
          <a:off x="5431207" y="2012421"/>
          <a:ext cx="6590414" cy="4189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160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DA7140F0-8048-409F-A477-4F406012832F}"/>
              </a:ext>
            </a:extLst>
          </p:cNvPr>
          <p:cNvSpPr txBox="1">
            <a:spLocks/>
          </p:cNvSpPr>
          <p:nvPr/>
        </p:nvSpPr>
        <p:spPr>
          <a:xfrm rot="16200000">
            <a:off x="-2964852" y="3064169"/>
            <a:ext cx="6858002" cy="729661"/>
          </a:xfrm>
          <a:prstGeom prst="rect">
            <a:avLst/>
          </a:prstGeom>
          <a:solidFill>
            <a:srgbClr val="7C2855">
              <a:alpha val="50000"/>
            </a:srgbClr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2"/>
              </a:solidFill>
            </a:endParaRPr>
          </a:p>
          <a:p>
            <a:pPr algn="ctr"/>
            <a:r>
              <a:rPr lang="en-US" sz="9000" b="1" dirty="0">
                <a:solidFill>
                  <a:schemeClr val="bg2"/>
                </a:solidFill>
              </a:rPr>
              <a:t>How I am (being) </a:t>
            </a:r>
          </a:p>
          <a:p>
            <a:endParaRPr lang="en-US" b="1" dirty="0">
              <a:solidFill>
                <a:schemeClr val="bg2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9572538-DA1B-46D5-903D-2D80AF9EC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497968"/>
              </p:ext>
            </p:extLst>
          </p:nvPr>
        </p:nvGraphicFramePr>
        <p:xfrm>
          <a:off x="955496" y="-1"/>
          <a:ext cx="11137186" cy="6739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7562">
                  <a:extLst>
                    <a:ext uri="{9D8B030D-6E8A-4147-A177-3AD203B41FA5}">
                      <a16:colId xmlns:a16="http://schemas.microsoft.com/office/drawing/2014/main" val="2515852742"/>
                    </a:ext>
                  </a:extLst>
                </a:gridCol>
                <a:gridCol w="4559624">
                  <a:extLst>
                    <a:ext uri="{9D8B030D-6E8A-4147-A177-3AD203B41FA5}">
                      <a16:colId xmlns:a16="http://schemas.microsoft.com/office/drawing/2014/main" val="2135461562"/>
                    </a:ext>
                  </a:extLst>
                </a:gridCol>
              </a:tblGrid>
              <a:tr h="569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Leadership/management behaviours that contribute positively to employee wellbeing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285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Leadership/management behaviours that contribute negatively to employee wellbeing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28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542036"/>
                  </a:ext>
                </a:extLst>
              </a:tr>
              <a:tr h="80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1.1+ being open, honest and transparent (authentic)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1.1- not always role modelling positive health and wellbeing behaviours (e.g. wearing long hours as a badge of honour)</a:t>
                      </a: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235549"/>
                  </a:ext>
                </a:extLst>
              </a:tr>
              <a:tr h="53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1.2+ being a good health and wellbeing role model (walking the talk)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ysClr val="windowText" lastClr="000000"/>
                          </a:solidFill>
                          <a:effectLst/>
                        </a:rPr>
                        <a:t>1.2- not regularly communicating about health and wellbeing</a:t>
                      </a:r>
                      <a:endParaRPr lang="en-GB" sz="15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081024"/>
                  </a:ext>
                </a:extLst>
              </a:tr>
              <a:tr h="289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1.3+ behaving in accordance with organisational values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ysClr val="windowText" lastClr="000000"/>
                          </a:solidFill>
                          <a:effectLst/>
                        </a:rPr>
                        <a:t>1.3- lacking empathy</a:t>
                      </a:r>
                      <a:endParaRPr lang="en-GB" sz="15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816938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1.4+ talking optimistically about the future and remaining positive in face of challenge (give hope)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1.4- being distant, lacking visibility and not engaging with others</a:t>
                      </a: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862230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1.5+ showing vulnerability and humility (willingness to be critiqued, honest when don’t know the answer, acknowledging when one has made a mistake)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1.5- bring unpredictable in mood and inconsistent in behaviour</a:t>
                      </a: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558043"/>
                  </a:ext>
                </a:extLst>
              </a:tr>
              <a:tr h="289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1.6+ being committed to and promoting employee health and wellbeing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1.6- lacking self-awareness</a:t>
                      </a: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169721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1.7+ speaking with confidence about mental health and wellbeing and taking appropriate action to support others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1.7- letting emotions get the better of oneself (e.g. show frustration and or withdraw)</a:t>
                      </a: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695284"/>
                  </a:ext>
                </a:extLst>
              </a:tr>
              <a:tr h="289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1.8+ being visible, accessible, approachable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1.8- lacking transparency</a:t>
                      </a: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276879"/>
                  </a:ext>
                </a:extLst>
              </a:tr>
              <a:tr h="579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1.9+ helping to create a climate where people can have fun, light-hearted upbeat humour, have a laugh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ysClr val="windowText" lastClr="000000"/>
                          </a:solidFill>
                          <a:effectLst/>
                        </a:rPr>
                        <a:t>1.9- paying lip service to health and wellbeing (e.g. failing to promote what’s available and/or only doing the basics)</a:t>
                      </a: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130803"/>
                  </a:ext>
                </a:extLst>
              </a:tr>
              <a:tr h="53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1.10+ being self-aware and understanding how own behaviour impacts on others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8677329"/>
                  </a:ext>
                </a:extLst>
              </a:tr>
              <a:tr h="289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1.11+ attending to and look after own health and wellbeing 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469197"/>
                  </a:ext>
                </a:extLst>
              </a:tr>
              <a:tr h="53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1.12+ showing compassion toward self and kindness and compassion to others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26770"/>
                  </a:ext>
                </a:extLst>
              </a:tr>
              <a:tr h="289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1.13+ trying to always do the right thing (acting with integrity)</a:t>
                      </a:r>
                      <a:endParaRPr lang="en-GB" sz="15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5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79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652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DA7140F0-8048-409F-A477-4F406012832F}"/>
              </a:ext>
            </a:extLst>
          </p:cNvPr>
          <p:cNvSpPr txBox="1">
            <a:spLocks/>
          </p:cNvSpPr>
          <p:nvPr/>
        </p:nvSpPr>
        <p:spPr>
          <a:xfrm rot="16200000">
            <a:off x="-2875248" y="3025935"/>
            <a:ext cx="6858002" cy="806128"/>
          </a:xfrm>
          <a:prstGeom prst="rect">
            <a:avLst/>
          </a:prstGeom>
          <a:solidFill>
            <a:srgbClr val="7C2855">
              <a:alpha val="50000"/>
            </a:srgb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2"/>
              </a:solidFill>
            </a:endParaRPr>
          </a:p>
          <a:p>
            <a:pPr algn="ctr"/>
            <a:r>
              <a:rPr lang="en-US" sz="6500" b="1" dirty="0">
                <a:solidFill>
                  <a:schemeClr val="bg2"/>
                </a:solidFill>
              </a:rPr>
              <a:t>What I do (doing)  </a:t>
            </a:r>
          </a:p>
          <a:p>
            <a:endParaRPr lang="en-US" b="1" dirty="0">
              <a:solidFill>
                <a:schemeClr val="bg2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DF11D3B-4ECE-4ABB-BEA6-CDA1B424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36502"/>
              </p:ext>
            </p:extLst>
          </p:nvPr>
        </p:nvGraphicFramePr>
        <p:xfrm>
          <a:off x="1068511" y="1"/>
          <a:ext cx="10972801" cy="6787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2159">
                  <a:extLst>
                    <a:ext uri="{9D8B030D-6E8A-4147-A177-3AD203B41FA5}">
                      <a16:colId xmlns:a16="http://schemas.microsoft.com/office/drawing/2014/main" val="3501741910"/>
                    </a:ext>
                  </a:extLst>
                </a:gridCol>
                <a:gridCol w="5270642">
                  <a:extLst>
                    <a:ext uri="{9D8B030D-6E8A-4147-A177-3AD203B41FA5}">
                      <a16:colId xmlns:a16="http://schemas.microsoft.com/office/drawing/2014/main" val="4276257879"/>
                    </a:ext>
                  </a:extLst>
                </a:gridCol>
              </a:tblGrid>
              <a:tr h="5127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</a:rPr>
                        <a:t>Leadership/management behaviours that contribute positively to employee wellbeing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28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</a:rPr>
                        <a:t>Leadership/management behaviours that contribute negatively to employee wellbeing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28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792405"/>
                  </a:ext>
                </a:extLst>
              </a:tr>
              <a:tr h="47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2.1+ being clear on values, expectations, setting clear objectives/goals and checking with individuals that they feel they are realistic and achievable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>
                          <a:solidFill>
                            <a:schemeClr val="tx1"/>
                          </a:solidFill>
                          <a:effectLst/>
                        </a:rPr>
                        <a:t>2.1- focusing on targets and task at the expense of health and wellbeing</a:t>
                      </a:r>
                      <a:endParaRPr lang="en-GB" sz="13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3120871"/>
                  </a:ext>
                </a:extLst>
              </a:tr>
              <a:tr h="47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2.2+ demonstrating a consistent approach (being consistent in behaviour and decisions making)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>
                          <a:solidFill>
                            <a:schemeClr val="tx1"/>
                          </a:solidFill>
                          <a:effectLst/>
                        </a:rPr>
                        <a:t>2.2- making short term demands rather than allowing planning (being reactive, changing goal posts, setting unrealistic deadlines)</a:t>
                      </a:r>
                      <a:endParaRPr lang="en-GB" sz="13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151613"/>
                  </a:ext>
                </a:extLst>
              </a:tr>
              <a:tr h="610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2.3+ providing a compelling vision and giving clear direction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2.3- not always clarifying roles, responsibilities, objectives or acknowledging competing priorities (e.g. laissez faire management style)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147068"/>
                  </a:ext>
                </a:extLst>
              </a:tr>
              <a:tr h="47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2.4+ encouraging others to collaborate and work collectively on tasks/projects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2.4- being inflexible in one’s approach (e.g. applying a blanket approach to everyone)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830166"/>
                  </a:ext>
                </a:extLst>
              </a:tr>
              <a:tr h="47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2.5+ being fair, flexible and pragmatic in ones approach to applying policy and I adapting ones approach to meet individual need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2.5- not always trusting others to do their job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545881"/>
                  </a:ext>
                </a:extLst>
              </a:tr>
              <a:tr h="47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2.6+ providing regular and timely communication, using different communication methods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2.6- making decisions without consulting others (e.g. authoritarian /autocratic /command and control/directive style)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001333"/>
                  </a:ext>
                </a:extLst>
              </a:tr>
              <a:tr h="47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2.7+ helping teams meet regularly to review performance, make improvements (promoting reflexivity) and share learning to innovate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2.7- being guarded and failing to provide enough communication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514817"/>
                  </a:ext>
                </a:extLst>
              </a:tr>
              <a:tr h="467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2.8+ flexing and modifying work scheduling to support others wellbeing and achieve work life balance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2.8- not always acting on feedback or taking action to address matters raised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726533"/>
                  </a:ext>
                </a:extLst>
              </a:tr>
              <a:tr h="4702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2.9+ listening to, considering and seeking others ideas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2.9- not always listening, only casually listening to complaints, suggestions and ideas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295877"/>
                  </a:ext>
                </a:extLst>
              </a:tr>
              <a:tr h="387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2.10+ adopting the most appropriate leadership/management style depending on the context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966093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2.11+ actively seeking feedback and taking action to address matters raised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257336"/>
                  </a:ext>
                </a:extLst>
              </a:tr>
              <a:tr h="387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2.12+ walking the floor to understand and acknowledge what it’s like to work around here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263719"/>
                  </a:ext>
                </a:extLst>
              </a:tr>
              <a:tr h="407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2.13+ trusting individuals and teams, giving them the autonomy and control to do their jobs (empowerment)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7752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2.14+ taking responsibility for ones actions and hold self to account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226492"/>
                  </a:ext>
                </a:extLst>
              </a:tr>
              <a:tr h="235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2.15+ tackling bullying and challenge inappropriate behaviour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0941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05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DA7140F0-8048-409F-A477-4F406012832F}"/>
              </a:ext>
            </a:extLst>
          </p:cNvPr>
          <p:cNvSpPr txBox="1">
            <a:spLocks/>
          </p:cNvSpPr>
          <p:nvPr/>
        </p:nvSpPr>
        <p:spPr>
          <a:xfrm rot="16200000">
            <a:off x="-2875248" y="3025935"/>
            <a:ext cx="6858002" cy="806128"/>
          </a:xfrm>
          <a:prstGeom prst="rect">
            <a:avLst/>
          </a:prstGeom>
          <a:solidFill>
            <a:srgbClr val="7C2855">
              <a:alpha val="50000"/>
            </a:srgb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bg2"/>
              </a:solidFill>
            </a:endParaRPr>
          </a:p>
          <a:p>
            <a:pPr algn="ctr"/>
            <a:r>
              <a:rPr lang="en-GB" sz="6500" b="1" dirty="0">
                <a:solidFill>
                  <a:schemeClr val="bg2"/>
                </a:solidFill>
              </a:rPr>
              <a:t>What we do together (enabling) </a:t>
            </a:r>
          </a:p>
          <a:p>
            <a:endParaRPr lang="en-US" b="1" dirty="0">
              <a:solidFill>
                <a:schemeClr val="bg2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DE28EB-7B8A-4BE3-B1DA-89A21BE7F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676557"/>
              </p:ext>
            </p:extLst>
          </p:nvPr>
        </p:nvGraphicFramePr>
        <p:xfrm>
          <a:off x="1119883" y="-1"/>
          <a:ext cx="10839236" cy="6750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118">
                  <a:extLst>
                    <a:ext uri="{9D8B030D-6E8A-4147-A177-3AD203B41FA5}">
                      <a16:colId xmlns:a16="http://schemas.microsoft.com/office/drawing/2014/main" val="1464062619"/>
                    </a:ext>
                  </a:extLst>
                </a:gridCol>
                <a:gridCol w="5421118">
                  <a:extLst>
                    <a:ext uri="{9D8B030D-6E8A-4147-A177-3AD203B41FA5}">
                      <a16:colId xmlns:a16="http://schemas.microsoft.com/office/drawing/2014/main" val="1990721368"/>
                    </a:ext>
                  </a:extLst>
                </a:gridCol>
              </a:tblGrid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Leadership/management behaviours that contribute positively to employee wellbeing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285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3.13+ appreciating others achievements by rewarding and recognising and celebrating success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02818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3.1+ helping people connect to the wider meaning of their work, the contribution they make, creating a sense of belonging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3.14+ regularly asking people how they are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208946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3.2+ standing alongside ones team and getting involved with what they do when they need help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3.15+ taking time to support others in their development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088689"/>
                  </a:ext>
                </a:extLst>
              </a:tr>
              <a:tr h="627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3.3+ respecting and valuing difference, taking an inclusive approach, recognising individuality and encouraging people to be themselves (embracing diversity)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3.16+ being aware of full circumstances of the people one leads/manages and finding out what motivates them makes them tick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17949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3.4+ getting to know people/teams on an individual level formally and informally  (treating them as humans not just colleagues)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3.17+ offering support to others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336107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3.5+ coaching others to find their own solution (acting as a sounding board and challenging constructively)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618709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3.6+ communicating and involving people in change management (increasing certainty and reducing uncertainty)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Leadership/</a:t>
                      </a: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</a:rPr>
                        <a:t> behaviours that contribute negatively to employee wellbeing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28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136452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3.7+ demonstrating empathy by understanding other perspectives, personal circumstances and walking in others shoes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3.1- focusing on oneself and what I want to achieve at the expense of the collective good (e.g. hero manager/leadership style)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4894621"/>
                  </a:ext>
                </a:extLst>
              </a:tr>
              <a:tr h="299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3.8+ showing respect for others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3.2- not always appreciating difference and diversity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331731"/>
                  </a:ext>
                </a:extLst>
              </a:tr>
              <a:tr h="299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3.9+ encouraging and facilitating connections between people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3.3- sometimes favouring people who are more like me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21501"/>
                  </a:ext>
                </a:extLst>
              </a:tr>
              <a:tr h="299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3.10+ encouraging personal growth and resilience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3.4- micromanaging others and disempowering them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793954"/>
                  </a:ext>
                </a:extLst>
              </a:tr>
              <a:tr h="418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3.11+ encouraging learning from error (learning culture)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3.5- not always creating a safe environment to speak out (psychological safety)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742979"/>
                  </a:ext>
                </a:extLst>
              </a:tr>
              <a:tr h="5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3.12+ listening actively (non-judgemental, listening to how people are feeling)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3.6- giving more negative than positive feedback, blaming and criticising and finding fault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65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570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FC7D3A-ABC3-4842-B5C6-0E2788AB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Preview of the Healthy Leadership Framework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EE33AF-7B9B-48C7-8A8F-01138713C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421" y="1934474"/>
            <a:ext cx="10958925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Reflections</a:t>
            </a:r>
          </a:p>
          <a:p>
            <a:pPr marL="0" indent="0">
              <a:buNone/>
            </a:pPr>
            <a:endParaRPr lang="en-US" sz="1000" b="1" dirty="0"/>
          </a:p>
          <a:p>
            <a:r>
              <a:rPr lang="en-US" sz="3200" dirty="0"/>
              <a:t>What is resonating with you about ‘Healthy Leadership’?</a:t>
            </a:r>
          </a:p>
          <a:p>
            <a:r>
              <a:rPr lang="en-US" sz="3200"/>
              <a:t>How do </a:t>
            </a:r>
            <a:r>
              <a:rPr lang="en-US" sz="3200" dirty="0"/>
              <a:t>you see ‘Healthy Leadership’ in your </a:t>
            </a:r>
            <a:r>
              <a:rPr lang="en-US" sz="3200" dirty="0" err="1"/>
              <a:t>organisation</a:t>
            </a:r>
            <a:r>
              <a:rPr lang="en-US" sz="3200" dirty="0"/>
              <a:t>, in your leaders and yourself?</a:t>
            </a:r>
          </a:p>
        </p:txBody>
      </p:sp>
    </p:spTree>
    <p:extLst>
      <p:ext uri="{BB962C8B-B14F-4D97-AF65-F5344CB8AC3E}">
        <p14:creationId xmlns:p14="http://schemas.microsoft.com/office/powerpoint/2010/main" val="3877724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893F9-3DFD-4778-9B62-A0A37BCB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921234"/>
          </a:xfrm>
          <a:solidFill>
            <a:srgbClr val="7C2855">
              <a:alpha val="50000"/>
            </a:srgbClr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We need your help….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14A2D6A-6EC3-434C-9DD7-E1C453EF8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Voting on the healthy leadership framework: </a:t>
            </a:r>
          </a:p>
          <a:p>
            <a:pPr marL="914400" lvl="2" indent="0">
              <a:buNone/>
            </a:pPr>
            <a:r>
              <a:rPr lang="en-GB" sz="2800" dirty="0"/>
              <a:t>17th November - 1st December </a:t>
            </a:r>
            <a:r>
              <a:rPr lang="en-GB" sz="2800" u="sng" dirty="0">
                <a:hlinkClick r:id="rId3"/>
              </a:rPr>
              <a:t>https://www.surveymonkey.co.uk/r/NWHealthyLeadership</a:t>
            </a:r>
            <a:r>
              <a:rPr lang="en-GB" sz="2800" dirty="0"/>
              <a:t> </a:t>
            </a:r>
          </a:p>
          <a:p>
            <a:endParaRPr lang="en-GB" sz="3200" dirty="0"/>
          </a:p>
          <a:p>
            <a:r>
              <a:rPr lang="en-GB" sz="3200" dirty="0"/>
              <a:t>Twitter Chat:</a:t>
            </a:r>
          </a:p>
          <a:p>
            <a:pPr marL="914400" lvl="2" indent="0">
              <a:buNone/>
            </a:pPr>
            <a:r>
              <a:rPr lang="en-GB" sz="2800" dirty="0"/>
              <a:t>Tuesday 24</a:t>
            </a:r>
            <a:r>
              <a:rPr lang="en-GB" sz="2800" baseline="30000" dirty="0"/>
              <a:t>th</a:t>
            </a:r>
            <a:r>
              <a:rPr lang="en-GB" sz="2800" dirty="0"/>
              <a:t> November, 6-7pm </a:t>
            </a:r>
          </a:p>
          <a:p>
            <a:pPr marL="914400" lvl="2" indent="0">
              <a:buNone/>
            </a:pPr>
            <a:r>
              <a:rPr lang="en-GB" sz="2800" dirty="0"/>
              <a:t>@nhsnwla #NWHealthyLeadership </a:t>
            </a:r>
          </a:p>
          <a:p>
            <a:endParaRPr lang="en-GB" dirty="0"/>
          </a:p>
        </p:txBody>
      </p:sp>
      <p:pic>
        <p:nvPicPr>
          <p:cNvPr id="19" name="Picture 1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728C379-E5BA-49AE-8563-44C44C2FF8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474" y="4360395"/>
            <a:ext cx="4711665" cy="235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3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EB390AA-23F7-492E-BEB5-B36EFB5E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72AA4-5923-4CE4-84E2-2C017844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40965"/>
            <a:ext cx="12192000" cy="1325563"/>
          </a:xfrm>
          <a:solidFill>
            <a:srgbClr val="7C2855">
              <a:alpha val="53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chemeClr val="bg2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524482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FC7D3A-ABC3-4842-B5C6-0E2788AB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Health &amp; Wellbeing Resources &amp; 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88B08-290B-4189-B1BB-4F2170DC4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41537"/>
            <a:ext cx="111633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GB" sz="3200" b="1" dirty="0"/>
              <a:t>Our NHS People  </a:t>
            </a:r>
            <a:r>
              <a:rPr lang="en-GB" sz="3200" u="sng" dirty="0">
                <a:hlinkClick r:id="rId3"/>
              </a:rPr>
              <a:t>Health and Wellbeing Resources &amp; Offers</a:t>
            </a:r>
            <a:r>
              <a:rPr lang="en-GB" sz="3200" dirty="0"/>
              <a:t> </a:t>
            </a:r>
          </a:p>
          <a:p>
            <a:pPr lvl="0"/>
            <a:r>
              <a:rPr lang="en-GB" sz="3200" b="1" dirty="0"/>
              <a:t>Our NHS People </a:t>
            </a:r>
            <a:r>
              <a:rPr lang="en-GB" sz="3200" dirty="0">
                <a:hlinkClick r:id="rId4"/>
              </a:rPr>
              <a:t>Support for Leaders</a:t>
            </a:r>
            <a:endParaRPr lang="en-GB" sz="3200" dirty="0"/>
          </a:p>
          <a:p>
            <a:r>
              <a:rPr lang="en-GB" sz="3200" b="1" dirty="0"/>
              <a:t>Our NHS People  </a:t>
            </a:r>
            <a:r>
              <a:rPr lang="en-GB" sz="3200" dirty="0">
                <a:hlinkClick r:id="rId5"/>
              </a:rPr>
              <a:t>Health and Wellbeing Conversations</a:t>
            </a:r>
            <a:endParaRPr lang="en-GB" sz="3200" dirty="0"/>
          </a:p>
          <a:p>
            <a:r>
              <a:rPr lang="en-GB" sz="3200" b="1" dirty="0"/>
              <a:t>Our NHS People  </a:t>
            </a:r>
            <a:r>
              <a:rPr lang="en-GB" sz="3200" dirty="0">
                <a:hlinkClick r:id="rId6"/>
              </a:rPr>
              <a:t>Supporting offers in difficult times</a:t>
            </a:r>
            <a:endParaRPr lang="en-GB" sz="3200" dirty="0"/>
          </a:p>
          <a:p>
            <a:r>
              <a:rPr lang="en-GB" sz="3200" dirty="0"/>
              <a:t>Newly launched national </a:t>
            </a:r>
            <a:r>
              <a:rPr lang="en-GB" sz="3200" u="sng" dirty="0">
                <a:hlinkClick r:id="rId7"/>
              </a:rPr>
              <a:t>suite of executive level offers</a:t>
            </a:r>
            <a:r>
              <a:rPr lang="en-GB" sz="3200" dirty="0"/>
              <a:t>, in particular </a:t>
            </a:r>
            <a:r>
              <a:rPr lang="en-GB" sz="3200" u="sng" dirty="0">
                <a:hlinkClick r:id="rId8"/>
              </a:rPr>
              <a:t>‘Support in difficult Times’</a:t>
            </a:r>
            <a:r>
              <a:rPr lang="en-GB" sz="3200" dirty="0"/>
              <a:t> </a:t>
            </a:r>
          </a:p>
          <a:p>
            <a:r>
              <a:rPr lang="en-GB" sz="3200" b="1" dirty="0"/>
              <a:t>NHS NWLA </a:t>
            </a:r>
            <a:r>
              <a:rPr lang="en-GB" sz="3200" dirty="0"/>
              <a:t>Virtual </a:t>
            </a:r>
            <a:r>
              <a:rPr lang="en-GB" sz="3200" u="sng" dirty="0">
                <a:hlinkClick r:id="rId9"/>
              </a:rPr>
              <a:t>Health and Wellbeing Offers</a:t>
            </a:r>
            <a:r>
              <a:rPr lang="en-GB" sz="3200" dirty="0"/>
              <a:t> </a:t>
            </a:r>
          </a:p>
          <a:p>
            <a:pPr lvl="0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2731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F9393436-5509-486F-8F60-07222073F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186C42F-6985-4AEC-9473-8A00AA528D61}"/>
              </a:ext>
            </a:extLst>
          </p:cNvPr>
          <p:cNvSpPr/>
          <p:nvPr/>
        </p:nvSpPr>
        <p:spPr>
          <a:xfrm>
            <a:off x="0" y="246177"/>
            <a:ext cx="12192000" cy="1511980"/>
          </a:xfrm>
          <a:prstGeom prst="rect">
            <a:avLst/>
          </a:prstGeom>
          <a:solidFill>
            <a:srgbClr val="7C2855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912FB-4E1F-9241-AE89-457810B8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18BE4-81AE-8840-A73C-AFD87BC5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5175"/>
            <a:ext cx="111633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Welcome</a:t>
            </a:r>
          </a:p>
          <a:p>
            <a:r>
              <a:rPr lang="en-US" dirty="0"/>
              <a:t>Scene setting:</a:t>
            </a:r>
          </a:p>
          <a:p>
            <a:pPr lvl="1"/>
            <a:r>
              <a:rPr lang="en-US" dirty="0"/>
              <a:t>National </a:t>
            </a:r>
          </a:p>
          <a:p>
            <a:pPr lvl="1"/>
            <a:r>
              <a:rPr lang="en-US" dirty="0"/>
              <a:t>Regional - HWB journey at NHS NWLA</a:t>
            </a:r>
            <a:endParaRPr lang="en-US" dirty="0">
              <a:cs typeface="Calibri"/>
            </a:endParaRPr>
          </a:p>
          <a:p>
            <a:r>
              <a:rPr lang="en-US" dirty="0"/>
              <a:t>The commission</a:t>
            </a:r>
            <a:endParaRPr lang="en-US" dirty="0">
              <a:cs typeface="Calibri"/>
            </a:endParaRPr>
          </a:p>
          <a:p>
            <a:r>
              <a:rPr lang="en-US" dirty="0"/>
              <a:t>The approach</a:t>
            </a:r>
            <a:endParaRPr lang="en-US" dirty="0">
              <a:cs typeface="Calibri"/>
            </a:endParaRPr>
          </a:p>
          <a:p>
            <a:r>
              <a:rPr lang="en-US" dirty="0"/>
              <a:t>The outputs</a:t>
            </a:r>
            <a:endParaRPr lang="en-US" dirty="0">
              <a:cs typeface="Calibri"/>
            </a:endParaRPr>
          </a:p>
          <a:p>
            <a:r>
              <a:rPr lang="en-US" dirty="0"/>
              <a:t>Where we need your help and how to get involved </a:t>
            </a:r>
            <a:endParaRPr lang="en-US" dirty="0">
              <a:cs typeface="Calibri"/>
            </a:endParaRPr>
          </a:p>
          <a:p>
            <a:r>
              <a:rPr lang="en-US" dirty="0"/>
              <a:t>Q&amp;A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7530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1E3C986-B1C9-4187-92B4-454A873D5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" y="552450"/>
            <a:ext cx="11601451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75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EB390AA-23F7-492E-BEB5-B36EFB5EC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94445176-5216-4D3B-804F-26039662B70B}"/>
              </a:ext>
            </a:extLst>
          </p:cNvPr>
          <p:cNvSpPr txBox="1">
            <a:spLocks/>
          </p:cNvSpPr>
          <p:nvPr/>
        </p:nvSpPr>
        <p:spPr>
          <a:xfrm>
            <a:off x="544531" y="0"/>
            <a:ext cx="6565186" cy="2074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endParaRPr lang="en-US" sz="3200" dirty="0">
              <a:solidFill>
                <a:srgbClr val="7C2855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7C2855"/>
                </a:solidFill>
              </a:rPr>
              <a:t>“If we try to secure the well-being of others, we will at the same time, create the conditions for our own”</a:t>
            </a:r>
          </a:p>
        </p:txBody>
      </p:sp>
      <p:pic>
        <p:nvPicPr>
          <p:cNvPr id="7" name="Content Placeholder 11" descr="A picture containing person, person, sport, red&#10;&#10;Description automatically generated">
            <a:extLst>
              <a:ext uri="{FF2B5EF4-FFF2-40B4-BE49-F238E27FC236}">
                <a16:creationId xmlns:a16="http://schemas.microsoft.com/office/drawing/2014/main" id="{4EDA1799-1D48-4B11-BF74-E86E970EB8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0088"/>
          <a:stretch/>
        </p:blipFill>
        <p:spPr>
          <a:xfrm>
            <a:off x="691258" y="2236239"/>
            <a:ext cx="5559480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1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F9393436-5509-486F-8F60-07222073F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186C42F-6985-4AEC-9473-8A00AA528D61}"/>
              </a:ext>
            </a:extLst>
          </p:cNvPr>
          <p:cNvSpPr/>
          <p:nvPr/>
        </p:nvSpPr>
        <p:spPr>
          <a:xfrm>
            <a:off x="0" y="246177"/>
            <a:ext cx="12192000" cy="1511980"/>
          </a:xfrm>
          <a:prstGeom prst="rect">
            <a:avLst/>
          </a:prstGeom>
          <a:solidFill>
            <a:srgbClr val="7C2855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8912FB-4E1F-9241-AE89-457810B8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Connecting and Sharing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18BE4-81AE-8840-A73C-AFD87BC53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92" y="2363948"/>
            <a:ext cx="111633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/>
              <a:t>What are you doing to secure the </a:t>
            </a:r>
          </a:p>
          <a:p>
            <a:pPr marL="0" indent="0" algn="ctr">
              <a:buNone/>
            </a:pPr>
            <a:r>
              <a:rPr lang="en-US" sz="4000" dirty="0"/>
              <a:t>well-being of others and yourself?</a:t>
            </a:r>
          </a:p>
        </p:txBody>
      </p:sp>
    </p:spTree>
    <p:extLst>
      <p:ext uri="{BB962C8B-B14F-4D97-AF65-F5344CB8AC3E}">
        <p14:creationId xmlns:p14="http://schemas.microsoft.com/office/powerpoint/2010/main" val="329904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F9AF4217-1908-4526-9E58-2BA0B07A0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8912FB-4E1F-9241-AE89-457810B8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79675"/>
            <a:ext cx="12192000" cy="1325563"/>
          </a:xfrm>
          <a:solidFill>
            <a:srgbClr val="7C2855">
              <a:alpha val="50000"/>
            </a:srgb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Scene setting - HWB Culture Journey</a:t>
            </a:r>
          </a:p>
        </p:txBody>
      </p:sp>
    </p:spTree>
    <p:extLst>
      <p:ext uri="{BB962C8B-B14F-4D97-AF65-F5344CB8AC3E}">
        <p14:creationId xmlns:p14="http://schemas.microsoft.com/office/powerpoint/2010/main" val="310200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AE6B14C9-0C5E-419A-8102-132AE5F8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8912FB-4E1F-9241-AE89-457810B8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NHSEI – A Culture of Wellbeing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C2DD3A-2CDB-E74F-8316-4E90BDDAC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903413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Health and Wellbeing Conversations </a:t>
            </a:r>
          </a:p>
          <a:p>
            <a:r>
              <a:rPr lang="en-US" dirty="0"/>
              <a:t>Supportive conversation about wellbeing, in and out of work</a:t>
            </a:r>
          </a:p>
          <a:p>
            <a:r>
              <a:rPr lang="en-US" dirty="0"/>
              <a:t>For all NHS People, at least annually, to develop a personalised plan</a:t>
            </a:r>
          </a:p>
          <a:p>
            <a:r>
              <a:rPr lang="en-US" dirty="0"/>
              <a:t>Guidance and support materials launching imminently </a:t>
            </a:r>
          </a:p>
          <a:p>
            <a:pPr marL="0" indent="0">
              <a:buNone/>
            </a:pPr>
            <a:r>
              <a:rPr lang="en-US" b="1" dirty="0"/>
              <a:t>Wellbeing Guardians </a:t>
            </a:r>
          </a:p>
          <a:p>
            <a:r>
              <a:rPr lang="en-US" dirty="0"/>
              <a:t>Board level Champion for Wellbeing </a:t>
            </a:r>
          </a:p>
          <a:p>
            <a:r>
              <a:rPr lang="en-US" dirty="0"/>
              <a:t>Introduced over the next 12 months </a:t>
            </a:r>
          </a:p>
          <a:p>
            <a:pPr marL="0" indent="0">
              <a:buNone/>
            </a:pPr>
            <a:r>
              <a:rPr lang="en-US" b="1" dirty="0"/>
              <a:t>Health and Wellbeing Framework</a:t>
            </a:r>
          </a:p>
          <a:p>
            <a:r>
              <a:rPr lang="en-US" dirty="0"/>
              <a:t>Refreshed early 2021 </a:t>
            </a:r>
          </a:p>
          <a:p>
            <a:r>
              <a:rPr lang="en-US" dirty="0"/>
              <a:t>More holistic, additional focus on culture and wellbeing </a:t>
            </a:r>
          </a:p>
        </p:txBody>
      </p:sp>
    </p:spTree>
    <p:extLst>
      <p:ext uri="{BB962C8B-B14F-4D97-AF65-F5344CB8AC3E}">
        <p14:creationId xmlns:p14="http://schemas.microsoft.com/office/powerpoint/2010/main" val="128478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AE6B14C9-0C5E-419A-8102-132AE5F8D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8912FB-4E1F-9241-AE89-457810B8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NHS NWLA - Scope of the Commission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C2DD3A-2CDB-E74F-8316-4E90BDDAC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2055813"/>
            <a:ext cx="10515600" cy="4667250"/>
          </a:xfrm>
        </p:spPr>
        <p:txBody>
          <a:bodyPr>
            <a:normAutofit/>
          </a:bodyPr>
          <a:lstStyle/>
          <a:p>
            <a:r>
              <a:rPr lang="en-GB" b="1" i="1" dirty="0"/>
              <a:t>Scope </a:t>
            </a:r>
            <a:r>
              <a:rPr lang="en-GB" dirty="0"/>
              <a:t>- Commissioned exploratory work to support NHS NWLA Health and Wellbeing (HWB) leadership development workstream activity, focused on the relationship between HWB and leadership.</a:t>
            </a:r>
          </a:p>
          <a:p>
            <a:endParaRPr lang="en-GB" dirty="0"/>
          </a:p>
          <a:p>
            <a:r>
              <a:rPr lang="en-GB" b="1" i="1" dirty="0"/>
              <a:t>Intent</a:t>
            </a:r>
            <a:r>
              <a:rPr lang="en-GB" dirty="0"/>
              <a:t> – Explore and shape the leadership behaviours that enable and encourage positive approaches to HWB for individuals, teams and organisations, enabling positive and healthy workplace cultures.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9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66C1461-CBB3-7744-BDF1-4D7122B34E7C}"/>
              </a:ext>
            </a:extLst>
          </p:cNvPr>
          <p:cNvSpPr txBox="1">
            <a:spLocks/>
          </p:cNvSpPr>
          <p:nvPr/>
        </p:nvSpPr>
        <p:spPr>
          <a:xfrm>
            <a:off x="0" y="352496"/>
            <a:ext cx="12191999" cy="837098"/>
          </a:xfrm>
          <a:prstGeom prst="rect">
            <a:avLst/>
          </a:prstGeom>
          <a:solidFill>
            <a:srgbClr val="7C2855">
              <a:alpha val="50000"/>
            </a:srgb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solidFill>
                  <a:schemeClr val="bg2"/>
                </a:solidFill>
              </a:rPr>
              <a:t>The Approach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99494C-086A-42E2-8BC2-6A113DC6A8BD}"/>
              </a:ext>
            </a:extLst>
          </p:cNvPr>
          <p:cNvPicPr/>
          <p:nvPr/>
        </p:nvPicPr>
        <p:blipFill rotWithShape="1">
          <a:blip r:embed="rId3"/>
          <a:srcRect t="35713" b="12711"/>
          <a:stretch/>
        </p:blipFill>
        <p:spPr>
          <a:xfrm>
            <a:off x="6095999" y="246579"/>
            <a:ext cx="5619964" cy="1448657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E4F22FE-3FC7-4886-95A5-B09B19B231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959192"/>
              </p:ext>
            </p:extLst>
          </p:nvPr>
        </p:nvGraphicFramePr>
        <p:xfrm>
          <a:off x="163529" y="1713216"/>
          <a:ext cx="11864940" cy="5111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38568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BFC7D3A-ABC3-4842-B5C6-0E2788AB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solidFill>
            <a:srgbClr val="7C2855">
              <a:alpha val="50000"/>
            </a:srgb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The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373E6-319C-41BC-A9A2-D1D31B582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137"/>
            <a:ext cx="10515600" cy="501173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endParaRPr lang="en-GB" dirty="0"/>
          </a:p>
          <a:p>
            <a:pPr lvl="0"/>
            <a:r>
              <a:rPr lang="en-GB" sz="3000" dirty="0"/>
              <a:t>Scoping exercise to shed light on leadership through the lens of HWB, including:</a:t>
            </a:r>
            <a:endParaRPr lang="en-GB" sz="3900" dirty="0"/>
          </a:p>
          <a:p>
            <a:pPr lvl="1"/>
            <a:r>
              <a:rPr lang="en-GB" sz="2600" dirty="0"/>
              <a:t>Review of literature and evidence base</a:t>
            </a:r>
            <a:endParaRPr lang="en-GB" sz="3500" dirty="0"/>
          </a:p>
          <a:p>
            <a:pPr lvl="1"/>
            <a:r>
              <a:rPr lang="en-GB" sz="2600" dirty="0"/>
              <a:t>Engagement and testing conversations with key stakeholders</a:t>
            </a:r>
          </a:p>
          <a:p>
            <a:pPr fontAlgn="base"/>
            <a:r>
              <a:rPr lang="en-GB" sz="3000" dirty="0"/>
              <a:t>Utilising these insights to shape a framework which outlines the leadership behaviours that encourage and determine a culture of health and wellbeing for individuals, teams and organisations</a:t>
            </a:r>
            <a:endParaRPr lang="en-GB" sz="3900" dirty="0"/>
          </a:p>
          <a:p>
            <a:pPr fontAlgn="base"/>
            <a:r>
              <a:rPr lang="en-GB" sz="3000" dirty="0"/>
              <a:t>Insights from stakeholders around what could be done on a system level to promote a culture of health and wellbeing</a:t>
            </a:r>
          </a:p>
          <a:p>
            <a:pPr fontAlgn="base"/>
            <a:r>
              <a:rPr lang="en-GB" sz="3000" dirty="0"/>
              <a:t>Spinoff’s </a:t>
            </a:r>
          </a:p>
          <a:p>
            <a:pPr lvl="1" fontAlgn="base"/>
            <a:r>
              <a:rPr lang="en-GB" sz="2600" dirty="0"/>
              <a:t>International Stress Management Association (ISMA) invitation to publish in their commemorative book (which will be published as part of their online global stress and wellbeing summit (</a:t>
            </a:r>
            <a:r>
              <a:rPr lang="en-GB" sz="2600" dirty="0">
                <a:hlinkClick r:id="rId3"/>
              </a:rPr>
              <a:t>https://isma.org.uk/isma-online-global-stress-and-wellbeing-summit</a:t>
            </a:r>
            <a:r>
              <a:rPr lang="en-GB" sz="2600" dirty="0"/>
              <a:t>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61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AA603460-C489-42F3-9DF5-58E4B4856D61}" vid="{9C225A40-EA03-481D-AC56-6786D57838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E8866A9209FE40940167E5B91129BC" ma:contentTypeVersion="13" ma:contentTypeDescription="Create a new document." ma:contentTypeScope="" ma:versionID="a9e41865e504ca51c3efaa32efa10bc4">
  <xsd:schema xmlns:xsd="http://www.w3.org/2001/XMLSchema" xmlns:xs="http://www.w3.org/2001/XMLSchema" xmlns:p="http://schemas.microsoft.com/office/2006/metadata/properties" xmlns:ns3="3b49bb28-5b91-4bbf-99a0-9f48b79451a7" xmlns:ns4="2ab48459-1594-4b0f-b553-e3c2e4d0dd76" targetNamespace="http://schemas.microsoft.com/office/2006/metadata/properties" ma:root="true" ma:fieldsID="782777f1813b4568158682d7bd132dc7" ns3:_="" ns4:_="">
    <xsd:import namespace="3b49bb28-5b91-4bbf-99a0-9f48b79451a7"/>
    <xsd:import namespace="2ab48459-1594-4b0f-b553-e3c2e4d0dd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9bb28-5b91-4bbf-99a0-9f48b79451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b48459-1594-4b0f-b553-e3c2e4d0dd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5BBFF2-E6D8-49D9-BC4B-B1DC61A1D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49bb28-5b91-4bbf-99a0-9f48b79451a7"/>
    <ds:schemaRef ds:uri="2ab48459-1594-4b0f-b553-e3c2e4d0dd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11572A-B59E-466A-BF97-5DF7B6B694A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ab48459-1594-4b0f-b553-e3c2e4d0dd76"/>
    <ds:schemaRef ds:uri="3b49bb28-5b91-4bbf-99a0-9f48b79451a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7A3FAE-DB51-426C-87E7-19333C0B4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1973</Words>
  <Application>Microsoft Office PowerPoint</Application>
  <PresentationFormat>Widescreen</PresentationFormat>
  <Paragraphs>205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Leadership Through the Lens of Health and Wellbeing </vt:lpstr>
      <vt:lpstr>Agenda</vt:lpstr>
      <vt:lpstr>PowerPoint Presentation</vt:lpstr>
      <vt:lpstr>Connecting and Sharing  </vt:lpstr>
      <vt:lpstr>Scene setting - HWB Culture Journey</vt:lpstr>
      <vt:lpstr>NHSEI – A Culture of Wellbeing</vt:lpstr>
      <vt:lpstr>NHS NWLA - Scope of the Commission </vt:lpstr>
      <vt:lpstr>PowerPoint Presentation</vt:lpstr>
      <vt:lpstr>The Outputs</vt:lpstr>
      <vt:lpstr>Healthy Leadership Twitter Chat – 29th September 2020</vt:lpstr>
      <vt:lpstr>Preview of the Healthy Leadership Framework</vt:lpstr>
      <vt:lpstr>Preview of the Healthy Leadership Framework</vt:lpstr>
      <vt:lpstr>PowerPoint Presentation</vt:lpstr>
      <vt:lpstr>PowerPoint Presentation</vt:lpstr>
      <vt:lpstr>PowerPoint Presentation</vt:lpstr>
      <vt:lpstr>Preview of the Healthy Leadership Framework</vt:lpstr>
      <vt:lpstr>We need your help….</vt:lpstr>
      <vt:lpstr>Q&amp;A</vt:lpstr>
      <vt:lpstr>Health &amp; Wellbeing Resources &amp; Offers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Scoping: Leadership Through the Lens of Health and Wellbeing</dc:title>
  <dc:creator>Suzanne Douglas</dc:creator>
  <cp:lastModifiedBy>Anisha Beckett</cp:lastModifiedBy>
  <cp:revision>29</cp:revision>
  <dcterms:created xsi:type="dcterms:W3CDTF">2020-11-12T09:28:35Z</dcterms:created>
  <dcterms:modified xsi:type="dcterms:W3CDTF">2020-11-17T14:12:37Z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0x0101008AE8866A9209FE40940167E5B91129BC</vt:lpwstr>
  </property>
</Properties>
</file>