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35"/>
  </p:notesMasterIdLst>
  <p:sldIdLst>
    <p:sldId id="257" r:id="rId3"/>
    <p:sldId id="258" r:id="rId4"/>
    <p:sldId id="296" r:id="rId5"/>
    <p:sldId id="423" r:id="rId6"/>
    <p:sldId id="422" r:id="rId7"/>
    <p:sldId id="260" r:id="rId8"/>
    <p:sldId id="261" r:id="rId9"/>
    <p:sldId id="262" r:id="rId10"/>
    <p:sldId id="26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12" r:id="rId24"/>
    <p:sldId id="436" r:id="rId25"/>
    <p:sldId id="437" r:id="rId26"/>
    <p:sldId id="438" r:id="rId27"/>
    <p:sldId id="416" r:id="rId28"/>
    <p:sldId id="439" r:id="rId29"/>
    <p:sldId id="418" r:id="rId30"/>
    <p:sldId id="441" r:id="rId31"/>
    <p:sldId id="442" r:id="rId32"/>
    <p:sldId id="443" r:id="rId33"/>
    <p:sldId id="421" r:id="rId34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Thornton" initials="HT" lastIdx="3" clrIdx="0">
    <p:extLst>
      <p:ext uri="{19B8F6BF-5375-455C-9EA6-DF929625EA0E}">
        <p15:presenceInfo xmlns:p15="http://schemas.microsoft.com/office/powerpoint/2012/main" userId="Hannah Thorn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9EB"/>
    <a:srgbClr val="3F5664"/>
    <a:srgbClr val="EBEFB5"/>
    <a:srgbClr val="9FCDD5"/>
    <a:srgbClr val="F5A791"/>
    <a:srgbClr val="F2876A"/>
    <a:srgbClr val="F3C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4229B-8DF7-4B74-95CA-98067FD31BAE}" type="doc">
      <dgm:prSet loTypeId="urn:microsoft.com/office/officeart/2005/8/layout/cycle2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15ED226-1C43-42A8-A54A-3DA3F2DE83D3}">
      <dgm:prSet phldrT="[Text]" custT="1"/>
      <dgm:spPr/>
      <dgm:t>
        <a:bodyPr/>
        <a:lstStyle/>
        <a:p>
          <a:r>
            <a:rPr lang="en-GB" sz="1400" dirty="0"/>
            <a:t>Monitoring Services</a:t>
          </a:r>
        </a:p>
      </dgm:t>
    </dgm:pt>
    <dgm:pt modelId="{DD059E13-5C71-4D12-94D6-4A5FF3CCEE81}" type="parTrans" cxnId="{CC41E228-499A-4536-AF9F-737F7585EE30}">
      <dgm:prSet/>
      <dgm:spPr/>
      <dgm:t>
        <a:bodyPr/>
        <a:lstStyle/>
        <a:p>
          <a:endParaRPr lang="en-GB" sz="1600"/>
        </a:p>
      </dgm:t>
    </dgm:pt>
    <dgm:pt modelId="{CC13BAC2-8DAF-4E14-A1FC-4774AC322E02}" type="sibTrans" cxnId="{CC41E228-499A-4536-AF9F-737F7585EE30}">
      <dgm:prSet custT="1"/>
      <dgm:spPr/>
      <dgm:t>
        <a:bodyPr/>
        <a:lstStyle/>
        <a:p>
          <a:endParaRPr lang="en-GB" sz="1200" dirty="0"/>
        </a:p>
      </dgm:t>
    </dgm:pt>
    <dgm:pt modelId="{FD36FB77-0E38-4D01-BCAE-5752359328BE}">
      <dgm:prSet phldrT="[Text]" custT="1"/>
      <dgm:spPr/>
      <dgm:t>
        <a:bodyPr/>
        <a:lstStyle/>
        <a:p>
          <a:r>
            <a:rPr lang="en-GB" sz="1400" dirty="0"/>
            <a:t>Diagnostic Services</a:t>
          </a:r>
        </a:p>
      </dgm:t>
    </dgm:pt>
    <dgm:pt modelId="{9E330DDD-48C9-4988-9441-D84AD1447B35}" type="parTrans" cxnId="{BCB28F05-047E-4F9F-9C48-DAD75A72E136}">
      <dgm:prSet/>
      <dgm:spPr/>
      <dgm:t>
        <a:bodyPr/>
        <a:lstStyle/>
        <a:p>
          <a:endParaRPr lang="en-GB" sz="1600"/>
        </a:p>
      </dgm:t>
    </dgm:pt>
    <dgm:pt modelId="{0F9036ED-C644-40A7-841C-A8BD54709414}" type="sibTrans" cxnId="{BCB28F05-047E-4F9F-9C48-DAD75A72E136}">
      <dgm:prSet custT="1"/>
      <dgm:spPr/>
      <dgm:t>
        <a:bodyPr/>
        <a:lstStyle/>
        <a:p>
          <a:endParaRPr lang="en-GB" sz="1200" dirty="0"/>
        </a:p>
      </dgm:t>
    </dgm:pt>
    <dgm:pt modelId="{B4C8E26D-5391-4FD9-931A-BB6D013E6884}">
      <dgm:prSet phldrT="[Text]" custT="1"/>
      <dgm:spPr/>
      <dgm:t>
        <a:bodyPr/>
        <a:lstStyle/>
        <a:p>
          <a:r>
            <a:rPr lang="en-GB" sz="1400" dirty="0"/>
            <a:t>Treatment Services</a:t>
          </a:r>
        </a:p>
      </dgm:t>
    </dgm:pt>
    <dgm:pt modelId="{8F706AF8-8A7F-45C7-9E0B-16BB84299F21}" type="parTrans" cxnId="{95B7C503-B731-4BC0-9D5C-27F85A22C1E4}">
      <dgm:prSet/>
      <dgm:spPr/>
      <dgm:t>
        <a:bodyPr/>
        <a:lstStyle/>
        <a:p>
          <a:endParaRPr lang="en-GB" sz="1600"/>
        </a:p>
      </dgm:t>
    </dgm:pt>
    <dgm:pt modelId="{887C583C-D0CA-4201-89C0-639D8A7A31AE}" type="sibTrans" cxnId="{95B7C503-B731-4BC0-9D5C-27F85A22C1E4}">
      <dgm:prSet custT="1"/>
      <dgm:spPr/>
      <dgm:t>
        <a:bodyPr/>
        <a:lstStyle/>
        <a:p>
          <a:endParaRPr lang="en-GB" sz="1200" dirty="0"/>
        </a:p>
      </dgm:t>
    </dgm:pt>
    <dgm:pt modelId="{4576C28F-95D3-4C34-BA7A-B1EFA1726FB4}">
      <dgm:prSet phldrT="[Text]" custT="1"/>
      <dgm:spPr/>
      <dgm:t>
        <a:bodyPr/>
        <a:lstStyle/>
        <a:p>
          <a:r>
            <a:rPr lang="en-GB" sz="1400" dirty="0"/>
            <a:t>Mobilising Services</a:t>
          </a:r>
        </a:p>
      </dgm:t>
    </dgm:pt>
    <dgm:pt modelId="{AA4439E6-E5B7-4028-9A61-9718AFFFCF6B}" type="parTrans" cxnId="{7F9A9064-DCF9-4243-AB78-BCA86F8ECAB0}">
      <dgm:prSet/>
      <dgm:spPr/>
      <dgm:t>
        <a:bodyPr/>
        <a:lstStyle/>
        <a:p>
          <a:endParaRPr lang="en-GB" sz="1600"/>
        </a:p>
      </dgm:t>
    </dgm:pt>
    <dgm:pt modelId="{FD584713-802C-406F-9F39-EA9E2295B9B3}" type="sibTrans" cxnId="{7F9A9064-DCF9-4243-AB78-BCA86F8ECAB0}">
      <dgm:prSet custT="1"/>
      <dgm:spPr/>
      <dgm:t>
        <a:bodyPr/>
        <a:lstStyle/>
        <a:p>
          <a:endParaRPr lang="en-GB" sz="1200" dirty="0"/>
        </a:p>
      </dgm:t>
    </dgm:pt>
    <dgm:pt modelId="{A284B966-8F36-459E-B292-5F6D37DEFF14}">
      <dgm:prSet phldrT="[Text]" custT="1"/>
      <dgm:spPr/>
      <dgm:t>
        <a:bodyPr/>
        <a:lstStyle/>
        <a:p>
          <a:r>
            <a:rPr lang="en-GB" sz="1400" dirty="0"/>
            <a:t>Daily Living Services</a:t>
          </a:r>
        </a:p>
      </dgm:t>
    </dgm:pt>
    <dgm:pt modelId="{F11198B8-14E8-47E1-87CB-A2B227A23661}" type="parTrans" cxnId="{CB613304-299A-40C3-8D87-A2B61C2BC328}">
      <dgm:prSet/>
      <dgm:spPr/>
      <dgm:t>
        <a:bodyPr/>
        <a:lstStyle/>
        <a:p>
          <a:endParaRPr lang="en-GB" sz="1600"/>
        </a:p>
      </dgm:t>
    </dgm:pt>
    <dgm:pt modelId="{F134BA4C-AB7F-4EDE-B640-1B9B7C71522C}" type="sibTrans" cxnId="{CB613304-299A-40C3-8D87-A2B61C2BC328}">
      <dgm:prSet custT="1"/>
      <dgm:spPr/>
      <dgm:t>
        <a:bodyPr/>
        <a:lstStyle/>
        <a:p>
          <a:endParaRPr lang="en-GB" sz="1200" dirty="0"/>
        </a:p>
      </dgm:t>
    </dgm:pt>
    <dgm:pt modelId="{2814B4B2-027B-43ED-BB59-E8991E6C4060}">
      <dgm:prSet phldrT="[Text]" custT="1"/>
      <dgm:spPr/>
      <dgm:t>
        <a:bodyPr/>
        <a:lstStyle/>
        <a:p>
          <a:r>
            <a:rPr lang="en-GB" sz="1400" dirty="0"/>
            <a:t>Befriending Services</a:t>
          </a:r>
        </a:p>
      </dgm:t>
    </dgm:pt>
    <dgm:pt modelId="{FC4A57A6-3A8D-4E4A-B162-B2276DFD224B}" type="parTrans" cxnId="{FEBFAB41-3AE9-438E-AC67-B91150B6AE45}">
      <dgm:prSet/>
      <dgm:spPr/>
      <dgm:t>
        <a:bodyPr/>
        <a:lstStyle/>
        <a:p>
          <a:endParaRPr lang="en-GB" sz="1600"/>
        </a:p>
      </dgm:t>
    </dgm:pt>
    <dgm:pt modelId="{91C0D0AB-6EA8-453E-8430-ECFD7E0F541A}" type="sibTrans" cxnId="{FEBFAB41-3AE9-438E-AC67-B91150B6AE45}">
      <dgm:prSet custT="1"/>
      <dgm:spPr/>
      <dgm:t>
        <a:bodyPr/>
        <a:lstStyle/>
        <a:p>
          <a:endParaRPr lang="en-GB" sz="1200" dirty="0"/>
        </a:p>
      </dgm:t>
    </dgm:pt>
    <dgm:pt modelId="{D9A4CCE1-070A-4D79-AA5B-EDEC0794A3ED}">
      <dgm:prSet phldrT="[Text]" custT="1"/>
      <dgm:spPr/>
      <dgm:t>
        <a:bodyPr/>
        <a:lstStyle/>
        <a:p>
          <a:r>
            <a:rPr lang="en-GB" sz="1400" dirty="0"/>
            <a:t>Transport Services</a:t>
          </a:r>
        </a:p>
      </dgm:t>
    </dgm:pt>
    <dgm:pt modelId="{0A29E42B-DFE4-4D08-ABCB-53C56647F09A}" type="parTrans" cxnId="{C8EB760F-587F-4498-9B64-B56741B54533}">
      <dgm:prSet/>
      <dgm:spPr/>
      <dgm:t>
        <a:bodyPr/>
        <a:lstStyle/>
        <a:p>
          <a:endParaRPr lang="en-GB" sz="1600"/>
        </a:p>
      </dgm:t>
    </dgm:pt>
    <dgm:pt modelId="{DDEB4FC6-F5FE-42E1-8369-A4788B40D9CD}" type="sibTrans" cxnId="{C8EB760F-587F-4498-9B64-B56741B54533}">
      <dgm:prSet custT="1"/>
      <dgm:spPr/>
      <dgm:t>
        <a:bodyPr/>
        <a:lstStyle/>
        <a:p>
          <a:endParaRPr lang="en-GB" sz="1200" dirty="0"/>
        </a:p>
      </dgm:t>
    </dgm:pt>
    <dgm:pt modelId="{998FA570-FE3B-4A27-870A-60B5FFA9A825}" type="pres">
      <dgm:prSet presAssocID="{1894229B-8DF7-4B74-95CA-98067FD31BAE}" presName="cycle" presStyleCnt="0">
        <dgm:presLayoutVars>
          <dgm:dir/>
          <dgm:resizeHandles val="exact"/>
        </dgm:presLayoutVars>
      </dgm:prSet>
      <dgm:spPr/>
    </dgm:pt>
    <dgm:pt modelId="{98B44C6C-35A1-4399-B5C5-0AE72CD6192C}" type="pres">
      <dgm:prSet presAssocID="{215ED226-1C43-42A8-A54A-3DA3F2DE83D3}" presName="node" presStyleLbl="node1" presStyleIdx="0" presStyleCnt="7" custScaleX="137384" custScaleY="105693" custRadScaleRad="99182" custRadScaleInc="-11836">
        <dgm:presLayoutVars>
          <dgm:bulletEnabled val="1"/>
        </dgm:presLayoutVars>
      </dgm:prSet>
      <dgm:spPr/>
    </dgm:pt>
    <dgm:pt modelId="{A70C6C18-5693-4EE1-9756-F097A48F680A}" type="pres">
      <dgm:prSet presAssocID="{CC13BAC2-8DAF-4E14-A1FC-4774AC322E02}" presName="sibTrans" presStyleLbl="sibTrans2D1" presStyleIdx="0" presStyleCnt="7"/>
      <dgm:spPr/>
    </dgm:pt>
    <dgm:pt modelId="{2E787BA2-7DD1-4696-92FC-D6EC3328076A}" type="pres">
      <dgm:prSet presAssocID="{CC13BAC2-8DAF-4E14-A1FC-4774AC322E02}" presName="connectorText" presStyleLbl="sibTrans2D1" presStyleIdx="0" presStyleCnt="7"/>
      <dgm:spPr/>
    </dgm:pt>
    <dgm:pt modelId="{2C3E603B-05A3-428A-A081-D51F10053D99}" type="pres">
      <dgm:prSet presAssocID="{FD36FB77-0E38-4D01-BCAE-5752359328BE}" presName="node" presStyleLbl="node1" presStyleIdx="1" presStyleCnt="7" custScaleX="149352" custScaleY="115661" custRadScaleRad="135703" custRadScaleInc="20905">
        <dgm:presLayoutVars>
          <dgm:bulletEnabled val="1"/>
        </dgm:presLayoutVars>
      </dgm:prSet>
      <dgm:spPr/>
    </dgm:pt>
    <dgm:pt modelId="{69FC55BC-8748-4D9D-AE92-89EB1859DC83}" type="pres">
      <dgm:prSet presAssocID="{0F9036ED-C644-40A7-841C-A8BD54709414}" presName="sibTrans" presStyleLbl="sibTrans2D1" presStyleIdx="1" presStyleCnt="7"/>
      <dgm:spPr/>
    </dgm:pt>
    <dgm:pt modelId="{FA9C3F7A-DC23-4E65-8578-B985EC4128BD}" type="pres">
      <dgm:prSet presAssocID="{0F9036ED-C644-40A7-841C-A8BD54709414}" presName="connectorText" presStyleLbl="sibTrans2D1" presStyleIdx="1" presStyleCnt="7"/>
      <dgm:spPr/>
    </dgm:pt>
    <dgm:pt modelId="{C621BB9E-62FB-4FB7-8F4C-70F6D87D1DFA}" type="pres">
      <dgm:prSet presAssocID="{B4C8E26D-5391-4FD9-931A-BB6D013E6884}" presName="node" presStyleLbl="node1" presStyleIdx="2" presStyleCnt="7" custScaleX="137384" custScaleY="105693" custRadScaleRad="121765" custRadScaleInc="-25037">
        <dgm:presLayoutVars>
          <dgm:bulletEnabled val="1"/>
        </dgm:presLayoutVars>
      </dgm:prSet>
      <dgm:spPr/>
    </dgm:pt>
    <dgm:pt modelId="{309A1148-E1AE-4F18-A005-E9435C3BDF39}" type="pres">
      <dgm:prSet presAssocID="{887C583C-D0CA-4201-89C0-639D8A7A31AE}" presName="sibTrans" presStyleLbl="sibTrans2D1" presStyleIdx="2" presStyleCnt="7"/>
      <dgm:spPr/>
    </dgm:pt>
    <dgm:pt modelId="{64622B87-04F8-47F8-8883-EEC661584BA4}" type="pres">
      <dgm:prSet presAssocID="{887C583C-D0CA-4201-89C0-639D8A7A31AE}" presName="connectorText" presStyleLbl="sibTrans2D1" presStyleIdx="2" presStyleCnt="7"/>
      <dgm:spPr/>
    </dgm:pt>
    <dgm:pt modelId="{D05A0B07-4E8B-42B1-A200-E25BCDE33411}" type="pres">
      <dgm:prSet presAssocID="{4576C28F-95D3-4C34-BA7A-B1EFA1726FB4}" presName="node" presStyleLbl="node1" presStyleIdx="3" presStyleCnt="7" custScaleX="187116" custScaleY="105693" custRadScaleRad="91441" custRadScaleInc="-10006">
        <dgm:presLayoutVars>
          <dgm:bulletEnabled val="1"/>
        </dgm:presLayoutVars>
      </dgm:prSet>
      <dgm:spPr/>
    </dgm:pt>
    <dgm:pt modelId="{ADA0249A-F6AC-4050-AC95-4F37D805D69F}" type="pres">
      <dgm:prSet presAssocID="{FD584713-802C-406F-9F39-EA9E2295B9B3}" presName="sibTrans" presStyleLbl="sibTrans2D1" presStyleIdx="3" presStyleCnt="7" custLinFactNeighborX="-15216" custLinFactNeighborY="-14714"/>
      <dgm:spPr/>
    </dgm:pt>
    <dgm:pt modelId="{959BC484-C5FE-484E-BEC9-BDD2EE93FDF1}" type="pres">
      <dgm:prSet presAssocID="{FD584713-802C-406F-9F39-EA9E2295B9B3}" presName="connectorText" presStyleLbl="sibTrans2D1" presStyleIdx="3" presStyleCnt="7"/>
      <dgm:spPr/>
    </dgm:pt>
    <dgm:pt modelId="{91D11AA9-B09C-427B-A6C9-92FA9BCF8449}" type="pres">
      <dgm:prSet presAssocID="{A284B966-8F36-459E-B292-5F6D37DEFF14}" presName="node" presStyleLbl="node1" presStyleIdx="4" presStyleCnt="7" custScaleX="121349" custScaleY="81401" custRadScaleRad="110090" custRadScaleInc="56470">
        <dgm:presLayoutVars>
          <dgm:bulletEnabled val="1"/>
        </dgm:presLayoutVars>
      </dgm:prSet>
      <dgm:spPr/>
    </dgm:pt>
    <dgm:pt modelId="{7ECD976B-F80F-4351-869A-1B0058348E67}" type="pres">
      <dgm:prSet presAssocID="{F134BA4C-AB7F-4EDE-B640-1B9B7C71522C}" presName="sibTrans" presStyleLbl="sibTrans2D1" presStyleIdx="4" presStyleCnt="7" custLinFactNeighborX="-75256" custLinFactNeighborY="29429"/>
      <dgm:spPr/>
    </dgm:pt>
    <dgm:pt modelId="{D70547DD-F743-41B4-ADED-8FF39B2DAF4C}" type="pres">
      <dgm:prSet presAssocID="{F134BA4C-AB7F-4EDE-B640-1B9B7C71522C}" presName="connectorText" presStyleLbl="sibTrans2D1" presStyleIdx="4" presStyleCnt="7"/>
      <dgm:spPr/>
    </dgm:pt>
    <dgm:pt modelId="{AD9E8160-7716-4670-BFA2-EDCB231B85EF}" type="pres">
      <dgm:prSet presAssocID="{2814B4B2-027B-43ED-BB59-E8991E6C4060}" presName="node" presStyleLbl="node1" presStyleIdx="5" presStyleCnt="7" custScaleX="150635" custScaleY="102593" custRadScaleRad="142698" custRadScaleInc="-380">
        <dgm:presLayoutVars>
          <dgm:bulletEnabled val="1"/>
        </dgm:presLayoutVars>
      </dgm:prSet>
      <dgm:spPr/>
    </dgm:pt>
    <dgm:pt modelId="{80C8E20B-51B7-4738-BE23-DD917F6DE2D6}" type="pres">
      <dgm:prSet presAssocID="{91C0D0AB-6EA8-453E-8430-ECFD7E0F541A}" presName="sibTrans" presStyleLbl="sibTrans2D1" presStyleIdx="5" presStyleCnt="7"/>
      <dgm:spPr/>
    </dgm:pt>
    <dgm:pt modelId="{0037967E-FC88-4B38-80A6-B5DE0615D555}" type="pres">
      <dgm:prSet presAssocID="{91C0D0AB-6EA8-453E-8430-ECFD7E0F541A}" presName="connectorText" presStyleLbl="sibTrans2D1" presStyleIdx="5" presStyleCnt="7"/>
      <dgm:spPr/>
    </dgm:pt>
    <dgm:pt modelId="{356CB03F-9594-4851-91C3-92A38ABA8332}" type="pres">
      <dgm:prSet presAssocID="{D9A4CCE1-070A-4D79-AA5B-EDEC0794A3ED}" presName="node" presStyleLbl="node1" presStyleIdx="6" presStyleCnt="7" custScaleX="135479" custRadScaleRad="141860" custRadScaleInc="-38444">
        <dgm:presLayoutVars>
          <dgm:bulletEnabled val="1"/>
        </dgm:presLayoutVars>
      </dgm:prSet>
      <dgm:spPr/>
    </dgm:pt>
    <dgm:pt modelId="{CF7623A4-30A2-4BCD-B10A-357E3F21DC74}" type="pres">
      <dgm:prSet presAssocID="{DDEB4FC6-F5FE-42E1-8369-A4788B40D9CD}" presName="sibTrans" presStyleLbl="sibTrans2D1" presStyleIdx="6" presStyleCnt="7"/>
      <dgm:spPr/>
    </dgm:pt>
    <dgm:pt modelId="{D48BB4EF-1604-47B5-8B96-924BA56BFFB9}" type="pres">
      <dgm:prSet presAssocID="{DDEB4FC6-F5FE-42E1-8369-A4788B40D9CD}" presName="connectorText" presStyleLbl="sibTrans2D1" presStyleIdx="6" presStyleCnt="7"/>
      <dgm:spPr/>
    </dgm:pt>
  </dgm:ptLst>
  <dgm:cxnLst>
    <dgm:cxn modelId="{95B7C503-B731-4BC0-9D5C-27F85A22C1E4}" srcId="{1894229B-8DF7-4B74-95CA-98067FD31BAE}" destId="{B4C8E26D-5391-4FD9-931A-BB6D013E6884}" srcOrd="2" destOrd="0" parTransId="{8F706AF8-8A7F-45C7-9E0B-16BB84299F21}" sibTransId="{887C583C-D0CA-4201-89C0-639D8A7A31AE}"/>
    <dgm:cxn modelId="{CB613304-299A-40C3-8D87-A2B61C2BC328}" srcId="{1894229B-8DF7-4B74-95CA-98067FD31BAE}" destId="{A284B966-8F36-459E-B292-5F6D37DEFF14}" srcOrd="4" destOrd="0" parTransId="{F11198B8-14E8-47E1-87CB-A2B227A23661}" sibTransId="{F134BA4C-AB7F-4EDE-B640-1B9B7C71522C}"/>
    <dgm:cxn modelId="{BCB28F05-047E-4F9F-9C48-DAD75A72E136}" srcId="{1894229B-8DF7-4B74-95CA-98067FD31BAE}" destId="{FD36FB77-0E38-4D01-BCAE-5752359328BE}" srcOrd="1" destOrd="0" parTransId="{9E330DDD-48C9-4988-9441-D84AD1447B35}" sibTransId="{0F9036ED-C644-40A7-841C-A8BD54709414}"/>
    <dgm:cxn modelId="{C8EB760F-587F-4498-9B64-B56741B54533}" srcId="{1894229B-8DF7-4B74-95CA-98067FD31BAE}" destId="{D9A4CCE1-070A-4D79-AA5B-EDEC0794A3ED}" srcOrd="6" destOrd="0" parTransId="{0A29E42B-DFE4-4D08-ABCB-53C56647F09A}" sibTransId="{DDEB4FC6-F5FE-42E1-8369-A4788B40D9CD}"/>
    <dgm:cxn modelId="{31B91717-169C-4C17-BE3C-256F4453354C}" type="presOf" srcId="{F134BA4C-AB7F-4EDE-B640-1B9B7C71522C}" destId="{7ECD976B-F80F-4351-869A-1B0058348E67}" srcOrd="0" destOrd="0" presId="urn:microsoft.com/office/officeart/2005/8/layout/cycle2"/>
    <dgm:cxn modelId="{6A5F451D-7117-4EE5-9F1D-459044F58C79}" type="presOf" srcId="{887C583C-D0CA-4201-89C0-639D8A7A31AE}" destId="{309A1148-E1AE-4F18-A005-E9435C3BDF39}" srcOrd="0" destOrd="0" presId="urn:microsoft.com/office/officeart/2005/8/layout/cycle2"/>
    <dgm:cxn modelId="{04CCD624-5D5F-4375-AED9-3612B6F8AF14}" type="presOf" srcId="{D9A4CCE1-070A-4D79-AA5B-EDEC0794A3ED}" destId="{356CB03F-9594-4851-91C3-92A38ABA8332}" srcOrd="0" destOrd="0" presId="urn:microsoft.com/office/officeart/2005/8/layout/cycle2"/>
    <dgm:cxn modelId="{CC41E228-499A-4536-AF9F-737F7585EE30}" srcId="{1894229B-8DF7-4B74-95CA-98067FD31BAE}" destId="{215ED226-1C43-42A8-A54A-3DA3F2DE83D3}" srcOrd="0" destOrd="0" parTransId="{DD059E13-5C71-4D12-94D6-4A5FF3CCEE81}" sibTransId="{CC13BAC2-8DAF-4E14-A1FC-4774AC322E02}"/>
    <dgm:cxn modelId="{D5F7B129-D728-4E64-B188-0209F8E23D37}" type="presOf" srcId="{887C583C-D0CA-4201-89C0-639D8A7A31AE}" destId="{64622B87-04F8-47F8-8883-EEC661584BA4}" srcOrd="1" destOrd="0" presId="urn:microsoft.com/office/officeart/2005/8/layout/cycle2"/>
    <dgm:cxn modelId="{51EAD12F-06C3-4267-84AA-3057F3412A45}" type="presOf" srcId="{FD584713-802C-406F-9F39-EA9E2295B9B3}" destId="{959BC484-C5FE-484E-BEC9-BDD2EE93FDF1}" srcOrd="1" destOrd="0" presId="urn:microsoft.com/office/officeart/2005/8/layout/cycle2"/>
    <dgm:cxn modelId="{4CB2B833-1BFF-4E02-A440-1F3BC37D9F82}" type="presOf" srcId="{DDEB4FC6-F5FE-42E1-8369-A4788B40D9CD}" destId="{CF7623A4-30A2-4BCD-B10A-357E3F21DC74}" srcOrd="0" destOrd="0" presId="urn:microsoft.com/office/officeart/2005/8/layout/cycle2"/>
    <dgm:cxn modelId="{FEBFAB41-3AE9-438E-AC67-B91150B6AE45}" srcId="{1894229B-8DF7-4B74-95CA-98067FD31BAE}" destId="{2814B4B2-027B-43ED-BB59-E8991E6C4060}" srcOrd="5" destOrd="0" parTransId="{FC4A57A6-3A8D-4E4A-B162-B2276DFD224B}" sibTransId="{91C0D0AB-6EA8-453E-8430-ECFD7E0F541A}"/>
    <dgm:cxn modelId="{7F9A9064-DCF9-4243-AB78-BCA86F8ECAB0}" srcId="{1894229B-8DF7-4B74-95CA-98067FD31BAE}" destId="{4576C28F-95D3-4C34-BA7A-B1EFA1726FB4}" srcOrd="3" destOrd="0" parTransId="{AA4439E6-E5B7-4028-9A61-9718AFFFCF6B}" sibTransId="{FD584713-802C-406F-9F39-EA9E2295B9B3}"/>
    <dgm:cxn modelId="{C2FC4769-BA28-4526-BF6F-788218DF61D8}" type="presOf" srcId="{FD36FB77-0E38-4D01-BCAE-5752359328BE}" destId="{2C3E603B-05A3-428A-A081-D51F10053D99}" srcOrd="0" destOrd="0" presId="urn:microsoft.com/office/officeart/2005/8/layout/cycle2"/>
    <dgm:cxn modelId="{085D9449-FDD5-42C6-B069-82A431638B6D}" type="presOf" srcId="{FD584713-802C-406F-9F39-EA9E2295B9B3}" destId="{ADA0249A-F6AC-4050-AC95-4F37D805D69F}" srcOrd="0" destOrd="0" presId="urn:microsoft.com/office/officeart/2005/8/layout/cycle2"/>
    <dgm:cxn modelId="{0992F16D-156D-4736-BA6C-F7F37739C9C4}" type="presOf" srcId="{215ED226-1C43-42A8-A54A-3DA3F2DE83D3}" destId="{98B44C6C-35A1-4399-B5C5-0AE72CD6192C}" srcOrd="0" destOrd="0" presId="urn:microsoft.com/office/officeart/2005/8/layout/cycle2"/>
    <dgm:cxn modelId="{FF414453-3EDE-4226-BEB8-535A59666E36}" type="presOf" srcId="{A284B966-8F36-459E-B292-5F6D37DEFF14}" destId="{91D11AA9-B09C-427B-A6C9-92FA9BCF8449}" srcOrd="0" destOrd="0" presId="urn:microsoft.com/office/officeart/2005/8/layout/cycle2"/>
    <dgm:cxn modelId="{5D21BC78-FEF4-4E0B-B6D6-135588B431AA}" type="presOf" srcId="{0F9036ED-C644-40A7-841C-A8BD54709414}" destId="{FA9C3F7A-DC23-4E65-8578-B985EC4128BD}" srcOrd="1" destOrd="0" presId="urn:microsoft.com/office/officeart/2005/8/layout/cycle2"/>
    <dgm:cxn modelId="{0708E58E-98DE-4E71-B837-31F4C36B3B92}" type="presOf" srcId="{DDEB4FC6-F5FE-42E1-8369-A4788B40D9CD}" destId="{D48BB4EF-1604-47B5-8B96-924BA56BFFB9}" srcOrd="1" destOrd="0" presId="urn:microsoft.com/office/officeart/2005/8/layout/cycle2"/>
    <dgm:cxn modelId="{B7B36691-E36A-4C49-9EC0-618C3B4A77DD}" type="presOf" srcId="{91C0D0AB-6EA8-453E-8430-ECFD7E0F541A}" destId="{80C8E20B-51B7-4738-BE23-DD917F6DE2D6}" srcOrd="0" destOrd="0" presId="urn:microsoft.com/office/officeart/2005/8/layout/cycle2"/>
    <dgm:cxn modelId="{1C027AB3-D960-46A4-995E-ED130BC2AF81}" type="presOf" srcId="{4576C28F-95D3-4C34-BA7A-B1EFA1726FB4}" destId="{D05A0B07-4E8B-42B1-A200-E25BCDE33411}" srcOrd="0" destOrd="0" presId="urn:microsoft.com/office/officeart/2005/8/layout/cycle2"/>
    <dgm:cxn modelId="{45B0C3BE-344D-4FB5-8C39-503234E818BC}" type="presOf" srcId="{CC13BAC2-8DAF-4E14-A1FC-4774AC322E02}" destId="{2E787BA2-7DD1-4696-92FC-D6EC3328076A}" srcOrd="1" destOrd="0" presId="urn:microsoft.com/office/officeart/2005/8/layout/cycle2"/>
    <dgm:cxn modelId="{E45F3EC3-FAFB-4EBF-A22E-AC13A2D781FA}" type="presOf" srcId="{CC13BAC2-8DAF-4E14-A1FC-4774AC322E02}" destId="{A70C6C18-5693-4EE1-9756-F097A48F680A}" srcOrd="0" destOrd="0" presId="urn:microsoft.com/office/officeart/2005/8/layout/cycle2"/>
    <dgm:cxn modelId="{E982D4DD-97EC-4EA2-8B40-8605F160B660}" type="presOf" srcId="{B4C8E26D-5391-4FD9-931A-BB6D013E6884}" destId="{C621BB9E-62FB-4FB7-8F4C-70F6D87D1DFA}" srcOrd="0" destOrd="0" presId="urn:microsoft.com/office/officeart/2005/8/layout/cycle2"/>
    <dgm:cxn modelId="{65E3F7DF-66D8-41E6-97E8-1EA2CE4A3F01}" type="presOf" srcId="{91C0D0AB-6EA8-453E-8430-ECFD7E0F541A}" destId="{0037967E-FC88-4B38-80A6-B5DE0615D555}" srcOrd="1" destOrd="0" presId="urn:microsoft.com/office/officeart/2005/8/layout/cycle2"/>
    <dgm:cxn modelId="{32BCE3E3-49BD-4585-9D4A-BB5979AD9C27}" type="presOf" srcId="{0F9036ED-C644-40A7-841C-A8BD54709414}" destId="{69FC55BC-8748-4D9D-AE92-89EB1859DC83}" srcOrd="0" destOrd="0" presId="urn:microsoft.com/office/officeart/2005/8/layout/cycle2"/>
    <dgm:cxn modelId="{31412DEB-200D-45A1-9B40-B998050B9F71}" type="presOf" srcId="{F134BA4C-AB7F-4EDE-B640-1B9B7C71522C}" destId="{D70547DD-F743-41B4-ADED-8FF39B2DAF4C}" srcOrd="1" destOrd="0" presId="urn:microsoft.com/office/officeart/2005/8/layout/cycle2"/>
    <dgm:cxn modelId="{DA66F8F2-AF63-498D-A112-5B7366AB4B76}" type="presOf" srcId="{2814B4B2-027B-43ED-BB59-E8991E6C4060}" destId="{AD9E8160-7716-4670-BFA2-EDCB231B85EF}" srcOrd="0" destOrd="0" presId="urn:microsoft.com/office/officeart/2005/8/layout/cycle2"/>
    <dgm:cxn modelId="{9DC1D5FA-E9B3-4520-8E7D-5BCFEF9B6421}" type="presOf" srcId="{1894229B-8DF7-4B74-95CA-98067FD31BAE}" destId="{998FA570-FE3B-4A27-870A-60B5FFA9A825}" srcOrd="0" destOrd="0" presId="urn:microsoft.com/office/officeart/2005/8/layout/cycle2"/>
    <dgm:cxn modelId="{89105988-FDE0-4F5F-9866-903125FA4FAA}" type="presParOf" srcId="{998FA570-FE3B-4A27-870A-60B5FFA9A825}" destId="{98B44C6C-35A1-4399-B5C5-0AE72CD6192C}" srcOrd="0" destOrd="0" presId="urn:microsoft.com/office/officeart/2005/8/layout/cycle2"/>
    <dgm:cxn modelId="{BB47B122-3440-4881-B801-A8686841148C}" type="presParOf" srcId="{998FA570-FE3B-4A27-870A-60B5FFA9A825}" destId="{A70C6C18-5693-4EE1-9756-F097A48F680A}" srcOrd="1" destOrd="0" presId="urn:microsoft.com/office/officeart/2005/8/layout/cycle2"/>
    <dgm:cxn modelId="{E09EEBEB-329B-4E96-8B5A-84E1AEA287FA}" type="presParOf" srcId="{A70C6C18-5693-4EE1-9756-F097A48F680A}" destId="{2E787BA2-7DD1-4696-92FC-D6EC3328076A}" srcOrd="0" destOrd="0" presId="urn:microsoft.com/office/officeart/2005/8/layout/cycle2"/>
    <dgm:cxn modelId="{60F93333-89ED-4305-B791-82C85D490692}" type="presParOf" srcId="{998FA570-FE3B-4A27-870A-60B5FFA9A825}" destId="{2C3E603B-05A3-428A-A081-D51F10053D99}" srcOrd="2" destOrd="0" presId="urn:microsoft.com/office/officeart/2005/8/layout/cycle2"/>
    <dgm:cxn modelId="{83A6852B-C78A-4183-B501-EB27E7055FE3}" type="presParOf" srcId="{998FA570-FE3B-4A27-870A-60B5FFA9A825}" destId="{69FC55BC-8748-4D9D-AE92-89EB1859DC83}" srcOrd="3" destOrd="0" presId="urn:microsoft.com/office/officeart/2005/8/layout/cycle2"/>
    <dgm:cxn modelId="{7ED4D57C-695D-4B6D-9031-6A236C87C5AE}" type="presParOf" srcId="{69FC55BC-8748-4D9D-AE92-89EB1859DC83}" destId="{FA9C3F7A-DC23-4E65-8578-B985EC4128BD}" srcOrd="0" destOrd="0" presId="urn:microsoft.com/office/officeart/2005/8/layout/cycle2"/>
    <dgm:cxn modelId="{4076D34F-A4DF-45E2-B650-46F648309F6E}" type="presParOf" srcId="{998FA570-FE3B-4A27-870A-60B5FFA9A825}" destId="{C621BB9E-62FB-4FB7-8F4C-70F6D87D1DFA}" srcOrd="4" destOrd="0" presId="urn:microsoft.com/office/officeart/2005/8/layout/cycle2"/>
    <dgm:cxn modelId="{1E9E7C82-318F-45F2-B612-A48DBC112122}" type="presParOf" srcId="{998FA570-FE3B-4A27-870A-60B5FFA9A825}" destId="{309A1148-E1AE-4F18-A005-E9435C3BDF39}" srcOrd="5" destOrd="0" presId="urn:microsoft.com/office/officeart/2005/8/layout/cycle2"/>
    <dgm:cxn modelId="{AEC15E9E-F92A-4119-BDD3-48FEAFFBAD56}" type="presParOf" srcId="{309A1148-E1AE-4F18-A005-E9435C3BDF39}" destId="{64622B87-04F8-47F8-8883-EEC661584BA4}" srcOrd="0" destOrd="0" presId="urn:microsoft.com/office/officeart/2005/8/layout/cycle2"/>
    <dgm:cxn modelId="{FABD75FB-69A4-4210-ACC1-C3749A52A843}" type="presParOf" srcId="{998FA570-FE3B-4A27-870A-60B5FFA9A825}" destId="{D05A0B07-4E8B-42B1-A200-E25BCDE33411}" srcOrd="6" destOrd="0" presId="urn:microsoft.com/office/officeart/2005/8/layout/cycle2"/>
    <dgm:cxn modelId="{64A506AB-FF49-48FE-87A8-03A6E32827C3}" type="presParOf" srcId="{998FA570-FE3B-4A27-870A-60B5FFA9A825}" destId="{ADA0249A-F6AC-4050-AC95-4F37D805D69F}" srcOrd="7" destOrd="0" presId="urn:microsoft.com/office/officeart/2005/8/layout/cycle2"/>
    <dgm:cxn modelId="{D546A9D2-F96A-40FB-80C6-14FA251CEB7F}" type="presParOf" srcId="{ADA0249A-F6AC-4050-AC95-4F37D805D69F}" destId="{959BC484-C5FE-484E-BEC9-BDD2EE93FDF1}" srcOrd="0" destOrd="0" presId="urn:microsoft.com/office/officeart/2005/8/layout/cycle2"/>
    <dgm:cxn modelId="{A7B7EFC1-7B54-4854-8B7B-B92BEA56D9D7}" type="presParOf" srcId="{998FA570-FE3B-4A27-870A-60B5FFA9A825}" destId="{91D11AA9-B09C-427B-A6C9-92FA9BCF8449}" srcOrd="8" destOrd="0" presId="urn:microsoft.com/office/officeart/2005/8/layout/cycle2"/>
    <dgm:cxn modelId="{4BCC1BEC-B6B1-4974-BE79-E7BD8D70D869}" type="presParOf" srcId="{998FA570-FE3B-4A27-870A-60B5FFA9A825}" destId="{7ECD976B-F80F-4351-869A-1B0058348E67}" srcOrd="9" destOrd="0" presId="urn:microsoft.com/office/officeart/2005/8/layout/cycle2"/>
    <dgm:cxn modelId="{4A361849-872A-4103-93A2-C5AC8F29BA1F}" type="presParOf" srcId="{7ECD976B-F80F-4351-869A-1B0058348E67}" destId="{D70547DD-F743-41B4-ADED-8FF39B2DAF4C}" srcOrd="0" destOrd="0" presId="urn:microsoft.com/office/officeart/2005/8/layout/cycle2"/>
    <dgm:cxn modelId="{829181EB-6EBE-49D7-87DB-3FA7C636905C}" type="presParOf" srcId="{998FA570-FE3B-4A27-870A-60B5FFA9A825}" destId="{AD9E8160-7716-4670-BFA2-EDCB231B85EF}" srcOrd="10" destOrd="0" presId="urn:microsoft.com/office/officeart/2005/8/layout/cycle2"/>
    <dgm:cxn modelId="{D728CC0A-6621-49D0-BB37-40BC4147D1E2}" type="presParOf" srcId="{998FA570-FE3B-4A27-870A-60B5FFA9A825}" destId="{80C8E20B-51B7-4738-BE23-DD917F6DE2D6}" srcOrd="11" destOrd="0" presId="urn:microsoft.com/office/officeart/2005/8/layout/cycle2"/>
    <dgm:cxn modelId="{FA32202F-152E-4497-90FB-6FA2C63A6ADB}" type="presParOf" srcId="{80C8E20B-51B7-4738-BE23-DD917F6DE2D6}" destId="{0037967E-FC88-4B38-80A6-B5DE0615D555}" srcOrd="0" destOrd="0" presId="urn:microsoft.com/office/officeart/2005/8/layout/cycle2"/>
    <dgm:cxn modelId="{C8059FFF-5819-437B-AAE8-598E9C1B7FFA}" type="presParOf" srcId="{998FA570-FE3B-4A27-870A-60B5FFA9A825}" destId="{356CB03F-9594-4851-91C3-92A38ABA8332}" srcOrd="12" destOrd="0" presId="urn:microsoft.com/office/officeart/2005/8/layout/cycle2"/>
    <dgm:cxn modelId="{964E44E0-8F01-43AF-9FD6-2E8E830D53E8}" type="presParOf" srcId="{998FA570-FE3B-4A27-870A-60B5FFA9A825}" destId="{CF7623A4-30A2-4BCD-B10A-357E3F21DC74}" srcOrd="13" destOrd="0" presId="urn:microsoft.com/office/officeart/2005/8/layout/cycle2"/>
    <dgm:cxn modelId="{653D298A-2827-4301-9150-5B0485625FC9}" type="presParOf" srcId="{CF7623A4-30A2-4BCD-B10A-357E3F21DC74}" destId="{D48BB4EF-1604-47B5-8B96-924BA56BFFB9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4C6C-35A1-4399-B5C5-0AE72CD6192C}">
      <dsp:nvSpPr>
        <dsp:cNvPr id="0" name=""/>
        <dsp:cNvSpPr/>
      </dsp:nvSpPr>
      <dsp:spPr>
        <a:xfrm>
          <a:off x="2223417" y="-9370"/>
          <a:ext cx="1249295" cy="961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Monitoring Services</a:t>
          </a:r>
        </a:p>
      </dsp:txBody>
      <dsp:txXfrm>
        <a:off x="2406372" y="131382"/>
        <a:ext cx="883385" cy="679610"/>
      </dsp:txXfrm>
    </dsp:sp>
    <dsp:sp modelId="{A70C6C18-5693-4EE1-9756-F097A48F680A}">
      <dsp:nvSpPr>
        <dsp:cNvPr id="0" name=""/>
        <dsp:cNvSpPr/>
      </dsp:nvSpPr>
      <dsp:spPr>
        <a:xfrm rot="705808">
          <a:off x="3582140" y="505091"/>
          <a:ext cx="331231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3583107" y="557087"/>
        <a:ext cx="239160" cy="184142"/>
      </dsp:txXfrm>
    </dsp:sp>
    <dsp:sp modelId="{2C3E603B-05A3-428A-A081-D51F10053D99}">
      <dsp:nvSpPr>
        <dsp:cNvPr id="0" name=""/>
        <dsp:cNvSpPr/>
      </dsp:nvSpPr>
      <dsp:spPr>
        <a:xfrm>
          <a:off x="4039558" y="334842"/>
          <a:ext cx="1358125" cy="10517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Diagnostic Services</a:t>
          </a:r>
        </a:p>
      </dsp:txBody>
      <dsp:txXfrm>
        <a:off x="4238451" y="488868"/>
        <a:ext cx="960339" cy="743706"/>
      </dsp:txXfrm>
    </dsp:sp>
    <dsp:sp modelId="{69FC55BC-8748-4D9D-AE92-89EB1859DC83}">
      <dsp:nvSpPr>
        <dsp:cNvPr id="0" name=""/>
        <dsp:cNvSpPr/>
      </dsp:nvSpPr>
      <dsp:spPr>
        <a:xfrm rot="5109564">
          <a:off x="4677689" y="1416145"/>
          <a:ext cx="201928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4705422" y="1447345"/>
        <a:ext cx="141350" cy="184142"/>
      </dsp:txXfrm>
    </dsp:sp>
    <dsp:sp modelId="{C621BB9E-62FB-4FB7-8F4C-70F6D87D1DFA}">
      <dsp:nvSpPr>
        <dsp:cNvPr id="0" name=""/>
        <dsp:cNvSpPr/>
      </dsp:nvSpPr>
      <dsp:spPr>
        <a:xfrm>
          <a:off x="4211173" y="1764094"/>
          <a:ext cx="1249295" cy="961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Treatment Services</a:t>
          </a:r>
        </a:p>
      </dsp:txBody>
      <dsp:txXfrm>
        <a:off x="4394128" y="1904846"/>
        <a:ext cx="883385" cy="679610"/>
      </dsp:txXfrm>
    </dsp:sp>
    <dsp:sp modelId="{309A1148-E1AE-4F18-A005-E9435C3BDF39}">
      <dsp:nvSpPr>
        <dsp:cNvPr id="0" name=""/>
        <dsp:cNvSpPr/>
      </dsp:nvSpPr>
      <dsp:spPr>
        <a:xfrm rot="8355389">
          <a:off x="4135831" y="2591731"/>
          <a:ext cx="237921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10800000">
        <a:off x="4198558" y="2629819"/>
        <a:ext cx="166545" cy="184142"/>
      </dsp:txXfrm>
    </dsp:sp>
    <dsp:sp modelId="{D05A0B07-4E8B-42B1-A200-E25BCDE33411}">
      <dsp:nvSpPr>
        <dsp:cNvPr id="0" name=""/>
        <dsp:cNvSpPr/>
      </dsp:nvSpPr>
      <dsp:spPr>
        <a:xfrm>
          <a:off x="2762367" y="2817388"/>
          <a:ext cx="1701531" cy="961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Mobilising Services</a:t>
          </a:r>
        </a:p>
      </dsp:txBody>
      <dsp:txXfrm>
        <a:off x="3011550" y="2958140"/>
        <a:ext cx="1203165" cy="679610"/>
      </dsp:txXfrm>
    </dsp:sp>
    <dsp:sp modelId="{ADA0249A-F6AC-4050-AC95-4F37D805D69F}">
      <dsp:nvSpPr>
        <dsp:cNvPr id="0" name=""/>
        <dsp:cNvSpPr/>
      </dsp:nvSpPr>
      <dsp:spPr>
        <a:xfrm rot="10694256">
          <a:off x="2430521" y="3131457"/>
          <a:ext cx="212599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10800000">
        <a:off x="2494286" y="3191857"/>
        <a:ext cx="148819" cy="184142"/>
      </dsp:txXfrm>
    </dsp:sp>
    <dsp:sp modelId="{91D11AA9-B09C-427B-A6C9-92FA9BCF8449}">
      <dsp:nvSpPr>
        <dsp:cNvPr id="0" name=""/>
        <dsp:cNvSpPr/>
      </dsp:nvSpPr>
      <dsp:spPr>
        <a:xfrm>
          <a:off x="1259782" y="2983271"/>
          <a:ext cx="1103481" cy="7402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Daily Living Services</a:t>
          </a:r>
        </a:p>
      </dsp:txBody>
      <dsp:txXfrm>
        <a:off x="1421383" y="3091673"/>
        <a:ext cx="780279" cy="523412"/>
      </dsp:txXfrm>
    </dsp:sp>
    <dsp:sp modelId="{7ECD976B-F80F-4351-869A-1B0058348E67}">
      <dsp:nvSpPr>
        <dsp:cNvPr id="0" name=""/>
        <dsp:cNvSpPr/>
      </dsp:nvSpPr>
      <dsp:spPr>
        <a:xfrm rot="13047062">
          <a:off x="1116144" y="2918499"/>
          <a:ext cx="167697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10800000">
        <a:off x="1161268" y="2995176"/>
        <a:ext cx="117388" cy="184142"/>
      </dsp:txXfrm>
    </dsp:sp>
    <dsp:sp modelId="{AD9E8160-7716-4670-BFA2-EDCB231B85EF}">
      <dsp:nvSpPr>
        <dsp:cNvPr id="0" name=""/>
        <dsp:cNvSpPr/>
      </dsp:nvSpPr>
      <dsp:spPr>
        <a:xfrm>
          <a:off x="56838" y="2067491"/>
          <a:ext cx="1369792" cy="9329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Befriending Services</a:t>
          </a:r>
        </a:p>
      </dsp:txBody>
      <dsp:txXfrm>
        <a:off x="257439" y="2204115"/>
        <a:ext cx="968590" cy="659676"/>
      </dsp:txXfrm>
    </dsp:sp>
    <dsp:sp modelId="{80C8E20B-51B7-4738-BE23-DD917F6DE2D6}">
      <dsp:nvSpPr>
        <dsp:cNvPr id="0" name=""/>
        <dsp:cNvSpPr/>
      </dsp:nvSpPr>
      <dsp:spPr>
        <a:xfrm rot="16698551">
          <a:off x="679650" y="1596549"/>
          <a:ext cx="353157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719033" y="1703482"/>
        <a:ext cx="261086" cy="184142"/>
      </dsp:txXfrm>
    </dsp:sp>
    <dsp:sp modelId="{356CB03F-9594-4851-91C3-92A38ABA8332}">
      <dsp:nvSpPr>
        <dsp:cNvPr id="0" name=""/>
        <dsp:cNvSpPr/>
      </dsp:nvSpPr>
      <dsp:spPr>
        <a:xfrm>
          <a:off x="355856" y="503715"/>
          <a:ext cx="1231972" cy="909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Transport Services</a:t>
          </a:r>
        </a:p>
      </dsp:txBody>
      <dsp:txXfrm>
        <a:off x="536274" y="636885"/>
        <a:ext cx="871136" cy="643005"/>
      </dsp:txXfrm>
    </dsp:sp>
    <dsp:sp modelId="{CF7623A4-30A2-4BCD-B10A-357E3F21DC74}">
      <dsp:nvSpPr>
        <dsp:cNvPr id="0" name=""/>
        <dsp:cNvSpPr/>
      </dsp:nvSpPr>
      <dsp:spPr>
        <a:xfrm rot="20726605">
          <a:off x="1701465" y="565472"/>
          <a:ext cx="385112" cy="30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1702943" y="638423"/>
        <a:ext cx="293041" cy="18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1E5F-B0DD-47EE-8DDE-312E22919EB1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9DB50-521A-470B-8D6C-7FDA468D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2528" y="2249193"/>
            <a:ext cx="3715196" cy="1470025"/>
          </a:xfrm>
        </p:spPr>
        <p:txBody>
          <a:bodyPr/>
          <a:lstStyle>
            <a:lvl1pPr algn="l">
              <a:lnSpc>
                <a:spcPts val="488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</a:t>
            </a:r>
            <a:br>
              <a:rPr lang="en-GB" dirty="0"/>
            </a:br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528" y="3602978"/>
            <a:ext cx="3715196" cy="46848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rgbClr val="9FCDD5"/>
                </a:solidFill>
                <a:latin typeface="Alte Haas Grote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THIS IS A SUBTITLE</a:t>
            </a:r>
            <a:endParaRPr lang="en-US" dirty="0"/>
          </a:p>
        </p:txBody>
      </p:sp>
      <p:pic>
        <p:nvPicPr>
          <p:cNvPr id="23" name="Picture 22" descr="Logo-GMCA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" y="5937955"/>
            <a:ext cx="1508254" cy="558054"/>
          </a:xfrm>
          <a:prstGeom prst="rect">
            <a:avLst/>
          </a:prstGeom>
        </p:spPr>
      </p:pic>
      <p:pic>
        <p:nvPicPr>
          <p:cNvPr id="25" name="Picture 24" descr="Logo-NHS-in-GM-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4" y="5844370"/>
            <a:ext cx="1951888" cy="72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880000">
            <a:off x="5965378" y="3446393"/>
            <a:ext cx="4279900" cy="33274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" y="0"/>
            <a:ext cx="1618191" cy="1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4354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chemeClr val="bg1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chemeClr val="bg1"/>
                </a:solidFill>
              </a:rPr>
              <a:t>and Social Care Partnership</a:t>
            </a:r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chemeClr val="bg1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94" y="831410"/>
            <a:ext cx="3718476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3667643"/>
            <a:ext cx="4049207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58377" y="1944123"/>
            <a:ext cx="4138505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758397" y="986731"/>
            <a:ext cx="3937928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Imagebox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87582" y="372222"/>
            <a:ext cx="2860475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757738" y="6167017"/>
            <a:ext cx="3594100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56694" y="1598869"/>
            <a:ext cx="4140188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3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pageLogo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1136951"/>
            <a:ext cx="7249185" cy="474281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ctr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3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25" y="546100"/>
            <a:ext cx="82296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4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1E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273853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86486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chemeClr val="bg1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chemeClr val="bg1"/>
                </a:solidFill>
              </a:rPr>
              <a:t>and Social Care Partnership</a:t>
            </a:r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chemeClr val="bg1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9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94" y="831410"/>
            <a:ext cx="3718476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3667643"/>
            <a:ext cx="4049207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58377" y="1944123"/>
            <a:ext cx="4138505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758397" y="986731"/>
            <a:ext cx="3937928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Imagebox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87582" y="372222"/>
            <a:ext cx="2860475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757738" y="6167017"/>
            <a:ext cx="3594100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56694" y="1598869"/>
            <a:ext cx="4140188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7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pageLogo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1136951"/>
            <a:ext cx="7249185" cy="474281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ctr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4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2528" y="2249193"/>
            <a:ext cx="3715196" cy="1470025"/>
          </a:xfrm>
        </p:spPr>
        <p:txBody>
          <a:bodyPr/>
          <a:lstStyle>
            <a:lvl1pPr algn="l">
              <a:lnSpc>
                <a:spcPts val="488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</a:t>
            </a:r>
            <a:br>
              <a:rPr lang="en-GB" dirty="0"/>
            </a:br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528" y="3602978"/>
            <a:ext cx="3715196" cy="46848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rgbClr val="9FCDD5"/>
                </a:solidFill>
                <a:latin typeface="Alte Haas Grote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THIS IS A SUBTITLE</a:t>
            </a:r>
            <a:endParaRPr lang="en-US" dirty="0"/>
          </a:p>
        </p:txBody>
      </p:sp>
      <p:pic>
        <p:nvPicPr>
          <p:cNvPr id="23" name="Picture 22" descr="Logo-GMCA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" y="5937955"/>
            <a:ext cx="1508254" cy="558054"/>
          </a:xfrm>
          <a:prstGeom prst="rect">
            <a:avLst/>
          </a:prstGeom>
        </p:spPr>
      </p:pic>
      <p:pic>
        <p:nvPicPr>
          <p:cNvPr id="25" name="Picture 24" descr="Logo-NHS-in-GM-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4" y="5844370"/>
            <a:ext cx="1951888" cy="72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880000">
            <a:off x="5965378" y="3446393"/>
            <a:ext cx="4279900" cy="33274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" y="0"/>
            <a:ext cx="1618191" cy="1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1E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02671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9EC202AB-D438-2943-B0B4-C661A9ABD354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45DC6942-1FC7-8F40-9C62-2F3E4E37F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0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lte Haas Grotes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9EC202AB-D438-2943-B0B4-C661A9ABD354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45DC6942-1FC7-8F40-9C62-2F3E4E37F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0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lte Haas Grotes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2.svg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1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7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hannahthornton@nhs.net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319" y="1996020"/>
            <a:ext cx="9007930" cy="1745418"/>
          </a:xfrm>
        </p:spPr>
        <p:txBody>
          <a:bodyPr>
            <a:noAutofit/>
          </a:bodyPr>
          <a:lstStyle/>
          <a:p>
            <a:pPr algn="ctr"/>
            <a:br>
              <a:rPr lang="en-US" sz="2800" dirty="0"/>
            </a:br>
            <a:br>
              <a:rPr lang="en-US" sz="2400" dirty="0"/>
            </a:br>
            <a:r>
              <a:rPr lang="en-GB" sz="2400" dirty="0"/>
              <a:t>Locality Workforce planning Facilitator </a:t>
            </a:r>
            <a:br>
              <a:rPr lang="en-GB" sz="2400" dirty="0"/>
            </a:br>
            <a:r>
              <a:rPr lang="en-GB" sz="2400" dirty="0"/>
              <a:t>Train the Trainer Workshop</a:t>
            </a:r>
            <a:br>
              <a:rPr lang="en-US" sz="3200" dirty="0"/>
            </a:br>
            <a:endParaRPr lang="en-US" sz="32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270572" y="3989271"/>
            <a:ext cx="2517425" cy="0"/>
          </a:xfrm>
          <a:prstGeom prst="line">
            <a:avLst/>
          </a:prstGeom>
          <a:ln w="5715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43E39-EE4C-495B-8F70-FFA26279FE53}"/>
              </a:ext>
            </a:extLst>
          </p:cNvPr>
          <p:cNvSpPr txBox="1"/>
          <p:nvPr/>
        </p:nvSpPr>
        <p:spPr>
          <a:xfrm>
            <a:off x="3914775" y="4122058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8E9EB"/>
                </a:solidFill>
                <a:latin typeface="Alte Haas Grotesk"/>
              </a:rPr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2584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5" name="Picture 2" descr="Change Process Icons - Download Free Vector Icons | Noun Project">
            <a:extLst>
              <a:ext uri="{FF2B5EF4-FFF2-40B4-BE49-F238E27FC236}">
                <a16:creationId xmlns:a16="http://schemas.microsoft.com/office/drawing/2014/main" id="{9D4BBEEA-149C-4549-9B6E-B2C6D2C6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21" y="208597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38D70D-566D-4E86-9CFE-4302430F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43" y="794219"/>
            <a:ext cx="4766928" cy="5685004"/>
          </a:xfrm>
        </p:spPr>
        <p:txBody>
          <a:bodyPr/>
          <a:lstStyle/>
          <a:p>
            <a:r>
              <a:rPr lang="en-US" sz="3600" dirty="0">
                <a:solidFill>
                  <a:srgbClr val="3F5664"/>
                </a:solidFill>
              </a:rPr>
              <a:t>Change management: </a:t>
            </a:r>
            <a:br>
              <a:rPr lang="en-US" sz="3600" dirty="0">
                <a:solidFill>
                  <a:srgbClr val="3F5664"/>
                </a:solidFill>
              </a:rPr>
            </a:br>
            <a:r>
              <a:rPr lang="en-US" sz="3600" dirty="0" err="1"/>
              <a:t>Organisational</a:t>
            </a:r>
            <a:r>
              <a:rPr lang="en-US" sz="3600" dirty="0"/>
              <a:t> and personal change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0849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A9E8F-3A9A-4A1A-AAFD-D4CF9F24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4" y="1949285"/>
            <a:ext cx="8586132" cy="27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1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DF607-9387-42E1-B325-000146C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76" y="813182"/>
            <a:ext cx="8675923" cy="1056947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Getting to know your population: </a:t>
            </a:r>
            <a:br>
              <a:rPr lang="en-US" dirty="0">
                <a:solidFill>
                  <a:srgbClr val="3F5664"/>
                </a:solidFill>
              </a:rPr>
            </a:br>
            <a:r>
              <a:rPr lang="en-US" dirty="0"/>
              <a:t>who are they? | get other involved | It matters!</a:t>
            </a:r>
            <a:endParaRPr lang="en-GB" dirty="0"/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845476" y="2533345"/>
            <a:ext cx="1866899" cy="12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6787686" y="2379458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3833821" y="2379458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C02BD902-E8A0-4759-AC14-A3061525B80B}"/>
              </a:ext>
            </a:extLst>
          </p:cNvPr>
          <p:cNvSpPr txBox="1">
            <a:spLocks/>
          </p:cNvSpPr>
          <p:nvPr/>
        </p:nvSpPr>
        <p:spPr>
          <a:xfrm>
            <a:off x="440009" y="4114799"/>
            <a:ext cx="2551312" cy="5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664"/>
                </a:solidFill>
              </a:rPr>
              <a:t>Proxy 1 example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vera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BD469336-F80D-46AD-997A-1E5FA07D1198}"/>
              </a:ext>
            </a:extLst>
          </p:cNvPr>
          <p:cNvSpPr txBox="1">
            <a:spLocks/>
          </p:cNvSpPr>
          <p:nvPr/>
        </p:nvSpPr>
        <p:spPr>
          <a:xfrm>
            <a:off x="3313584" y="4114357"/>
            <a:ext cx="2551312" cy="5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664"/>
                </a:solidFill>
              </a:rPr>
              <a:t>Proxy example 2</a:t>
            </a:r>
          </a:p>
          <a:p>
            <a:pPr algn="ctr"/>
            <a:r>
              <a:rPr lang="en-US" dirty="0" err="1">
                <a:solidFill>
                  <a:schemeClr val="accent2"/>
                </a:solidFill>
              </a:rPr>
              <a:t>asif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2B6851C0-6974-41EA-B807-EEB501752455}"/>
              </a:ext>
            </a:extLst>
          </p:cNvPr>
          <p:cNvSpPr txBox="1">
            <a:spLocks/>
          </p:cNvSpPr>
          <p:nvPr/>
        </p:nvSpPr>
        <p:spPr>
          <a:xfrm>
            <a:off x="6123761" y="4147915"/>
            <a:ext cx="2896413" cy="532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664"/>
                </a:solidFill>
              </a:rPr>
              <a:t>Proxy example 3 </a:t>
            </a:r>
            <a:r>
              <a:rPr lang="en-US" dirty="0">
                <a:solidFill>
                  <a:schemeClr val="accent2"/>
                </a:solidFill>
              </a:rPr>
              <a:t>Lucy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E81CB1-9CCE-4080-AED4-BCF23B86D4F7}"/>
              </a:ext>
            </a:extLst>
          </p:cNvPr>
          <p:cNvSpPr/>
          <p:nvPr/>
        </p:nvSpPr>
        <p:spPr>
          <a:xfrm>
            <a:off x="334706" y="1011006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719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DF607-9387-42E1-B325-000146C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1" y="752803"/>
            <a:ext cx="8675923" cy="1056947"/>
          </a:xfrm>
        </p:spPr>
        <p:txBody>
          <a:bodyPr/>
          <a:lstStyle/>
          <a:p>
            <a:r>
              <a:rPr lang="en-US" sz="2800" dirty="0">
                <a:solidFill>
                  <a:srgbClr val="3F5664"/>
                </a:solidFill>
              </a:rPr>
              <a:t>Getting to know your population: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who are they? | get other involved | It matters!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CD525-0E80-418D-A517-848FF8F32127}"/>
              </a:ext>
            </a:extLst>
          </p:cNvPr>
          <p:cNvSpPr txBox="1"/>
          <p:nvPr/>
        </p:nvSpPr>
        <p:spPr>
          <a:xfrm>
            <a:off x="4048125" y="1935680"/>
            <a:ext cx="4591521" cy="4278094"/>
          </a:xfrm>
          <a:prstGeom prst="rect">
            <a:avLst/>
          </a:prstGeom>
          <a:solidFill>
            <a:srgbClr val="EBEFB5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87 years old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Carers twice a day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hield because of Covid-19 </a:t>
            </a:r>
            <a:endParaRPr lang="en-GB" sz="1600" dirty="0">
              <a:solidFill>
                <a:srgbClr val="3F5664"/>
              </a:solidFill>
              <a:latin typeface="Alte Haas Grotes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 All the other health conditions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easily gets confused (indicative of early onsets of dementia)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Heart failure with increasing symptoms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One kidney as other was removed, 15 years ago due to cancer of the kidney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Hip replacement 10 years ago – but now scared to walk because of more frequent falls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Known to </a:t>
            </a:r>
            <a:r>
              <a:rPr lang="en-GB" sz="1600" dirty="0">
                <a:solidFill>
                  <a:srgbClr val="3F5664"/>
                </a:solidFill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ambulance service due to these falls in house </a:t>
            </a:r>
            <a:endParaRPr lang="en-GB" sz="1600" dirty="0">
              <a:solidFill>
                <a:srgbClr val="3F5664"/>
              </a:solidFill>
              <a:effectLst/>
              <a:latin typeface="Alte Haas Grotes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Late onset diabetes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Calibri" panose="020F0502020204030204" pitchFamily="34" charset="0"/>
                <a:cs typeface="Times New Roman" panose="02020603050405020304" pitchFamily="18" charset="0"/>
              </a:rPr>
              <a:t>Lives with husband who is uncomfortable with carer support in the house and sometimes refuses them a visit, especially at night time</a:t>
            </a:r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1136719" y="2645631"/>
            <a:ext cx="2551313" cy="17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C02BD902-E8A0-4759-AC14-A3061525B80B}"/>
              </a:ext>
            </a:extLst>
          </p:cNvPr>
          <p:cNvSpPr txBox="1">
            <a:spLocks/>
          </p:cNvSpPr>
          <p:nvPr/>
        </p:nvSpPr>
        <p:spPr>
          <a:xfrm>
            <a:off x="1345342" y="4630706"/>
            <a:ext cx="2551312" cy="5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5664"/>
                </a:solidFill>
              </a:rPr>
              <a:t>Proxy 1 - vera</a:t>
            </a:r>
            <a:endParaRPr lang="en-GB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6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DF607-9387-42E1-B325-000146C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1" y="752803"/>
            <a:ext cx="8675923" cy="1056947"/>
          </a:xfrm>
        </p:spPr>
        <p:txBody>
          <a:bodyPr/>
          <a:lstStyle/>
          <a:p>
            <a:r>
              <a:rPr lang="en-US" sz="2800" dirty="0">
                <a:solidFill>
                  <a:srgbClr val="3F5664"/>
                </a:solidFill>
              </a:rPr>
              <a:t>Getting to know your population: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who are they? | get other involved | It matters!</a:t>
            </a:r>
            <a:endParaRPr lang="en-GB" sz="2800" dirty="0"/>
          </a:p>
        </p:txBody>
      </p:sp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1087434" y="2353539"/>
            <a:ext cx="2047181" cy="19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BD469336-F80D-46AD-997A-1E5FA07D1198}"/>
              </a:ext>
            </a:extLst>
          </p:cNvPr>
          <p:cNvSpPr txBox="1">
            <a:spLocks/>
          </p:cNvSpPr>
          <p:nvPr/>
        </p:nvSpPr>
        <p:spPr>
          <a:xfrm>
            <a:off x="1778926" y="4504461"/>
            <a:ext cx="965899" cy="389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5664"/>
                </a:solidFill>
              </a:rPr>
              <a:t>ASIF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6B4FA-14FC-4280-AA50-0EAC14CDCF1C}"/>
              </a:ext>
            </a:extLst>
          </p:cNvPr>
          <p:cNvSpPr txBox="1"/>
          <p:nvPr/>
        </p:nvSpPr>
        <p:spPr>
          <a:xfrm>
            <a:off x="3962400" y="2319545"/>
            <a:ext cx="4303441" cy="3785652"/>
          </a:xfrm>
          <a:prstGeom prst="rect">
            <a:avLst/>
          </a:prstGeom>
          <a:solidFill>
            <a:srgbClr val="EBEFB5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 years old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Early signs of schizophrenia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Lived in hospital setting 16 – 21 years old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Struggled during his high school years, poor concentration span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has never been assessed for learning needs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Becomes very tired when with more than two people for any length of time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Enjoys and is very adept at PlayStation and computer based games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Evidence of some Self-harm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Lives with mother and father &amp; younger twin siblings away at university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Becomes frustrated and will lash out, sometimes biting and scratching </a:t>
            </a:r>
          </a:p>
        </p:txBody>
      </p:sp>
    </p:spTree>
    <p:extLst>
      <p:ext uri="{BB962C8B-B14F-4D97-AF65-F5344CB8AC3E}">
        <p14:creationId xmlns:p14="http://schemas.microsoft.com/office/powerpoint/2010/main" val="59069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DF607-9387-42E1-B325-000146C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1" y="752803"/>
            <a:ext cx="8675923" cy="1056947"/>
          </a:xfrm>
        </p:spPr>
        <p:txBody>
          <a:bodyPr/>
          <a:lstStyle/>
          <a:p>
            <a:r>
              <a:rPr lang="en-US" sz="2800" dirty="0">
                <a:solidFill>
                  <a:srgbClr val="3F5664"/>
                </a:solidFill>
              </a:rPr>
              <a:t>Getting to know your population: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who are they? | get other involved | It matters!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7BA98-603E-4B6E-BA8B-99C65CADF9F6}"/>
              </a:ext>
            </a:extLst>
          </p:cNvPr>
          <p:cNvSpPr txBox="1"/>
          <p:nvPr/>
        </p:nvSpPr>
        <p:spPr>
          <a:xfrm>
            <a:off x="3593986" y="2270918"/>
            <a:ext cx="4959463" cy="3693319"/>
          </a:xfrm>
          <a:prstGeom prst="rect">
            <a:avLst/>
          </a:prstGeom>
          <a:solidFill>
            <a:srgbClr val="EBEFB5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Age 35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Trans woman</a:t>
            </a: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 part of the LGBTQ community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Has been living in temporary supported accommodation for over 10 years</a:t>
            </a:r>
            <a:endParaRPr lang="en-GB" dirty="0">
              <a:solidFill>
                <a:srgbClr val="3F5664"/>
              </a:solidFill>
              <a:latin typeface="Alte Haas Grotes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Has a part time job, but frequently calls in sick as she struggles with depression and anxiety issues</a:t>
            </a:r>
            <a:endParaRPr lang="en-GB" dirty="0">
              <a:solidFill>
                <a:srgbClr val="3F5664"/>
              </a:solidFill>
              <a:latin typeface="Alte Haas Grotes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Struggles with forming relationships with partners, or making friends and keeping friendship groups.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Health issues include</a:t>
            </a:r>
            <a:r>
              <a:rPr lang="en-GB" dirty="0">
                <a:solidFill>
                  <a:srgbClr val="3F5664"/>
                </a:solidFill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solidFill>
                  <a:srgbClr val="3F5664"/>
                </a:solidFill>
                <a:effectLst/>
                <a:latin typeface="Alte Haas Grotesk"/>
                <a:ea typeface="Times New Roman" panose="02020603050405020304" pitchFamily="18" charset="0"/>
                <a:cs typeface="Times New Roman" panose="02020603050405020304" pitchFamily="18" charset="0"/>
              </a:rPr>
              <a:t>depression and history of eating disorder and substance abuse.</a:t>
            </a:r>
            <a:endParaRPr lang="en-GB" sz="2400" dirty="0">
              <a:solidFill>
                <a:srgbClr val="3F5664"/>
              </a:solidFill>
              <a:effectLst/>
              <a:latin typeface="Alte Haas Grotes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GB" sz="1800" dirty="0">
                <a:solidFill>
                  <a:srgbClr val="3F5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solidFill>
                <a:srgbClr val="3F56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1023507" y="2270918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2B6851C0-6974-41EA-B807-EEB501752455}"/>
              </a:ext>
            </a:extLst>
          </p:cNvPr>
          <p:cNvSpPr txBox="1">
            <a:spLocks/>
          </p:cNvSpPr>
          <p:nvPr/>
        </p:nvSpPr>
        <p:spPr>
          <a:xfrm>
            <a:off x="1380312" y="3920297"/>
            <a:ext cx="965899" cy="389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F5664"/>
                </a:solidFill>
              </a:rPr>
              <a:t>Lucy</a:t>
            </a:r>
            <a:endParaRPr lang="en-GB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ADF607-9387-42E1-B325-000146CA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1" y="752803"/>
            <a:ext cx="8675923" cy="1056947"/>
          </a:xfrm>
        </p:spPr>
        <p:txBody>
          <a:bodyPr/>
          <a:lstStyle/>
          <a:p>
            <a:r>
              <a:rPr lang="en-US" sz="2800" dirty="0">
                <a:solidFill>
                  <a:srgbClr val="3F5664"/>
                </a:solidFill>
              </a:rPr>
              <a:t>Describing and understanding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OUR POPULATION AND COMMUNITIES </a:t>
            </a:r>
            <a:endParaRPr lang="en-GB" sz="2800" dirty="0"/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4993720" y="2123474"/>
            <a:ext cx="1866899" cy="12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7295133" y="5190229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6105200" y="3609080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2597841"/>
            <a:ext cx="3625849" cy="2630489"/>
          </a:xfrm>
          <a:solidFill>
            <a:srgbClr val="EBEFB5"/>
          </a:solidFill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What intelligence and where from?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Who “owns” the intelligence locally?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How can you build that deep understanding?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How can you create a rich picture?</a:t>
            </a:r>
          </a:p>
        </p:txBody>
      </p:sp>
    </p:spTree>
    <p:extLst>
      <p:ext uri="{BB962C8B-B14F-4D97-AF65-F5344CB8AC3E}">
        <p14:creationId xmlns:p14="http://schemas.microsoft.com/office/powerpoint/2010/main" val="63099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4806038" y="1928090"/>
            <a:ext cx="1866899" cy="12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7202535" y="4652545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6143300" y="3213374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720" y="2570732"/>
            <a:ext cx="3101975" cy="2174183"/>
          </a:xfrm>
          <a:solidFill>
            <a:srgbClr val="EBEFB5"/>
          </a:solidFill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How will you put yourself in the shoes of your proxies? 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What techniques are already used locally?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960720" y="83053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Service design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getting to know your proxies</a:t>
            </a:r>
            <a:endParaRPr lang="en-GB" sz="2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89918DF-00AD-43F9-8382-2AA6D5B41A46}"/>
              </a:ext>
            </a:extLst>
          </p:cNvPr>
          <p:cNvSpPr/>
          <p:nvPr/>
        </p:nvSpPr>
        <p:spPr>
          <a:xfrm>
            <a:off x="395943" y="1095629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833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4806038" y="1928090"/>
            <a:ext cx="1866899" cy="12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7202535" y="4652545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6143300" y="3213374"/>
            <a:ext cx="1510838" cy="14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2550" y="2713637"/>
            <a:ext cx="3220755" cy="2658493"/>
          </a:xfrm>
          <a:solidFill>
            <a:srgbClr val="EBEFB5"/>
          </a:solidFill>
        </p:spPr>
        <p:txBody>
          <a:bodyPr>
            <a:normAutofit fontScale="92500" lnSpcReduction="10000"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Data Detective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Journalist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Anthropologist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Impersonator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Co-Creator</a:t>
            </a:r>
          </a:p>
          <a:p>
            <a:r>
              <a:rPr lang="en-GB" altLang="en-US" dirty="0">
                <a:solidFill>
                  <a:srgbClr val="3F5664"/>
                </a:solidFill>
              </a:rPr>
              <a:t>Scientist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rgbClr val="3F5664"/>
                </a:solidFill>
              </a:rPr>
              <a:t>(Strategyzer.com </a:t>
            </a:r>
          </a:p>
          <a:p>
            <a:pPr marL="0" indent="0">
              <a:buNone/>
            </a:pPr>
            <a:r>
              <a:rPr lang="en-GB" altLang="en-US" b="1" dirty="0">
                <a:solidFill>
                  <a:srgbClr val="3F5664"/>
                </a:solidFill>
              </a:rPr>
              <a:t>Osterwalder et al</a:t>
            </a:r>
            <a:r>
              <a:rPr lang="en-GB" altLang="en-US" b="1" dirty="0">
                <a:solidFill>
                  <a:srgbClr val="3F5664"/>
                </a:solidFill>
                <a:latin typeface="+mn-lt"/>
              </a:rPr>
              <a:t>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468077" y="77474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Service design </a:t>
            </a:r>
          </a:p>
          <a:p>
            <a:r>
              <a:rPr lang="en-US" sz="2800" dirty="0"/>
              <a:t>getting to know your proxies</a:t>
            </a:r>
            <a:endParaRPr lang="en-GB" sz="2800" dirty="0"/>
          </a:p>
        </p:txBody>
      </p:sp>
      <p:pic>
        <p:nvPicPr>
          <p:cNvPr id="3" name="Graphic 2" descr="Magnifying glass with solid fill">
            <a:extLst>
              <a:ext uri="{FF2B5EF4-FFF2-40B4-BE49-F238E27FC236}">
                <a16:creationId xmlns:a16="http://schemas.microsoft.com/office/drawing/2014/main" id="{8981A7F6-E911-4A01-8EBC-325C80B8F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0794" y="2749591"/>
            <a:ext cx="776928" cy="776928"/>
          </a:xfrm>
          <a:prstGeom prst="rect">
            <a:avLst/>
          </a:prstGeom>
        </p:spPr>
      </p:pic>
      <p:pic>
        <p:nvPicPr>
          <p:cNvPr id="5" name="Graphic 4" descr="Scientific Thought outline">
            <a:extLst>
              <a:ext uri="{FF2B5EF4-FFF2-40B4-BE49-F238E27FC236}">
                <a16:creationId xmlns:a16="http://schemas.microsoft.com/office/drawing/2014/main" id="{EDE150CE-6FD1-4F56-A2B1-DFCF44B96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0794" y="35856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2050" name="Picture 2" descr="Food and grocery shopping help for the elderly | Age UK">
            <a:extLst>
              <a:ext uri="{FF2B5EF4-FFF2-40B4-BE49-F238E27FC236}">
                <a16:creationId xmlns:a16="http://schemas.microsoft.com/office/drawing/2014/main" id="{7F4DF6AC-4D74-494F-B632-B067871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4791"/>
          <a:stretch/>
        </p:blipFill>
        <p:spPr bwMode="auto">
          <a:xfrm flipH="1">
            <a:off x="5814124" y="2948905"/>
            <a:ext cx="1017940" cy="7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Transgender Woman Was Forced to Remove Her Makeup With Hand Sanitizer for  a DMV Photo | Glamour">
            <a:extLst>
              <a:ext uri="{FF2B5EF4-FFF2-40B4-BE49-F238E27FC236}">
                <a16:creationId xmlns:a16="http://schemas.microsoft.com/office/drawing/2014/main" id="{60E160A1-1C6C-4EED-BEF1-0137EE00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1758" r="5926" b="24925"/>
          <a:stretch/>
        </p:blipFill>
        <p:spPr bwMode="auto">
          <a:xfrm>
            <a:off x="6232750" y="3649715"/>
            <a:ext cx="817515" cy="7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5,664 Pakistan Man Stock Photos, Pictures &amp;amp; Royalty-Free Images - iStock">
            <a:extLst>
              <a:ext uri="{FF2B5EF4-FFF2-40B4-BE49-F238E27FC236}">
                <a16:creationId xmlns:a16="http://schemas.microsoft.com/office/drawing/2014/main" id="{1FA3E626-ADBD-4212-9C41-BA5E35FAD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24347" b="19219"/>
          <a:stretch/>
        </p:blipFill>
        <p:spPr bwMode="auto">
          <a:xfrm>
            <a:off x="5497041" y="3649715"/>
            <a:ext cx="735709" cy="7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67" y="2295525"/>
            <a:ext cx="2674471" cy="3114675"/>
          </a:xfrm>
          <a:solidFill>
            <a:srgbClr val="EBEFB5"/>
          </a:solidFill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Existing Service Plans and Models 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Existing pathway work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Existing transformation work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New Service</a:t>
            </a:r>
          </a:p>
          <a:p>
            <a:endParaRPr lang="en-GB" altLang="en-US" b="1" dirty="0">
              <a:solidFill>
                <a:srgbClr val="3F5664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468077" y="77474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Service design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around </a:t>
            </a:r>
            <a:r>
              <a:rPr lang="en-US" sz="2800" dirty="0"/>
              <a:t>your proxies</a:t>
            </a:r>
            <a:endParaRPr lang="en-GB" sz="28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2A8C5F8-0046-435F-82EC-8B548D000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46975"/>
              </p:ext>
            </p:extLst>
          </p:nvPr>
        </p:nvGraphicFramePr>
        <p:xfrm>
          <a:off x="3422253" y="1831693"/>
          <a:ext cx="5801682" cy="39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228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E1909-4567-411F-8714-59400D39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46" y="2098833"/>
            <a:ext cx="4724129" cy="3217097"/>
          </a:xfrm>
          <a:solidFill>
            <a:srgbClr val="9FCDD5"/>
          </a:solidFill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To walk through the OWOM model for workforce planning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To share some tools and methodologies you can use in the workforce planning process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To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summarise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 and explore your role as a Locality Workforce Planning Facilitator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cs typeface="+mn-cs"/>
              </a:rPr>
              <a:t>To give you opportunity to action plan and decide how you can best progress workforce planning in your locality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B29818-CEEB-46D9-87E2-35A80038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62" y="1058754"/>
            <a:ext cx="3718476" cy="586227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Aims of the workshop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7094A62-2B9C-4EB9-8735-F277CC5E4086}"/>
              </a:ext>
            </a:extLst>
          </p:cNvPr>
          <p:cNvSpPr txBox="1">
            <a:spLocks/>
          </p:cNvSpPr>
          <p:nvPr/>
        </p:nvSpPr>
        <p:spPr>
          <a:xfrm>
            <a:off x="361680" y="255816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494F11-5BE7-42A5-96D4-201949A94617}"/>
              </a:ext>
            </a:extLst>
          </p:cNvPr>
          <p:cNvSpPr/>
          <p:nvPr/>
        </p:nvSpPr>
        <p:spPr>
          <a:xfrm>
            <a:off x="5438775" y="2098833"/>
            <a:ext cx="3267075" cy="3217097"/>
          </a:xfrm>
          <a:prstGeom prst="rect">
            <a:avLst/>
          </a:prstGeom>
          <a:solidFill>
            <a:srgbClr val="3F56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Bullseye with solid fill">
            <a:extLst>
              <a:ext uri="{FF2B5EF4-FFF2-40B4-BE49-F238E27FC236}">
                <a16:creationId xmlns:a16="http://schemas.microsoft.com/office/drawing/2014/main" id="{AF3BA1F8-F0AE-44D4-8161-8C7C51EA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54" y="1969300"/>
            <a:ext cx="3233996" cy="32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F6945-B48D-415F-BC41-C3EA4CAB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825246"/>
            <a:ext cx="5172891" cy="58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E3BDC-184D-4B11-9C0E-8990EA96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91" y="694465"/>
            <a:ext cx="6935168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alette with solid fill">
            <a:extLst>
              <a:ext uri="{FF2B5EF4-FFF2-40B4-BE49-F238E27FC236}">
                <a16:creationId xmlns:a16="http://schemas.microsoft.com/office/drawing/2014/main" id="{96098CFD-E142-46B8-B012-F9D066A7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3555" y="1131474"/>
            <a:ext cx="5051778" cy="5051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525DF-143A-401A-8240-3A014C82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DOMAIN: WORKFORCE DESIGN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0B65C-A535-4DC7-A9B2-8EB980AFE9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Workforce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314832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9D07549-71AE-43E2-BF2A-3FB5CEC67AAE}"/>
              </a:ext>
            </a:extLst>
          </p:cNvPr>
          <p:cNvSpPr/>
          <p:nvPr/>
        </p:nvSpPr>
        <p:spPr>
          <a:xfrm>
            <a:off x="5399681" y="2383195"/>
            <a:ext cx="2696569" cy="2505214"/>
          </a:xfrm>
          <a:prstGeom prst="flowChartConnector">
            <a:avLst/>
          </a:prstGeom>
          <a:solidFill>
            <a:srgbClr val="C8E9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Design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92" y="2383195"/>
            <a:ext cx="3324183" cy="3162300"/>
          </a:xfrm>
          <a:solidFill>
            <a:srgbClr val="EBEFB5"/>
          </a:solidFill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“Listing” knowledge and skills/mapping knowledge and skills onto pathways/scenarios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Deciding on levels of competence; challenges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Considering the “shape” of workforce</a:t>
            </a:r>
          </a:p>
          <a:p>
            <a:endParaRPr lang="en-GB" altLang="en-US" b="1" dirty="0">
              <a:solidFill>
                <a:srgbClr val="3F5664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1061719" y="986878"/>
            <a:ext cx="8675923" cy="127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mapping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Skills | knowledge | competencies </a:t>
            </a:r>
            <a:br>
              <a:rPr lang="en-US" sz="2800" dirty="0">
                <a:solidFill>
                  <a:srgbClr val="3F5664"/>
                </a:solidFill>
              </a:rPr>
            </a:br>
            <a:endParaRPr lang="en-GB" sz="2800" dirty="0"/>
          </a:p>
        </p:txBody>
      </p:sp>
      <p:pic>
        <p:nvPicPr>
          <p:cNvPr id="3" name="Graphic 2" descr="Cycle with people with solid fill">
            <a:extLst>
              <a:ext uri="{FF2B5EF4-FFF2-40B4-BE49-F238E27FC236}">
                <a16:creationId xmlns:a16="http://schemas.microsoft.com/office/drawing/2014/main" id="{2F876070-0A52-4638-AC0E-760FB941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0685" y="2743200"/>
            <a:ext cx="1562100" cy="1562100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1C8C89E-A615-423C-84F1-D69EC7CB1670}"/>
              </a:ext>
            </a:extLst>
          </p:cNvPr>
          <p:cNvSpPr/>
          <p:nvPr/>
        </p:nvSpPr>
        <p:spPr>
          <a:xfrm>
            <a:off x="487607" y="1120505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589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93214-0D41-4CD1-85D2-7D415851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16" y="794892"/>
            <a:ext cx="6949634" cy="5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5D534-DD09-4CB0-84F6-C358418EF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9"/>
          <a:stretch/>
        </p:blipFill>
        <p:spPr>
          <a:xfrm>
            <a:off x="0" y="2286000"/>
            <a:ext cx="9155849" cy="2598636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7C00EFC-BDE0-48E8-BA26-5037F1B69F43}"/>
              </a:ext>
            </a:extLst>
          </p:cNvPr>
          <p:cNvSpPr/>
          <p:nvPr/>
        </p:nvSpPr>
        <p:spPr>
          <a:xfrm>
            <a:off x="500718" y="1229053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FA65AD-C1CE-46DB-A8D5-ADCDF2E3FF75}"/>
              </a:ext>
            </a:extLst>
          </p:cNvPr>
          <p:cNvSpPr txBox="1">
            <a:spLocks/>
          </p:cNvSpPr>
          <p:nvPr/>
        </p:nvSpPr>
        <p:spPr>
          <a:xfrm>
            <a:off x="1087434" y="1162239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Roles | Job Design | Volume</a:t>
            </a:r>
            <a:br>
              <a:rPr lang="en-US" sz="2800" dirty="0">
                <a:solidFill>
                  <a:srgbClr val="3F5664"/>
                </a:solidFill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044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BCF-C9C5-4C8F-A83E-5CB7A693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Domain: </a:t>
            </a:r>
            <a:br>
              <a:rPr lang="en-US" dirty="0"/>
            </a:br>
            <a:r>
              <a:rPr lang="en-US" dirty="0"/>
              <a:t>supply</a:t>
            </a:r>
            <a:endParaRPr lang="en-GB" dirty="0"/>
          </a:p>
        </p:txBody>
      </p:sp>
      <p:pic>
        <p:nvPicPr>
          <p:cNvPr id="5" name="Graphic 4" descr="Truck with solid fill">
            <a:extLst>
              <a:ext uri="{FF2B5EF4-FFF2-40B4-BE49-F238E27FC236}">
                <a16:creationId xmlns:a16="http://schemas.microsoft.com/office/drawing/2014/main" id="{3C8173BE-3519-425D-A399-EEF989366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1760" y="1234440"/>
            <a:ext cx="4389120" cy="43891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FE3545-34A2-4C9B-A45E-1A2FC7DB149D}"/>
              </a:ext>
            </a:extLst>
          </p:cNvPr>
          <p:cNvSpPr txBox="1">
            <a:spLocks/>
          </p:cNvSpPr>
          <p:nvPr/>
        </p:nvSpPr>
        <p:spPr>
          <a:xfrm>
            <a:off x="363120" y="262892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chemeClr val="bg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1525788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9D07549-71AE-43E2-BF2A-3FB5CEC67AAE}"/>
              </a:ext>
            </a:extLst>
          </p:cNvPr>
          <p:cNvSpPr/>
          <p:nvPr/>
        </p:nvSpPr>
        <p:spPr>
          <a:xfrm>
            <a:off x="5085356" y="2176393"/>
            <a:ext cx="2696569" cy="2505214"/>
          </a:xfrm>
          <a:prstGeom prst="flowChartConnector">
            <a:avLst/>
          </a:prstGeom>
          <a:solidFill>
            <a:srgbClr val="C8E9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SUPPLY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B79DB9D-1E8E-472B-8088-766EB66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487" y="2671308"/>
            <a:ext cx="2809833" cy="1893392"/>
          </a:xfrm>
          <a:solidFill>
            <a:srgbClr val="EBEFB5"/>
          </a:solidFill>
        </p:spPr>
        <p:txBody>
          <a:bodyPr>
            <a:normAutofit/>
          </a:bodyPr>
          <a:lstStyle/>
          <a:p>
            <a:r>
              <a:rPr lang="en-GB" altLang="en-US" dirty="0">
                <a:solidFill>
                  <a:srgbClr val="3F5664"/>
                </a:solidFill>
              </a:rPr>
              <a:t>Labour market 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Current workforce </a:t>
            </a:r>
          </a:p>
          <a:p>
            <a:endParaRPr lang="en-GB" altLang="en-US" dirty="0">
              <a:solidFill>
                <a:srgbClr val="3F5664"/>
              </a:solidFill>
            </a:endParaRPr>
          </a:p>
          <a:p>
            <a:r>
              <a:rPr lang="en-GB" altLang="en-US" dirty="0">
                <a:solidFill>
                  <a:srgbClr val="3F5664"/>
                </a:solidFill>
              </a:rPr>
              <a:t>Pipelines </a:t>
            </a:r>
          </a:p>
          <a:p>
            <a:endParaRPr lang="en-GB" altLang="en-US" b="1" dirty="0">
              <a:solidFill>
                <a:srgbClr val="3F5664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1362075" y="1281044"/>
            <a:ext cx="2567770" cy="127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F5664"/>
                </a:solidFill>
              </a:rPr>
              <a:t>Supply data</a:t>
            </a:r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CB1A562E-9910-4336-813E-8398B402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4896" y="2728458"/>
            <a:ext cx="1450304" cy="145030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B3B87D1-1724-446A-A891-22EC3DB559AA}"/>
              </a:ext>
            </a:extLst>
          </p:cNvPr>
          <p:cNvSpPr/>
          <p:nvPr/>
        </p:nvSpPr>
        <p:spPr>
          <a:xfrm>
            <a:off x="832049" y="1666257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29626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94F97-C35E-4C2E-8A5C-817E67B6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DOMAIN: </a:t>
            </a:r>
            <a:br>
              <a:rPr lang="en-US" dirty="0"/>
            </a:br>
            <a:r>
              <a:rPr lang="en-US" dirty="0"/>
              <a:t>MAKE IT HAPPEN</a:t>
            </a:r>
            <a:endParaRPr lang="en-GB" dirty="0"/>
          </a:p>
        </p:txBody>
      </p:sp>
      <p:pic>
        <p:nvPicPr>
          <p:cNvPr id="6" name="Graphic 5" descr="Play with solid fill">
            <a:extLst>
              <a:ext uri="{FF2B5EF4-FFF2-40B4-BE49-F238E27FC236}">
                <a16:creationId xmlns:a16="http://schemas.microsoft.com/office/drawing/2014/main" id="{E8A63DF9-6126-44BE-8EF1-9FC2A6D3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1753" y="1689379"/>
            <a:ext cx="3300967" cy="330096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59C77E-2742-4F73-BD31-017814EF5B87}"/>
              </a:ext>
            </a:extLst>
          </p:cNvPr>
          <p:cNvSpPr txBox="1">
            <a:spLocks/>
          </p:cNvSpPr>
          <p:nvPr/>
        </p:nvSpPr>
        <p:spPr>
          <a:xfrm>
            <a:off x="363120" y="274525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chemeClr val="bg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333099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lte Haas Grotesk"/>
                <a:ea typeface="+mn-ea"/>
              </a:rPr>
              <a:t>GM Workforce Planning Workshop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957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n-ea"/>
              </a:rPr>
              <a:t>Domain: </a:t>
            </a:r>
            <a:r>
              <a:rPr lang="en-GB" dirty="0">
                <a:solidFill>
                  <a:srgbClr val="3F5664"/>
                </a:solidFill>
              </a:rPr>
              <a:t>MAKE IT HAPPEN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3F56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1258652" y="98980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F5664"/>
                </a:solidFill>
              </a:rPr>
              <a:t>Defining </a:t>
            </a:r>
            <a:b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</a:b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CED647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  <a:t>implementation plan | priorities 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CED647"/>
              </a:solidFill>
              <a:effectLst/>
              <a:uLnTx/>
              <a:uFillTx/>
              <a:latin typeface="Alte Haas Grotesk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3E0DC-45A1-46F8-972C-17C8E5B1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8"/>
          <a:stretch/>
        </p:blipFill>
        <p:spPr>
          <a:xfrm>
            <a:off x="1565518" y="2476500"/>
            <a:ext cx="6012964" cy="386715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4690E16-3F2C-4359-AB87-78B5D6747718}"/>
              </a:ext>
            </a:extLst>
          </p:cNvPr>
          <p:cNvSpPr/>
          <p:nvPr/>
        </p:nvSpPr>
        <p:spPr>
          <a:xfrm>
            <a:off x="500718" y="1229053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4092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32ABB-BE23-4E31-8375-AB48CAE9F3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Workforce Planning Training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61A7E30-3A95-441F-8D50-1ED7BDABFD70}"/>
              </a:ext>
            </a:extLst>
          </p:cNvPr>
          <p:cNvSpPr txBox="1">
            <a:spLocks/>
          </p:cNvSpPr>
          <p:nvPr/>
        </p:nvSpPr>
        <p:spPr>
          <a:xfrm>
            <a:off x="795403" y="875935"/>
            <a:ext cx="7553194" cy="533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CED647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  <a:t>Workforce planning solutions</a:t>
            </a:r>
            <a:br>
              <a:rPr kumimoji="0" lang="en-GB" sz="2400" b="1" i="0" u="none" strike="noStrike" kern="1200" cap="all" spc="0" normalizeH="0" baseline="0" noProof="0" dirty="0">
                <a:ln>
                  <a:noFill/>
                </a:ln>
                <a:solidFill>
                  <a:srgbClr val="CED647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</a:b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  <a:t>one workforce, one model approach </a:t>
            </a:r>
            <a:endParaRPr kumimoji="0" lang="en-GB" sz="2400" b="1" i="0" u="none" strike="noStrike" kern="1200" cap="all" spc="0" normalizeH="0" baseline="0" noProof="0" dirty="0">
              <a:ln>
                <a:noFill/>
              </a:ln>
              <a:solidFill>
                <a:srgbClr val="3F5664"/>
              </a:solidFill>
              <a:effectLst/>
              <a:uLnTx/>
              <a:uFillTx/>
              <a:latin typeface="Alte Haas Grotesk"/>
              <a:ea typeface="+mj-ea"/>
              <a:cs typeface="+mj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E53180B-76F5-409A-ABF5-FD82887558B3}"/>
              </a:ext>
            </a:extLst>
          </p:cNvPr>
          <p:cNvSpPr/>
          <p:nvPr/>
        </p:nvSpPr>
        <p:spPr>
          <a:xfrm>
            <a:off x="3359183" y="2517732"/>
            <a:ext cx="2757015" cy="271814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Workforce, One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(OWOM)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CB1DC-0F5C-4B7D-912C-CDBDE02C65AF}"/>
              </a:ext>
            </a:extLst>
          </p:cNvPr>
          <p:cNvSpPr/>
          <p:nvPr/>
        </p:nvSpPr>
        <p:spPr>
          <a:xfrm>
            <a:off x="1053171" y="2102935"/>
            <a:ext cx="2264080" cy="1449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Life-Long Learning Model (LLLM)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 an ICS learning &amp; development framework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CD4968-0D18-488C-9005-F76FA1FBDBEA}"/>
              </a:ext>
            </a:extLst>
          </p:cNvPr>
          <p:cNvSpPr/>
          <p:nvPr/>
        </p:nvSpPr>
        <p:spPr>
          <a:xfrm>
            <a:off x="6084516" y="1891430"/>
            <a:ext cx="2411635" cy="1661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Workforce Information System (VWIS)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bespoke tool making workforce analysis simple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708882-2D7B-4A4E-9D9D-FEF0D9679CFB}"/>
              </a:ext>
            </a:extLst>
          </p:cNvPr>
          <p:cNvSpPr/>
          <p:nvPr/>
        </p:nvSpPr>
        <p:spPr>
          <a:xfrm>
            <a:off x="795402" y="4811040"/>
            <a:ext cx="2264080" cy="1449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Workforce Planning Training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Growing and upskilling of workforce planning practitioners &amp; online toolkit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B3E866-BF41-444B-86AA-EBA868382470}"/>
              </a:ext>
            </a:extLst>
          </p:cNvPr>
          <p:cNvSpPr/>
          <p:nvPr/>
        </p:nvSpPr>
        <p:spPr>
          <a:xfrm>
            <a:off x="6415901" y="4685037"/>
            <a:ext cx="2411634" cy="1661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Workforce Planning Investment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 for localities to develop sustainable and integrated planning solutions </a:t>
            </a:r>
          </a:p>
        </p:txBody>
      </p:sp>
      <p:pic>
        <p:nvPicPr>
          <p:cNvPr id="19" name="Graphic 18" descr="Arrow: Clockwise curve with solid fill">
            <a:extLst>
              <a:ext uri="{FF2B5EF4-FFF2-40B4-BE49-F238E27FC236}">
                <a16:creationId xmlns:a16="http://schemas.microsoft.com/office/drawing/2014/main" id="{6D83F693-5DEE-4889-B5DC-50FD926DC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624005">
            <a:off x="6965480" y="3650247"/>
            <a:ext cx="914400" cy="914400"/>
          </a:xfrm>
          <a:prstGeom prst="rect">
            <a:avLst/>
          </a:prstGeom>
        </p:spPr>
      </p:pic>
      <p:pic>
        <p:nvPicPr>
          <p:cNvPr id="20" name="Graphic 19" descr="Arrow: Clockwise curve with solid fill">
            <a:extLst>
              <a:ext uri="{FF2B5EF4-FFF2-40B4-BE49-F238E27FC236}">
                <a16:creationId xmlns:a16="http://schemas.microsoft.com/office/drawing/2014/main" id="{F518D33A-F6D6-41B1-AAB2-28941FCE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017945" y="1531750"/>
            <a:ext cx="914400" cy="914400"/>
          </a:xfrm>
          <a:prstGeom prst="rect">
            <a:avLst/>
          </a:prstGeom>
        </p:spPr>
      </p:pic>
      <p:pic>
        <p:nvPicPr>
          <p:cNvPr id="21" name="Graphic 20" descr="Arrow: Clockwise curve with solid fill">
            <a:extLst>
              <a:ext uri="{FF2B5EF4-FFF2-40B4-BE49-F238E27FC236}">
                <a16:creationId xmlns:a16="http://schemas.microsoft.com/office/drawing/2014/main" id="{E020020E-9633-4FD8-959A-51D17E21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680077" y="5558747"/>
            <a:ext cx="914400" cy="914400"/>
          </a:xfrm>
          <a:prstGeom prst="rect">
            <a:avLst/>
          </a:prstGeom>
        </p:spPr>
      </p:pic>
      <p:pic>
        <p:nvPicPr>
          <p:cNvPr id="22" name="Graphic 21" descr="Arrow: Clockwise curve with solid fill">
            <a:extLst>
              <a:ext uri="{FF2B5EF4-FFF2-40B4-BE49-F238E27FC236}">
                <a16:creationId xmlns:a16="http://schemas.microsoft.com/office/drawing/2014/main" id="{89AA5106-9BA5-4195-A732-C237D9A3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138" y="3805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2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lte Haas Grotesk"/>
                <a:ea typeface="+mn-ea"/>
              </a:rPr>
              <a:t>GM Workforce Planning Workshop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957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n-ea"/>
              </a:rPr>
              <a:t>Domain: </a:t>
            </a:r>
            <a:r>
              <a:rPr lang="en-GB" dirty="0">
                <a:solidFill>
                  <a:srgbClr val="3F5664"/>
                </a:solidFill>
              </a:rPr>
              <a:t>MAKE IT HAPPEN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3F56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639527" y="1148091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F5664"/>
                </a:solidFill>
              </a:rPr>
              <a:t>YOUR ROLE  </a:t>
            </a:r>
            <a:b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</a:br>
            <a:r>
              <a:rPr lang="en-US" dirty="0">
                <a:solidFill>
                  <a:schemeClr val="accent2"/>
                </a:solidFill>
              </a:rPr>
              <a:t>Of Locality Workforce Planning Facilitator</a:t>
            </a:r>
            <a:endParaRPr kumimoji="0" lang="en-GB" b="1" i="0" u="none" strike="noStrike" kern="1200" cap="all" spc="0" normalizeH="0" baseline="0" noProof="0" dirty="0">
              <a:ln>
                <a:noFill/>
              </a:ln>
              <a:solidFill>
                <a:srgbClr val="CED647"/>
              </a:solidFill>
              <a:effectLst/>
              <a:uLnTx/>
              <a:uFillTx/>
              <a:latin typeface="Alte Haas Grotesk"/>
              <a:ea typeface="+mj-ea"/>
              <a:cs typeface="+mj-cs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DBD4A65-D811-4D33-97D7-958B2BACF7CC}"/>
              </a:ext>
            </a:extLst>
          </p:cNvPr>
          <p:cNvSpPr txBox="1">
            <a:spLocks/>
          </p:cNvSpPr>
          <p:nvPr/>
        </p:nvSpPr>
        <p:spPr>
          <a:xfrm>
            <a:off x="1206818" y="2793070"/>
            <a:ext cx="2488882" cy="2071688"/>
          </a:xfrm>
          <a:prstGeom prst="rect">
            <a:avLst/>
          </a:prstGeom>
          <a:solidFill>
            <a:srgbClr val="C8E9EB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Expectations</a:t>
            </a:r>
          </a:p>
          <a:p>
            <a:pPr marL="0" indent="0">
              <a:buFont typeface="Arial"/>
              <a:buNone/>
            </a:pPr>
            <a:endParaRPr lang="en-US" sz="20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Change Agent</a:t>
            </a:r>
          </a:p>
          <a:p>
            <a:pPr marL="0" indent="0">
              <a:buFont typeface="Arial"/>
              <a:buNone/>
            </a:pPr>
            <a:endParaRPr lang="en-US" sz="20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Coach and Buddy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9D28941-8925-457F-AABC-0D23A8DDA8B4}"/>
              </a:ext>
            </a:extLst>
          </p:cNvPr>
          <p:cNvSpPr/>
          <p:nvPr/>
        </p:nvSpPr>
        <p:spPr>
          <a:xfrm>
            <a:off x="4516611" y="2638355"/>
            <a:ext cx="2696569" cy="2505214"/>
          </a:xfrm>
          <a:prstGeom prst="flowChartConnector">
            <a:avLst/>
          </a:prstGeom>
          <a:solidFill>
            <a:srgbClr val="EBEF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Change Icon - Download in Line Style">
            <a:extLst>
              <a:ext uri="{FF2B5EF4-FFF2-40B4-BE49-F238E27FC236}">
                <a16:creationId xmlns:a16="http://schemas.microsoft.com/office/drawing/2014/main" id="{FF115693-434C-448B-8844-825297F1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95" y="26717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2D7381E3-49F7-4DF7-B64B-E00C6F48B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6875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395764"/>
                </a:solidFill>
                <a:effectLst/>
                <a:uLnTx/>
                <a:uFillTx/>
                <a:latin typeface="Alte Haas Grotesk"/>
                <a:ea typeface="+mn-ea"/>
              </a:rPr>
              <a:t>GM Workforce Planning Workshop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3957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n-ea"/>
              </a:rPr>
              <a:t>Domain: </a:t>
            </a:r>
            <a:r>
              <a:rPr lang="en-GB" dirty="0">
                <a:solidFill>
                  <a:srgbClr val="3F5664"/>
                </a:solidFill>
              </a:rPr>
              <a:t>MAKE IT HAPPEN</a:t>
            </a:r>
            <a:endParaRPr kumimoji="0" lang="en-GB" sz="1600" b="1" i="0" u="none" strike="noStrike" kern="1200" cap="all" spc="0" normalizeH="0" baseline="0" noProof="0" dirty="0">
              <a:ln>
                <a:noFill/>
              </a:ln>
              <a:solidFill>
                <a:srgbClr val="3F5664"/>
              </a:solidFill>
              <a:effectLst/>
              <a:uLnTx/>
              <a:uFillTx/>
              <a:latin typeface="Alte Haas Grotesk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40605-4895-461F-98EA-C982200F1BC8}"/>
              </a:ext>
            </a:extLst>
          </p:cNvPr>
          <p:cNvSpPr txBox="1">
            <a:spLocks/>
          </p:cNvSpPr>
          <p:nvPr/>
        </p:nvSpPr>
        <p:spPr>
          <a:xfrm>
            <a:off x="468077" y="85094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F5664"/>
                </a:solidFill>
              </a:rPr>
              <a:t>What’s next? </a:t>
            </a:r>
            <a:b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rgbClr val="3F5664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</a:b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lte Haas Grotesk"/>
                <a:ea typeface="+mj-ea"/>
                <a:cs typeface="+mj-cs"/>
              </a:rPr>
              <a:t>Action planning for your locality </a:t>
            </a:r>
            <a:endParaRPr kumimoji="0" lang="en-GB" b="1" i="0" u="none" strike="noStrike" kern="1200" cap="all" spc="0" normalizeH="0" baseline="0" noProof="0" dirty="0">
              <a:ln>
                <a:noFill/>
              </a:ln>
              <a:solidFill>
                <a:srgbClr val="CED647"/>
              </a:solidFill>
              <a:effectLst/>
              <a:uLnTx/>
              <a:uFillTx/>
              <a:latin typeface="Alte Haas Grotesk"/>
              <a:ea typeface="+mj-ea"/>
              <a:cs typeface="+mj-cs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DBD4A65-D811-4D33-97D7-958B2BACF7CC}"/>
              </a:ext>
            </a:extLst>
          </p:cNvPr>
          <p:cNvSpPr txBox="1">
            <a:spLocks/>
          </p:cNvSpPr>
          <p:nvPr/>
        </p:nvSpPr>
        <p:spPr>
          <a:xfrm>
            <a:off x="1409805" y="2971800"/>
            <a:ext cx="2355532" cy="2066925"/>
          </a:xfrm>
          <a:prstGeom prst="rect">
            <a:avLst/>
          </a:prstGeom>
          <a:solidFill>
            <a:srgbClr val="C8E9EB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Future planning </a:t>
            </a:r>
          </a:p>
          <a:p>
            <a:endParaRPr lang="en-US" sz="20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Call to action</a:t>
            </a:r>
          </a:p>
          <a:p>
            <a:pPr marL="0" indent="0">
              <a:buNone/>
            </a:pPr>
            <a:endParaRPr lang="en-US" sz="20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2000" dirty="0">
                <a:solidFill>
                  <a:srgbClr val="3F5664"/>
                </a:solidFill>
                <a:latin typeface="Alte Haas Grotesk"/>
              </a:rPr>
              <a:t>Further support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9D28941-8925-457F-AABC-0D23A8DDA8B4}"/>
              </a:ext>
            </a:extLst>
          </p:cNvPr>
          <p:cNvSpPr/>
          <p:nvPr/>
        </p:nvSpPr>
        <p:spPr>
          <a:xfrm>
            <a:off x="4516611" y="2638355"/>
            <a:ext cx="2696569" cy="2505214"/>
          </a:xfrm>
          <a:prstGeom prst="flowChartConnector">
            <a:avLst/>
          </a:prstGeom>
          <a:solidFill>
            <a:srgbClr val="EBEF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End with solid fill">
            <a:extLst>
              <a:ext uri="{FF2B5EF4-FFF2-40B4-BE49-F238E27FC236}">
                <a16:creationId xmlns:a16="http://schemas.microsoft.com/office/drawing/2014/main" id="{34B13F50-7B93-4D0D-8EA4-7595BE2B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594" y="3314700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B91E3-829B-4FC6-8EC2-06C08E52FCD7}"/>
              </a:ext>
            </a:extLst>
          </p:cNvPr>
          <p:cNvSpPr txBox="1">
            <a:spLocks/>
          </p:cNvSpPr>
          <p:nvPr/>
        </p:nvSpPr>
        <p:spPr>
          <a:xfrm>
            <a:off x="371205" y="255475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chemeClr val="bg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GM Workforce Planning Workshop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2E0A-18A4-4BD4-9948-896E51337032}"/>
              </a:ext>
            </a:extLst>
          </p:cNvPr>
          <p:cNvSpPr/>
          <p:nvPr/>
        </p:nvSpPr>
        <p:spPr>
          <a:xfrm>
            <a:off x="-1" y="5459184"/>
            <a:ext cx="9144001" cy="1143000"/>
          </a:xfrm>
          <a:prstGeom prst="rect">
            <a:avLst/>
          </a:prstGeom>
          <a:solidFill>
            <a:srgbClr val="E1E8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395764"/>
                </a:solidFill>
                <a:latin typeface="Alte Haas Grotesk"/>
              </a:rPr>
              <a:t>For queries, please contact: </a:t>
            </a:r>
          </a:p>
          <a:p>
            <a:r>
              <a:rPr lang="en-GB" sz="1600" dirty="0">
                <a:solidFill>
                  <a:srgbClr val="395764"/>
                </a:solidFill>
                <a:latin typeface="Alte Haas Grotesk"/>
              </a:rPr>
              <a:t>Hannah Thornton </a:t>
            </a:r>
          </a:p>
          <a:p>
            <a:r>
              <a:rPr lang="en-GB" sz="1600" dirty="0">
                <a:solidFill>
                  <a:srgbClr val="395764"/>
                </a:solidFill>
                <a:latin typeface="Alte Haas Grotesk"/>
              </a:rPr>
              <a:t>Programme Manager: One Workforce, One Model </a:t>
            </a:r>
          </a:p>
          <a:p>
            <a:r>
              <a:rPr lang="en-GB" sz="1600" dirty="0">
                <a:solidFill>
                  <a:srgbClr val="395764"/>
                </a:solidFill>
                <a:latin typeface="Alte Haas Grotesk"/>
                <a:hlinkClick r:id="rId2"/>
              </a:rPr>
              <a:t>hannahthornton@nhs.net</a:t>
            </a:r>
            <a:r>
              <a:rPr lang="en-GB" sz="1600" dirty="0">
                <a:solidFill>
                  <a:srgbClr val="395764"/>
                </a:solidFill>
                <a:latin typeface="Alte Haas Grotesk"/>
              </a:rPr>
              <a:t> </a:t>
            </a:r>
            <a:endParaRPr lang="en-GB" sz="1400" dirty="0">
              <a:solidFill>
                <a:srgbClr val="395764"/>
              </a:solidFill>
              <a:latin typeface="Alte Haas Grotesk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CEF521-1B54-4C7E-9D76-4B04E6BC3C35}"/>
              </a:ext>
            </a:extLst>
          </p:cNvPr>
          <p:cNvSpPr txBox="1">
            <a:spLocks/>
          </p:cNvSpPr>
          <p:nvPr/>
        </p:nvSpPr>
        <p:spPr>
          <a:xfrm>
            <a:off x="468077" y="869996"/>
            <a:ext cx="8675923" cy="1056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F5664"/>
                </a:solidFill>
              </a:rPr>
              <a:t>Thank you</a:t>
            </a: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CED647"/>
              </a:solidFill>
              <a:effectLst/>
              <a:uLnTx/>
              <a:uFillTx/>
              <a:latin typeface="Alte Haas Grotes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55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1C4F5187-5350-4C5C-9B13-5335E1B5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836" y="846896"/>
            <a:ext cx="5259664" cy="545899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GM Workforce Planning toolkit 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21F9A70-2BEF-44CE-BC6E-09211821E3D8}"/>
              </a:ext>
            </a:extLst>
          </p:cNvPr>
          <p:cNvSpPr txBox="1">
            <a:spLocks/>
          </p:cNvSpPr>
          <p:nvPr/>
        </p:nvSpPr>
        <p:spPr>
          <a:xfrm>
            <a:off x="361680" y="255816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F7BD5-4013-4B57-A7D6-B15FBE5C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549252"/>
            <a:ext cx="8181975" cy="47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1C4F5187-5350-4C5C-9B13-5335E1B5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61" y="999296"/>
            <a:ext cx="4916763" cy="545899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GM Workforce Planning Model 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21F9A70-2BEF-44CE-BC6E-09211821E3D8}"/>
              </a:ext>
            </a:extLst>
          </p:cNvPr>
          <p:cNvSpPr txBox="1">
            <a:spLocks/>
          </p:cNvSpPr>
          <p:nvPr/>
        </p:nvSpPr>
        <p:spPr>
          <a:xfrm>
            <a:off x="361680" y="255816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304E5-87D3-452C-8052-50E9DEF34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5"/>
          <a:stretch/>
        </p:blipFill>
        <p:spPr>
          <a:xfrm>
            <a:off x="66675" y="1943279"/>
            <a:ext cx="8972550" cy="37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FDA84F-4C3C-47A9-84B8-565DF475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0" y="2768363"/>
            <a:ext cx="3380205" cy="1143000"/>
          </a:xfrm>
        </p:spPr>
        <p:txBody>
          <a:bodyPr/>
          <a:lstStyle/>
          <a:p>
            <a:r>
              <a:rPr lang="en-US" dirty="0"/>
              <a:t>Domain: demand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F164E4-B514-47E8-840F-34531943F2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Workforce Planning Workshop</a:t>
            </a:r>
          </a:p>
        </p:txBody>
      </p:sp>
      <p:pic>
        <p:nvPicPr>
          <p:cNvPr id="8" name="Graphic 7" descr="Bar graph with upward trend with solid fill">
            <a:extLst>
              <a:ext uri="{FF2B5EF4-FFF2-40B4-BE49-F238E27FC236}">
                <a16:creationId xmlns:a16="http://schemas.microsoft.com/office/drawing/2014/main" id="{EBF66751-DD86-4ED7-9AEC-73177A10F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4426" y="1058426"/>
            <a:ext cx="5799574" cy="57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BA2863-3D05-4749-8019-903FC1A85EE3}"/>
              </a:ext>
            </a:extLst>
          </p:cNvPr>
          <p:cNvSpPr/>
          <p:nvPr/>
        </p:nvSpPr>
        <p:spPr>
          <a:xfrm>
            <a:off x="436195" y="2168720"/>
            <a:ext cx="3615592" cy="1792013"/>
          </a:xfrm>
          <a:prstGeom prst="roundRect">
            <a:avLst/>
          </a:prstGeom>
          <a:solidFill>
            <a:srgbClr val="3F5664"/>
          </a:solidFill>
          <a:ln>
            <a:solidFill>
              <a:srgbClr val="3F56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Parameters, Engagement, Stakeholders, Context, Drivers</a:t>
            </a:r>
            <a:endParaRPr lang="en-GB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D3945EE7-C875-46F3-8AF9-A0B16E5665F0}"/>
              </a:ext>
            </a:extLst>
          </p:cNvPr>
          <p:cNvSpPr/>
          <p:nvPr/>
        </p:nvSpPr>
        <p:spPr>
          <a:xfrm>
            <a:off x="1962313" y="2258057"/>
            <a:ext cx="510770" cy="50317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996D56-E51F-4443-B4D0-96641161A4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7330" y="372221"/>
            <a:ext cx="2860475" cy="160218"/>
          </a:xfrm>
        </p:spPr>
        <p:txBody>
          <a:bodyPr/>
          <a:lstStyle/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0D8017-5593-42DF-BB9B-2A87AB4572E3}"/>
              </a:ext>
            </a:extLst>
          </p:cNvPr>
          <p:cNvSpPr/>
          <p:nvPr/>
        </p:nvSpPr>
        <p:spPr>
          <a:xfrm>
            <a:off x="4745405" y="1597575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Project Plan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15D789-F6C9-47CC-8419-DE84EF5BE987}"/>
              </a:ext>
            </a:extLst>
          </p:cNvPr>
          <p:cNvSpPr/>
          <p:nvPr/>
        </p:nvSpPr>
        <p:spPr>
          <a:xfrm>
            <a:off x="4745405" y="2168720"/>
            <a:ext cx="3962400" cy="5534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Have you defined who you are workforce planning for?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E4C70F-863C-4BD0-9938-C14DFCA64A66}"/>
              </a:ext>
            </a:extLst>
          </p:cNvPr>
          <p:cNvSpPr/>
          <p:nvPr/>
        </p:nvSpPr>
        <p:spPr>
          <a:xfrm>
            <a:off x="4745405" y="2925464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Scope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F8879B2-C2B3-4492-89AB-8BEBC96F0A45}"/>
              </a:ext>
            </a:extLst>
          </p:cNvPr>
          <p:cNvSpPr/>
          <p:nvPr/>
        </p:nvSpPr>
        <p:spPr>
          <a:xfrm>
            <a:off x="4745405" y="3496609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Timelines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A3DB1F-4758-40D1-8C07-D7A2AADEE0D2}"/>
              </a:ext>
            </a:extLst>
          </p:cNvPr>
          <p:cNvSpPr/>
          <p:nvPr/>
        </p:nvSpPr>
        <p:spPr>
          <a:xfrm>
            <a:off x="4745405" y="4067754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Your role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5B92A5-0D71-4915-A160-1552C33568BF}"/>
              </a:ext>
            </a:extLst>
          </p:cNvPr>
          <p:cNvSpPr/>
          <p:nvPr/>
        </p:nvSpPr>
        <p:spPr>
          <a:xfrm>
            <a:off x="4745405" y="4600197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Stakeholders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853933-CB5E-42F9-9FF8-0717383965F6}"/>
              </a:ext>
            </a:extLst>
          </p:cNvPr>
          <p:cNvSpPr/>
          <p:nvPr/>
        </p:nvSpPr>
        <p:spPr>
          <a:xfrm>
            <a:off x="4745405" y="5132640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Change Management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861563-0FB4-419D-9F3A-D105D34A15B4}"/>
              </a:ext>
            </a:extLst>
          </p:cNvPr>
          <p:cNvSpPr/>
          <p:nvPr/>
        </p:nvSpPr>
        <p:spPr>
          <a:xfrm>
            <a:off x="4745405" y="5665083"/>
            <a:ext cx="3962400" cy="3678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F5664"/>
                </a:solidFill>
              </a:rPr>
              <a:t>Context and Drivers</a:t>
            </a:r>
            <a:endParaRPr lang="en-GB" dirty="0">
              <a:solidFill>
                <a:srgbClr val="3F5664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1EA4E8-1025-4885-835A-805584545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85"/>
          <a:stretch/>
        </p:blipFill>
        <p:spPr>
          <a:xfrm>
            <a:off x="4143211" y="1692166"/>
            <a:ext cx="510770" cy="4340779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1B4F080-06CE-4027-AB4A-1040E9A638EE}"/>
              </a:ext>
            </a:extLst>
          </p:cNvPr>
          <p:cNvSpPr txBox="1">
            <a:spLocks/>
          </p:cNvSpPr>
          <p:nvPr/>
        </p:nvSpPr>
        <p:spPr>
          <a:xfrm>
            <a:off x="295005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34CA4EAC-0125-4303-B9D8-EEE6B0E8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83" y="837549"/>
            <a:ext cx="4916763" cy="545899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Workforce planning checklist</a:t>
            </a:r>
            <a:endParaRPr lang="en-GB" dirty="0">
              <a:solidFill>
                <a:srgbClr val="3F5664"/>
              </a:solidFill>
            </a:endParaRPr>
          </a:p>
        </p:txBody>
      </p:sp>
      <p:pic>
        <p:nvPicPr>
          <p:cNvPr id="3" name="Graphic 2" descr="Clipboard Checked with solid fill">
            <a:extLst>
              <a:ext uri="{FF2B5EF4-FFF2-40B4-BE49-F238E27FC236}">
                <a16:creationId xmlns:a16="http://schemas.microsoft.com/office/drawing/2014/main" id="{F288AF53-C791-4043-BE8D-AF43AF901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049" y="4118042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B60B-EA08-4A97-AEE4-9C8C486A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2" y="752803"/>
            <a:ext cx="3169524" cy="5685004"/>
          </a:xfrm>
        </p:spPr>
        <p:txBody>
          <a:bodyPr/>
          <a:lstStyle/>
          <a:p>
            <a:r>
              <a:rPr lang="en-US" sz="2800" dirty="0">
                <a:solidFill>
                  <a:srgbClr val="3F5664"/>
                </a:solidFill>
              </a:rPr>
              <a:t>Getting people on board with locality workforce planning: </a:t>
            </a:r>
            <a:br>
              <a:rPr lang="en-US" sz="2800" dirty="0">
                <a:solidFill>
                  <a:srgbClr val="3F5664"/>
                </a:solidFill>
              </a:rPr>
            </a:br>
            <a:r>
              <a:rPr lang="en-US" sz="2800" dirty="0"/>
              <a:t>why? </a:t>
            </a:r>
            <a:br>
              <a:rPr lang="en-US" sz="2800" dirty="0"/>
            </a:br>
            <a:r>
              <a:rPr lang="en-US" sz="2800" dirty="0"/>
              <a:t>What are the benefits?</a:t>
            </a:r>
            <a:endParaRPr lang="en-GB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10F107-B323-4AD1-B7E2-77389B5C81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BE7210-EB4A-48C4-A592-20F7C2787D07}"/>
              </a:ext>
            </a:extLst>
          </p:cNvPr>
          <p:cNvSpPr/>
          <p:nvPr/>
        </p:nvSpPr>
        <p:spPr>
          <a:xfrm>
            <a:off x="3394840" y="831410"/>
            <a:ext cx="5517931" cy="18146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044B8A-4FBD-4940-A8CB-C93636C049A4}"/>
              </a:ext>
            </a:extLst>
          </p:cNvPr>
          <p:cNvSpPr/>
          <p:nvPr/>
        </p:nvSpPr>
        <p:spPr>
          <a:xfrm>
            <a:off x="3394839" y="2858222"/>
            <a:ext cx="5517931" cy="18146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6F8A60-17E4-497A-95C1-F63CE41BCD23}"/>
              </a:ext>
            </a:extLst>
          </p:cNvPr>
          <p:cNvSpPr/>
          <p:nvPr/>
        </p:nvSpPr>
        <p:spPr>
          <a:xfrm>
            <a:off x="3394839" y="4913840"/>
            <a:ext cx="5517931" cy="18146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Neighborhood with solid fill">
            <a:extLst>
              <a:ext uri="{FF2B5EF4-FFF2-40B4-BE49-F238E27FC236}">
                <a16:creationId xmlns:a16="http://schemas.microsoft.com/office/drawing/2014/main" id="{71E88119-E2BE-4082-B266-65C454D3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6220" y="1043152"/>
            <a:ext cx="1403131" cy="14031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E348A1-B4EC-44A8-A697-23D28CF872BA}"/>
              </a:ext>
            </a:extLst>
          </p:cNvPr>
          <p:cNvSpPr txBox="1"/>
          <p:nvPr/>
        </p:nvSpPr>
        <p:spPr>
          <a:xfrm>
            <a:off x="5060731" y="15540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F5664"/>
                </a:solidFill>
              </a:rPr>
              <a:t>Ideal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91C4F3E-01DB-4658-88FA-66EFC3C48570}"/>
              </a:ext>
            </a:extLst>
          </p:cNvPr>
          <p:cNvSpPr/>
          <p:nvPr/>
        </p:nvSpPr>
        <p:spPr>
          <a:xfrm>
            <a:off x="5876914" y="1121713"/>
            <a:ext cx="2860475" cy="4177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Focus on population and communities</a:t>
            </a:r>
            <a:endParaRPr lang="en-GB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DA157C-D4AF-495C-B905-448F9005A7EC}"/>
              </a:ext>
            </a:extLst>
          </p:cNvPr>
          <p:cNvSpPr/>
          <p:nvPr/>
        </p:nvSpPr>
        <p:spPr>
          <a:xfrm>
            <a:off x="5887581" y="1706384"/>
            <a:ext cx="2860475" cy="63934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 of planning processes (financial, service and workforce) at all levels</a:t>
            </a:r>
            <a:endParaRPr lang="en-GB" sz="1200" dirty="0"/>
          </a:p>
        </p:txBody>
      </p:sp>
      <p:pic>
        <p:nvPicPr>
          <p:cNvPr id="22" name="Graphic 21" descr="Left Brain with solid fill">
            <a:extLst>
              <a:ext uri="{FF2B5EF4-FFF2-40B4-BE49-F238E27FC236}">
                <a16:creationId xmlns:a16="http://schemas.microsoft.com/office/drawing/2014/main" id="{48A026C8-9E45-45DF-AB9C-D76308EFE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6219" y="2971799"/>
            <a:ext cx="1501295" cy="15012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4BC53C-E645-48E5-BE72-58AD6FE5BCB8}"/>
              </a:ext>
            </a:extLst>
          </p:cNvPr>
          <p:cNvSpPr txBox="1"/>
          <p:nvPr/>
        </p:nvSpPr>
        <p:spPr>
          <a:xfrm>
            <a:off x="4929351" y="359530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F5664"/>
                </a:solidFill>
              </a:rPr>
              <a:t>Pragmatic</a:t>
            </a:r>
            <a:endParaRPr lang="en-GB" dirty="0">
              <a:solidFill>
                <a:srgbClr val="3F5664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70CF21-C873-4329-B28E-16065F3BE399}"/>
              </a:ext>
            </a:extLst>
          </p:cNvPr>
          <p:cNvSpPr/>
          <p:nvPr/>
        </p:nvSpPr>
        <p:spPr>
          <a:xfrm>
            <a:off x="6008067" y="3060716"/>
            <a:ext cx="2779240" cy="4177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It’s not rocket science but takes investment of time.</a:t>
            </a:r>
            <a:endParaRPr lang="en-GB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D72154-01D0-443F-B6A9-D0C59173AF63}"/>
              </a:ext>
            </a:extLst>
          </p:cNvPr>
          <p:cNvSpPr/>
          <p:nvPr/>
        </p:nvSpPr>
        <p:spPr>
          <a:xfrm>
            <a:off x="6008067" y="3945012"/>
            <a:ext cx="2779240" cy="4177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Uses work/ projects completed or underway</a:t>
            </a:r>
            <a:endParaRPr lang="en-GB" sz="1200" dirty="0"/>
          </a:p>
        </p:txBody>
      </p:sp>
      <p:pic>
        <p:nvPicPr>
          <p:cNvPr id="27" name="Graphic 26" descr="Business Growth with solid fill">
            <a:extLst>
              <a:ext uri="{FF2B5EF4-FFF2-40B4-BE49-F238E27FC236}">
                <a16:creationId xmlns:a16="http://schemas.microsoft.com/office/drawing/2014/main" id="{FE2EDD62-5ECD-4B16-BF10-900391F23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6218" y="5096600"/>
            <a:ext cx="1540277" cy="15402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20D46A-ACC4-4C17-A990-927E75C8399C}"/>
              </a:ext>
            </a:extLst>
          </p:cNvPr>
          <p:cNvSpPr txBox="1"/>
          <p:nvPr/>
        </p:nvSpPr>
        <p:spPr>
          <a:xfrm>
            <a:off x="4929351" y="5574350"/>
            <a:ext cx="1540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5664"/>
                </a:solidFill>
              </a:rPr>
              <a:t>Change and transformation</a:t>
            </a:r>
            <a:endParaRPr lang="en-GB" sz="1600" dirty="0">
              <a:solidFill>
                <a:srgbClr val="3F5664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2E6BB99-4F48-4C6E-86D7-BEA38050ECF8}"/>
              </a:ext>
            </a:extLst>
          </p:cNvPr>
          <p:cNvSpPr/>
          <p:nvPr/>
        </p:nvSpPr>
        <p:spPr>
          <a:xfrm>
            <a:off x="5958149" y="5099576"/>
            <a:ext cx="2779240" cy="4177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Takes a change management approach</a:t>
            </a:r>
            <a:endParaRPr lang="en-GB" sz="12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1ACBCD-AAAD-4AB0-956F-4379C363EB0C}"/>
              </a:ext>
            </a:extLst>
          </p:cNvPr>
          <p:cNvSpPr/>
          <p:nvPr/>
        </p:nvSpPr>
        <p:spPr>
          <a:xfrm>
            <a:off x="6008067" y="6159125"/>
            <a:ext cx="2779240" cy="4177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Lends itself to supporting organizational development</a:t>
            </a:r>
            <a:endParaRPr lang="en-GB" sz="120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324A93D-8293-4D14-A89B-D3C3CC8DEC2F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</p:spTree>
    <p:extLst>
      <p:ext uri="{BB962C8B-B14F-4D97-AF65-F5344CB8AC3E}">
        <p14:creationId xmlns:p14="http://schemas.microsoft.com/office/powerpoint/2010/main" val="426062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EB97D5-7ABA-40C9-B49C-4603F8B8B639}"/>
              </a:ext>
            </a:extLst>
          </p:cNvPr>
          <p:cNvSpPr txBox="1">
            <a:spLocks/>
          </p:cNvSpPr>
          <p:nvPr/>
        </p:nvSpPr>
        <p:spPr>
          <a:xfrm>
            <a:off x="395943" y="277788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GM Workforce Planning Workshop</a:t>
            </a:r>
          </a:p>
          <a:p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ADF2364-78BA-4A1D-8FE7-68B93012383C}"/>
              </a:ext>
            </a:extLst>
          </p:cNvPr>
          <p:cNvSpPr txBox="1">
            <a:spLocks/>
          </p:cNvSpPr>
          <p:nvPr/>
        </p:nvSpPr>
        <p:spPr>
          <a:xfrm>
            <a:off x="5864896" y="399841"/>
            <a:ext cx="2860475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F5664"/>
                </a:solidFill>
              </a:rPr>
              <a:t>Domain: Demand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6DDE3-7F01-4314-A137-D5A80FFF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7" y="1228725"/>
            <a:ext cx="7894205" cy="46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3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3F5664"/>
      </a:dk2>
      <a:lt2>
        <a:srgbClr val="9CCDD5"/>
      </a:lt2>
      <a:accent1>
        <a:srgbClr val="F6997C"/>
      </a:accent1>
      <a:accent2>
        <a:srgbClr val="CED647"/>
      </a:accent2>
      <a:accent3>
        <a:srgbClr val="5A5A5A"/>
      </a:accent3>
      <a:accent4>
        <a:srgbClr val="F3CD8A"/>
      </a:accent4>
      <a:accent5>
        <a:srgbClr val="C8E9EB"/>
      </a:accent5>
      <a:accent6>
        <a:srgbClr val="A06E46"/>
      </a:accent6>
      <a:hlink>
        <a:srgbClr val="3F5664"/>
      </a:hlink>
      <a:folHlink>
        <a:srgbClr val="CED6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F5664"/>
      </a:dk2>
      <a:lt2>
        <a:srgbClr val="9CCDD5"/>
      </a:lt2>
      <a:accent1>
        <a:srgbClr val="F6997C"/>
      </a:accent1>
      <a:accent2>
        <a:srgbClr val="CED647"/>
      </a:accent2>
      <a:accent3>
        <a:srgbClr val="5A5A5A"/>
      </a:accent3>
      <a:accent4>
        <a:srgbClr val="F3CD8A"/>
      </a:accent4>
      <a:accent5>
        <a:srgbClr val="C8E9EB"/>
      </a:accent5>
      <a:accent6>
        <a:srgbClr val="A06E46"/>
      </a:accent6>
      <a:hlink>
        <a:srgbClr val="3F5664"/>
      </a:hlink>
      <a:folHlink>
        <a:srgbClr val="CED6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18599</TotalTime>
  <Words>1061</Words>
  <Application>Microsoft Office PowerPoint</Application>
  <PresentationFormat>On-screen Show (4:3)</PresentationFormat>
  <Paragraphs>211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Alte Haas Grotesk</vt:lpstr>
      <vt:lpstr>Arial</vt:lpstr>
      <vt:lpstr>Calibri</vt:lpstr>
      <vt:lpstr>Symbol</vt:lpstr>
      <vt:lpstr>Wingdings</vt:lpstr>
      <vt:lpstr>1_Office Theme</vt:lpstr>
      <vt:lpstr>Office Theme</vt:lpstr>
      <vt:lpstr>  Locality Workforce planning Facilitator  Train the Trainer Workshop </vt:lpstr>
      <vt:lpstr>Aims of the workshop</vt:lpstr>
      <vt:lpstr>PowerPoint Presentation</vt:lpstr>
      <vt:lpstr>GM Workforce Planning toolkit </vt:lpstr>
      <vt:lpstr>GM Workforce Planning Model </vt:lpstr>
      <vt:lpstr>Domain: demand</vt:lpstr>
      <vt:lpstr>Workforce planning checklist</vt:lpstr>
      <vt:lpstr>Getting people on board with locality workforce planning:  why?  What are the benefits?</vt:lpstr>
      <vt:lpstr>PowerPoint Presentation</vt:lpstr>
      <vt:lpstr>Change management:  Organisational and personal change</vt:lpstr>
      <vt:lpstr>PowerPoint Presentation</vt:lpstr>
      <vt:lpstr>Getting to know your population:  who are they? | get other involved | It matters!</vt:lpstr>
      <vt:lpstr>Getting to know your population:  who are they? | get other involved | It matters!</vt:lpstr>
      <vt:lpstr>Getting to know your population:  who are they? | get other involved | It matters!</vt:lpstr>
      <vt:lpstr>Getting to know your population:  who are they? | get other involved | It matters!</vt:lpstr>
      <vt:lpstr>Describing and understanding  OUR POPULATION AND COMMUNITIES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DOMAIN: WORKFORCE DESIGN</vt:lpstr>
      <vt:lpstr>PowerPoint Presentation</vt:lpstr>
      <vt:lpstr>PowerPoint Presentation</vt:lpstr>
      <vt:lpstr>PowerPoint Presentation</vt:lpstr>
      <vt:lpstr>Domain:  supply</vt:lpstr>
      <vt:lpstr>PowerPoint Presentation</vt:lpstr>
      <vt:lpstr>DOMAIN:  MAKE IT HAPPEN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Hines</dc:creator>
  <cp:lastModifiedBy>James Wilson</cp:lastModifiedBy>
  <cp:revision>108</cp:revision>
  <dcterms:created xsi:type="dcterms:W3CDTF">2021-08-25T11:52:58Z</dcterms:created>
  <dcterms:modified xsi:type="dcterms:W3CDTF">2021-12-07T14:46:11Z</dcterms:modified>
</cp:coreProperties>
</file>